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381603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28" userDrawn="1">
          <p15:clr>
            <a:srgbClr val="A4A3A4"/>
          </p15:clr>
        </p15:guide>
        <p15:guide id="2" pos="4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ED6"/>
    <a:srgbClr val="FCFEBE"/>
    <a:srgbClr val="B7FFD8"/>
    <a:srgbClr val="FFC9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029" autoAdjust="0"/>
    <p:restoredTop sz="94660"/>
  </p:normalViewPr>
  <p:slideViewPr>
    <p:cSldViewPr snapToGrid="0" showGuides="1">
      <p:cViewPr>
        <p:scale>
          <a:sx n="30" d="100"/>
          <a:sy n="30" d="100"/>
        </p:scale>
        <p:origin x="762" y="-1572"/>
      </p:cViewPr>
      <p:guideLst>
        <p:guide orient="horz" pos="3628"/>
        <p:guide pos="45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6245223"/>
            <a:ext cx="21419979" cy="13285446"/>
          </a:xfrm>
        </p:spPr>
        <p:txBody>
          <a:bodyPr anchor="b"/>
          <a:lstStyle>
            <a:lvl1pPr algn="ctr">
              <a:defRPr sz="16535"/>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20043007"/>
            <a:ext cx="18899981" cy="9213242"/>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66FDA7F-FDC7-4D54-B763-F73B5C15AAAC}" type="datetimeFigureOut">
              <a:rPr lang="es-ES" smtClean="0"/>
              <a:t>18/05/2016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317381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6FDA7F-FDC7-4D54-B763-F73B5C15AAAC}" type="datetimeFigureOut">
              <a:rPr lang="es-ES" smtClean="0"/>
              <a:t>18/05/2016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5910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031684"/>
            <a:ext cx="5433745" cy="3233911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500" y="2031684"/>
            <a:ext cx="15986234" cy="32339112"/>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6FDA7F-FDC7-4D54-B763-F73B5C15AAAC}" type="datetimeFigureOut">
              <a:rPr lang="es-ES" smtClean="0"/>
              <a:t>18/05/2016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3369264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6FDA7F-FDC7-4D54-B763-F73B5C15AAAC}" type="datetimeFigureOut">
              <a:rPr lang="es-ES" smtClean="0"/>
              <a:t>18/05/2016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216827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9513592"/>
            <a:ext cx="21734978" cy="15873632"/>
          </a:xfrm>
        </p:spPr>
        <p:txBody>
          <a:bodyPr anchor="b"/>
          <a:lstStyle>
            <a:lvl1pPr>
              <a:defRPr sz="16535"/>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5" y="25537395"/>
            <a:ext cx="21734978" cy="8347568"/>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66FDA7F-FDC7-4D54-B763-F73B5C15AAAC}" type="datetimeFigureOut">
              <a:rPr lang="es-ES" smtClean="0"/>
              <a:t>18/05/2016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399883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10158420"/>
            <a:ext cx="10709989" cy="2421237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10158420"/>
            <a:ext cx="10709989" cy="2421237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6FDA7F-FDC7-4D54-B763-F73B5C15AAAC}" type="datetimeFigureOut">
              <a:rPr lang="es-ES" smtClean="0"/>
              <a:t>18/05/2016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2523318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2031692"/>
            <a:ext cx="21734978" cy="737589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3" y="9354583"/>
            <a:ext cx="10660769" cy="458453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4" name="Content Placeholder 3"/>
          <p:cNvSpPr>
            <a:spLocks noGrp="1"/>
          </p:cNvSpPr>
          <p:nvPr>
            <p:ph sz="half" idx="2"/>
          </p:nvPr>
        </p:nvSpPr>
        <p:spPr>
          <a:xfrm>
            <a:off x="1735783" y="13939119"/>
            <a:ext cx="10660769" cy="2050234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9" y="9354583"/>
            <a:ext cx="10713272" cy="458453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6" name="Content Placeholder 5"/>
          <p:cNvSpPr>
            <a:spLocks noGrp="1"/>
          </p:cNvSpPr>
          <p:nvPr>
            <p:ph sz="quarter" idx="4"/>
          </p:nvPr>
        </p:nvSpPr>
        <p:spPr>
          <a:xfrm>
            <a:off x="12757489" y="13939119"/>
            <a:ext cx="10713272" cy="2050234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6FDA7F-FDC7-4D54-B763-F73B5C15AAAC}" type="datetimeFigureOut">
              <a:rPr lang="es-ES" smtClean="0"/>
              <a:t>18/05/2016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335276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6FDA7F-FDC7-4D54-B763-F73B5C15AAAC}" type="datetimeFigureOut">
              <a:rPr lang="es-ES" smtClean="0"/>
              <a:t>18/05/2016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121852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FDA7F-FDC7-4D54-B763-F73B5C15AAAC}" type="datetimeFigureOut">
              <a:rPr lang="es-ES" smtClean="0"/>
              <a:t>18/05/2016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314562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544022"/>
            <a:ext cx="8127648" cy="8904076"/>
          </a:xfrm>
        </p:spPr>
        <p:txBody>
          <a:bodyPr anchor="b"/>
          <a:lstStyle>
            <a:lvl1pPr>
              <a:defRPr sz="881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5494389"/>
            <a:ext cx="12757487" cy="27118564"/>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0" y="11448097"/>
            <a:ext cx="8127648" cy="2120901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66FDA7F-FDC7-4D54-B763-F73B5C15AAAC}" type="datetimeFigureOut">
              <a:rPr lang="es-ES" smtClean="0"/>
              <a:t>18/05/2016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260428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544022"/>
            <a:ext cx="8127648" cy="8904076"/>
          </a:xfrm>
        </p:spPr>
        <p:txBody>
          <a:bodyPr anchor="b"/>
          <a:lstStyle>
            <a:lvl1pPr>
              <a:defRPr sz="881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5494389"/>
            <a:ext cx="12757487" cy="27118564"/>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0" y="11448097"/>
            <a:ext cx="8127648" cy="2120901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66FDA7F-FDC7-4D54-B763-F73B5C15AAAC}" type="datetimeFigureOut">
              <a:rPr lang="es-ES" smtClean="0"/>
              <a:t>18/05/2016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7A34835-B222-4DE5-9B0C-B174429CA811}" type="slidenum">
              <a:rPr lang="es-ES" smtClean="0"/>
              <a:t>‹Nº›</a:t>
            </a:fld>
            <a:endParaRPr lang="es-ES"/>
          </a:p>
        </p:txBody>
      </p:sp>
    </p:spTree>
    <p:extLst>
      <p:ext uri="{BB962C8B-B14F-4D97-AF65-F5344CB8AC3E}">
        <p14:creationId xmlns:p14="http://schemas.microsoft.com/office/powerpoint/2010/main" val="64476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031692"/>
            <a:ext cx="21734978" cy="7375899"/>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10158420"/>
            <a:ext cx="21734978" cy="24212376"/>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35368976"/>
            <a:ext cx="5669994" cy="2031684"/>
          </a:xfrm>
          <a:prstGeom prst="rect">
            <a:avLst/>
          </a:prstGeom>
        </p:spPr>
        <p:txBody>
          <a:bodyPr vert="horz" lIns="91440" tIns="45720" rIns="91440" bIns="45720" rtlCol="0" anchor="ctr"/>
          <a:lstStyle>
            <a:lvl1pPr algn="l">
              <a:defRPr sz="3307">
                <a:solidFill>
                  <a:schemeClr val="tx1">
                    <a:tint val="75000"/>
                  </a:schemeClr>
                </a:solidFill>
              </a:defRPr>
            </a:lvl1pPr>
          </a:lstStyle>
          <a:p>
            <a:fld id="{966FDA7F-FDC7-4D54-B763-F73B5C15AAAC}" type="datetimeFigureOut">
              <a:rPr lang="es-ES" smtClean="0"/>
              <a:t>18/05/2016</a:t>
            </a:fld>
            <a:endParaRPr lang="es-ES"/>
          </a:p>
        </p:txBody>
      </p:sp>
      <p:sp>
        <p:nvSpPr>
          <p:cNvPr id="5" name="Footer Placeholder 4"/>
          <p:cNvSpPr>
            <a:spLocks noGrp="1"/>
          </p:cNvSpPr>
          <p:nvPr>
            <p:ph type="ftr" sz="quarter" idx="3"/>
          </p:nvPr>
        </p:nvSpPr>
        <p:spPr>
          <a:xfrm>
            <a:off x="8347492" y="35368976"/>
            <a:ext cx="8504992" cy="2031684"/>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7797483" y="35368976"/>
            <a:ext cx="5669994" cy="2031684"/>
          </a:xfrm>
          <a:prstGeom prst="rect">
            <a:avLst/>
          </a:prstGeom>
        </p:spPr>
        <p:txBody>
          <a:bodyPr vert="horz" lIns="91440" tIns="45720" rIns="91440" bIns="45720" rtlCol="0" anchor="ctr"/>
          <a:lstStyle>
            <a:lvl1pPr algn="r">
              <a:defRPr sz="3307">
                <a:solidFill>
                  <a:schemeClr val="tx1">
                    <a:tint val="75000"/>
                  </a:schemeClr>
                </a:solidFill>
              </a:defRPr>
            </a:lvl1pPr>
          </a:lstStyle>
          <a:p>
            <a:fld id="{77A34835-B222-4DE5-9B0C-B174429CA811}" type="slidenum">
              <a:rPr lang="es-ES" smtClean="0"/>
              <a:t>‹Nº›</a:t>
            </a:fld>
            <a:endParaRPr lang="es-ES"/>
          </a:p>
        </p:txBody>
      </p:sp>
    </p:spTree>
    <p:extLst>
      <p:ext uri="{BB962C8B-B14F-4D97-AF65-F5344CB8AC3E}">
        <p14:creationId xmlns:p14="http://schemas.microsoft.com/office/powerpoint/2010/main" val="3781284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DFED6"/>
        </a:solidFill>
        <a:effectLst/>
      </p:bgPr>
    </p:bg>
    <p:spTree>
      <p:nvGrpSpPr>
        <p:cNvPr id="1" name=""/>
        <p:cNvGrpSpPr/>
        <p:nvPr/>
      </p:nvGrpSpPr>
      <p:grpSpPr>
        <a:xfrm>
          <a:off x="0" y="0"/>
          <a:ext cx="0" cy="0"/>
          <a:chOff x="0" y="0"/>
          <a:chExt cx="0" cy="0"/>
        </a:xfrm>
      </p:grpSpPr>
      <p:sp>
        <p:nvSpPr>
          <p:cNvPr id="18" name="Rectángulo 17"/>
          <p:cNvSpPr/>
          <p:nvPr/>
        </p:nvSpPr>
        <p:spPr>
          <a:xfrm>
            <a:off x="678031" y="27037153"/>
            <a:ext cx="11481886" cy="6309420"/>
          </a:xfrm>
          <a:prstGeom prst="rect">
            <a:avLst/>
          </a:prstGeom>
        </p:spPr>
        <p:txBody>
          <a:bodyPr wrap="square">
            <a:spAutoFit/>
          </a:bodyPr>
          <a:lstStyle/>
          <a:p>
            <a:pPr algn="just"/>
            <a:r>
              <a:rPr lang="es-ES" sz="2400" b="1" i="1" dirty="0" smtClean="0">
                <a:latin typeface="Century Gothic" panose="020B0502020202020204" pitchFamily="34" charset="0"/>
              </a:rPr>
              <a:t>2. </a:t>
            </a:r>
            <a:r>
              <a:rPr lang="es-ES" sz="2800" b="1" i="1" dirty="0" smtClean="0">
                <a:latin typeface="Century Gothic" panose="020B0502020202020204" pitchFamily="34" charset="0"/>
              </a:rPr>
              <a:t>OBJETIVOS</a:t>
            </a:r>
          </a:p>
          <a:p>
            <a:pPr algn="just"/>
            <a:endParaRPr lang="es-ES" sz="2000" b="1" i="1" dirty="0">
              <a:latin typeface="Century Gothic" panose="020B0502020202020204" pitchFamily="34" charset="0"/>
            </a:endParaRPr>
          </a:p>
          <a:p>
            <a:pPr lvl="1" algn="just"/>
            <a:r>
              <a:rPr lang="es-ES" b="1" i="1" dirty="0" smtClean="0">
                <a:latin typeface="Century Gothic" panose="020B0502020202020204" pitchFamily="34" charset="0"/>
              </a:rPr>
              <a:t>1.</a:t>
            </a:r>
            <a:r>
              <a:rPr lang="es-ES" i="1" dirty="0" smtClean="0">
                <a:latin typeface="Century Gothic" panose="020B0502020202020204" pitchFamily="34" charset="0"/>
              </a:rPr>
              <a:t> Estudiar </a:t>
            </a:r>
            <a:r>
              <a:rPr lang="es-ES" i="1" dirty="0">
                <a:latin typeface="Century Gothic" panose="020B0502020202020204" pitchFamily="34" charset="0"/>
              </a:rPr>
              <a:t>la </a:t>
            </a:r>
            <a:r>
              <a:rPr lang="es-ES" b="1" i="1" dirty="0">
                <a:latin typeface="Century Gothic" panose="020B0502020202020204" pitchFamily="34" charset="0"/>
              </a:rPr>
              <a:t>capacidad de discriminación </a:t>
            </a:r>
            <a:r>
              <a:rPr lang="es-ES" i="1" dirty="0">
                <a:latin typeface="Century Gothic" panose="020B0502020202020204" pitchFamily="34" charset="0"/>
              </a:rPr>
              <a:t>y facilidad de la prueba ECOE piloto realizada.</a:t>
            </a:r>
          </a:p>
          <a:p>
            <a:pPr lvl="1" algn="just"/>
            <a:r>
              <a:rPr lang="es-ES" b="1" i="1" dirty="0" smtClean="0">
                <a:latin typeface="Century Gothic" panose="020B0502020202020204" pitchFamily="34" charset="0"/>
              </a:rPr>
              <a:t>2.</a:t>
            </a:r>
            <a:r>
              <a:rPr lang="es-ES" i="1" dirty="0" smtClean="0">
                <a:latin typeface="Century Gothic" panose="020B0502020202020204" pitchFamily="34" charset="0"/>
              </a:rPr>
              <a:t> Analizar </a:t>
            </a:r>
            <a:r>
              <a:rPr lang="es-ES" b="1" i="1" dirty="0">
                <a:latin typeface="Century Gothic" panose="020B0502020202020204" pitchFamily="34" charset="0"/>
              </a:rPr>
              <a:t>si se adecuó</a:t>
            </a:r>
            <a:r>
              <a:rPr lang="es-ES" i="1" dirty="0">
                <a:latin typeface="Century Gothic" panose="020B0502020202020204" pitchFamily="34" charset="0"/>
              </a:rPr>
              <a:t> (o no) el ECOE piloto realizado en junio de 2015 en la Facultad de Medicina de la UMA </a:t>
            </a:r>
            <a:r>
              <a:rPr lang="es-ES" b="1" i="1" dirty="0">
                <a:latin typeface="Century Gothic" panose="020B0502020202020204" pitchFamily="34" charset="0"/>
              </a:rPr>
              <a:t>a la propuesta ECOE de la </a:t>
            </a:r>
            <a:r>
              <a:rPr lang="es-ES" b="1" i="1" dirty="0" smtClean="0">
                <a:latin typeface="Century Gothic" panose="020B0502020202020204" pitchFamily="34" charset="0"/>
              </a:rPr>
              <a:t>CNDME</a:t>
            </a:r>
            <a:r>
              <a:rPr lang="es-ES" i="1" dirty="0" smtClean="0">
                <a:latin typeface="Century Gothic" panose="020B0502020202020204" pitchFamily="34" charset="0"/>
              </a:rPr>
              <a:t>.</a:t>
            </a:r>
            <a:endParaRPr lang="es-ES" i="1" dirty="0" smtClean="0">
              <a:latin typeface="Century Gothic" panose="020B0502020202020204" pitchFamily="34" charset="0"/>
            </a:endParaRPr>
          </a:p>
          <a:p>
            <a:pPr lvl="1" algn="just"/>
            <a:r>
              <a:rPr lang="es-ES" b="1" i="1" dirty="0" smtClean="0">
                <a:latin typeface="Century Gothic" panose="020B0502020202020204" pitchFamily="34" charset="0"/>
              </a:rPr>
              <a:t>3. </a:t>
            </a:r>
            <a:r>
              <a:rPr lang="es-ES" i="1" dirty="0" smtClean="0">
                <a:latin typeface="Century Gothic" panose="020B0502020202020204" pitchFamily="34" charset="0"/>
              </a:rPr>
              <a:t>Estudiar </a:t>
            </a:r>
            <a:r>
              <a:rPr lang="es-ES" b="1" i="1" dirty="0">
                <a:latin typeface="Century Gothic" panose="020B0502020202020204" pitchFamily="34" charset="0"/>
              </a:rPr>
              <a:t>si existió relación entre los resultados obtenidos en el ECOE y </a:t>
            </a:r>
            <a:r>
              <a:rPr lang="es-ES" i="1" dirty="0">
                <a:latin typeface="Century Gothic" panose="020B0502020202020204" pitchFamily="34" charset="0"/>
              </a:rPr>
              <a:t>el número de créditos </a:t>
            </a:r>
            <a:r>
              <a:rPr lang="es-ES" sz="2000" i="1" dirty="0">
                <a:latin typeface="Century Gothic" panose="020B0502020202020204" pitchFamily="34" charset="0"/>
              </a:rPr>
              <a:t>superados/media</a:t>
            </a:r>
            <a:r>
              <a:rPr lang="es-ES" i="1" dirty="0">
                <a:latin typeface="Century Gothic" panose="020B0502020202020204" pitchFamily="34" charset="0"/>
              </a:rPr>
              <a:t> del </a:t>
            </a:r>
            <a:r>
              <a:rPr lang="es-ES" b="1" i="1" dirty="0">
                <a:latin typeface="Century Gothic" panose="020B0502020202020204" pitchFamily="34" charset="0"/>
              </a:rPr>
              <a:t>expediente académico </a:t>
            </a:r>
            <a:r>
              <a:rPr lang="es-ES" i="1" dirty="0">
                <a:latin typeface="Century Gothic" panose="020B0502020202020204" pitchFamily="34" charset="0"/>
              </a:rPr>
              <a:t>de los participantes en el momento de realizar la prueba</a:t>
            </a:r>
            <a:r>
              <a:rPr lang="es-ES" i="1" dirty="0" smtClean="0">
                <a:latin typeface="Century Gothic" panose="020B0502020202020204" pitchFamily="34" charset="0"/>
              </a:rPr>
              <a:t>.</a:t>
            </a:r>
          </a:p>
          <a:p>
            <a:pPr lvl="1" algn="just"/>
            <a:endParaRPr lang="es-ES" sz="2000" i="1" dirty="0" smtClean="0">
              <a:latin typeface="Century Gothic" panose="020B0502020202020204" pitchFamily="34" charset="0"/>
            </a:endParaRPr>
          </a:p>
          <a:p>
            <a:pPr lvl="1" algn="just"/>
            <a:endParaRPr lang="es-ES" sz="800" i="1" dirty="0">
              <a:latin typeface="Century Gothic" panose="020B0502020202020204" pitchFamily="34" charset="0"/>
            </a:endParaRPr>
          </a:p>
          <a:p>
            <a:pPr algn="just"/>
            <a:r>
              <a:rPr lang="es-ES" sz="2400" b="1" i="1" dirty="0" smtClean="0">
                <a:latin typeface="Century Gothic" panose="020B0502020202020204" pitchFamily="34" charset="0"/>
              </a:rPr>
              <a:t>3. </a:t>
            </a:r>
            <a:r>
              <a:rPr lang="es-ES" sz="2800" b="1" i="1" dirty="0">
                <a:latin typeface="Century Gothic" panose="020B0502020202020204" pitchFamily="34" charset="0"/>
              </a:rPr>
              <a:t>MATERIAL Y </a:t>
            </a:r>
            <a:r>
              <a:rPr lang="es-ES" sz="2800" b="1" i="1" dirty="0" smtClean="0">
                <a:latin typeface="Century Gothic" panose="020B0502020202020204" pitchFamily="34" charset="0"/>
              </a:rPr>
              <a:t>MÉTODO</a:t>
            </a:r>
          </a:p>
          <a:p>
            <a:pPr algn="just"/>
            <a:endParaRPr lang="es-ES" sz="2000" b="1" i="1" dirty="0">
              <a:latin typeface="Century Gothic" panose="020B0502020202020204" pitchFamily="34" charset="0"/>
            </a:endParaRPr>
          </a:p>
          <a:p>
            <a:pPr lvl="1" algn="just"/>
            <a:r>
              <a:rPr lang="es-ES" i="1" dirty="0" smtClean="0">
                <a:latin typeface="Century Gothic" panose="020B0502020202020204" pitchFamily="34" charset="0"/>
              </a:rPr>
              <a:t>1. Tablas </a:t>
            </a:r>
            <a:r>
              <a:rPr lang="es-ES" i="1" dirty="0">
                <a:latin typeface="Century Gothic" panose="020B0502020202020204" pitchFamily="34" charset="0"/>
              </a:rPr>
              <a:t>Excel con ítems a evaluar, descripción de los mismos y código </a:t>
            </a:r>
            <a:r>
              <a:rPr lang="es-ES" i="1" dirty="0" smtClean="0">
                <a:latin typeface="Century Gothic" panose="020B0502020202020204" pitchFamily="34" charset="0"/>
              </a:rPr>
              <a:t>CNDME.</a:t>
            </a:r>
            <a:endParaRPr lang="es-ES" i="1" dirty="0">
              <a:latin typeface="Century Gothic" panose="020B0502020202020204" pitchFamily="34" charset="0"/>
            </a:endParaRPr>
          </a:p>
          <a:p>
            <a:pPr lvl="1" algn="just"/>
            <a:r>
              <a:rPr lang="es-ES" i="1" dirty="0" smtClean="0">
                <a:latin typeface="Century Gothic" panose="020B0502020202020204" pitchFamily="34" charset="0"/>
              </a:rPr>
              <a:t>2. Hojas </a:t>
            </a:r>
            <a:r>
              <a:rPr lang="es-ES" i="1" dirty="0">
                <a:latin typeface="Century Gothic" panose="020B0502020202020204" pitchFamily="34" charset="0"/>
              </a:rPr>
              <a:t>anónimas de evaluación alumnos/estación/rueda.</a:t>
            </a:r>
          </a:p>
          <a:p>
            <a:pPr lvl="1" algn="just"/>
            <a:r>
              <a:rPr lang="es-ES" i="1" dirty="0" smtClean="0">
                <a:latin typeface="Century Gothic" panose="020B0502020202020204" pitchFamily="34" charset="0"/>
              </a:rPr>
              <a:t>3. Hojas </a:t>
            </a:r>
            <a:r>
              <a:rPr lang="es-ES" i="1" dirty="0">
                <a:latin typeface="Century Gothic" panose="020B0502020202020204" pitchFamily="34" charset="0"/>
              </a:rPr>
              <a:t>de ayuda para actor/observador.</a:t>
            </a:r>
          </a:p>
          <a:p>
            <a:pPr lvl="1" algn="just"/>
            <a:r>
              <a:rPr lang="es-ES" i="1" dirty="0" smtClean="0">
                <a:latin typeface="Century Gothic" panose="020B0502020202020204" pitchFamily="34" charset="0"/>
              </a:rPr>
              <a:t>4. Plantilla </a:t>
            </a:r>
            <a:r>
              <a:rPr lang="es-ES" i="1" dirty="0">
                <a:latin typeface="Century Gothic" panose="020B0502020202020204" pitchFamily="34" charset="0"/>
              </a:rPr>
              <a:t>de transcripción (anónimas) de las Hojas de informe estándar cumplimentadas por los estudiantes. </a:t>
            </a:r>
          </a:p>
          <a:p>
            <a:pPr lvl="1"/>
            <a:r>
              <a:rPr lang="es-ES" i="1" dirty="0" smtClean="0">
                <a:latin typeface="Century Gothic" panose="020B0502020202020204" pitchFamily="34" charset="0"/>
              </a:rPr>
              <a:t>5. Datos </a:t>
            </a:r>
            <a:r>
              <a:rPr lang="es-ES" i="1" dirty="0">
                <a:latin typeface="Century Gothic" panose="020B0502020202020204" pitchFamily="34" charset="0"/>
              </a:rPr>
              <a:t>(anónimos) obtenidos con </a:t>
            </a:r>
            <a:r>
              <a:rPr lang="es-ES" i="1" dirty="0" err="1">
                <a:latin typeface="Century Gothic" panose="020B0502020202020204" pitchFamily="34" charset="0"/>
              </a:rPr>
              <a:t>Gexcat</a:t>
            </a:r>
            <a:r>
              <a:rPr lang="es-ES" i="1" dirty="0">
                <a:latin typeface="Century Gothic" panose="020B0502020202020204" pitchFamily="34" charset="0"/>
              </a:rPr>
              <a:t>: calificación global/alumno, calificación por </a:t>
            </a:r>
            <a:r>
              <a:rPr lang="es-ES" i="1" dirty="0" smtClean="0">
                <a:latin typeface="Century Gothic" panose="020B0502020202020204" pitchFamily="34" charset="0"/>
              </a:rPr>
              <a:t>competencias /</a:t>
            </a:r>
            <a:r>
              <a:rPr lang="es-ES" i="1" dirty="0">
                <a:latin typeface="Century Gothic" panose="020B0502020202020204" pitchFamily="34" charset="0"/>
              </a:rPr>
              <a:t>alumno, Global de la prueba (por calificación global y por competencias) y global de competencias.</a:t>
            </a:r>
          </a:p>
          <a:p>
            <a:pPr lvl="1" algn="just"/>
            <a:r>
              <a:rPr lang="es-ES" i="1" dirty="0" smtClean="0">
                <a:latin typeface="Century Gothic" panose="020B0502020202020204" pitchFamily="34" charset="0"/>
              </a:rPr>
              <a:t>6. Grado </a:t>
            </a:r>
            <a:r>
              <a:rPr lang="es-ES" i="1" dirty="0">
                <a:latin typeface="Century Gothic" panose="020B0502020202020204" pitchFamily="34" charset="0"/>
              </a:rPr>
              <a:t>de discriminación y facilidad de las preguntas/estaciones:</a:t>
            </a:r>
          </a:p>
        </p:txBody>
      </p:sp>
      <p:sp>
        <p:nvSpPr>
          <p:cNvPr id="4" name="Rectángulo 3"/>
          <p:cNvSpPr/>
          <p:nvPr/>
        </p:nvSpPr>
        <p:spPr>
          <a:xfrm>
            <a:off x="670009" y="5705075"/>
            <a:ext cx="11481886" cy="3108543"/>
          </a:xfrm>
          <a:prstGeom prst="rect">
            <a:avLst/>
          </a:prstGeom>
        </p:spPr>
        <p:txBody>
          <a:bodyPr wrap="square">
            <a:spAutoFit/>
          </a:bodyPr>
          <a:lstStyle/>
          <a:p>
            <a:pPr marL="457200" indent="-457200" algn="just">
              <a:buAutoNum type="arabicPeriod"/>
            </a:pPr>
            <a:r>
              <a:rPr lang="es-ES" sz="2800" b="1" dirty="0" smtClean="0">
                <a:latin typeface="Century Gothic" panose="020B0502020202020204" pitchFamily="34" charset="0"/>
                <a:cs typeface="Arial" panose="020B0604020202020204" pitchFamily="34" charset="0"/>
              </a:rPr>
              <a:t>INTRODUCCIÓN</a:t>
            </a:r>
            <a:r>
              <a:rPr lang="es-ES" sz="2400" b="1" dirty="0" smtClean="0">
                <a:solidFill>
                  <a:srgbClr val="FF0000"/>
                </a:solidFill>
                <a:latin typeface="Century Gothic" panose="020B0502020202020204" pitchFamily="34" charset="0"/>
                <a:cs typeface="Arial" panose="020B0604020202020204" pitchFamily="34" charset="0"/>
              </a:rPr>
              <a:t> </a:t>
            </a:r>
          </a:p>
          <a:p>
            <a:pPr algn="just"/>
            <a:endParaRPr lang="es-ES" sz="2400" b="1" dirty="0">
              <a:latin typeface="Century Gothic" panose="020B0502020202020204" pitchFamily="34" charset="0"/>
              <a:cs typeface="Arial" panose="020B0604020202020204" pitchFamily="34" charset="0"/>
            </a:endParaRPr>
          </a:p>
          <a:p>
            <a:pPr marL="285750" indent="-285750" algn="just">
              <a:buFontTx/>
              <a:buChar char="-"/>
            </a:pPr>
            <a:r>
              <a:rPr lang="es-ES" i="1" dirty="0" smtClean="0">
                <a:latin typeface="Century Gothic" panose="020B0502020202020204" pitchFamily="34" charset="0"/>
                <a:cs typeface="Arial" panose="020B0604020202020204" pitchFamily="34" charset="0"/>
              </a:rPr>
              <a:t>¿</a:t>
            </a:r>
            <a:r>
              <a:rPr lang="es-ES" i="1" u="sng" dirty="0">
                <a:latin typeface="Century Gothic" panose="020B0502020202020204" pitchFamily="34" charset="0"/>
                <a:cs typeface="Arial" panose="020B0604020202020204" pitchFamily="34" charset="0"/>
              </a:rPr>
              <a:t>Qué es una prueba ECOE</a:t>
            </a:r>
            <a:r>
              <a:rPr lang="es-ES" i="1" dirty="0" smtClean="0">
                <a:latin typeface="Century Gothic" panose="020B0502020202020204" pitchFamily="34" charset="0"/>
                <a:cs typeface="Arial" panose="020B0604020202020204" pitchFamily="34" charset="0"/>
              </a:rPr>
              <a:t>?:</a:t>
            </a:r>
          </a:p>
          <a:p>
            <a:pPr marL="285750" indent="-285750" algn="just">
              <a:buFontTx/>
              <a:buChar char="-"/>
            </a:pPr>
            <a:endParaRPr lang="es-ES" i="1" dirty="0">
              <a:latin typeface="Century Gothic" panose="020B0502020202020204" pitchFamily="34" charset="0"/>
              <a:cs typeface="Arial" panose="020B0604020202020204" pitchFamily="34" charset="0"/>
            </a:endParaRPr>
          </a:p>
          <a:p>
            <a:pPr algn="just"/>
            <a:r>
              <a:rPr lang="es-ES" dirty="0">
                <a:latin typeface="Century Gothic" panose="020B0502020202020204" pitchFamily="34" charset="0"/>
                <a:cs typeface="Arial" panose="020B0604020202020204" pitchFamily="34" charset="0"/>
              </a:rPr>
              <a:t>Por sus siglas: “Evaluación Clínica Objetiva y Estructurada” 1.</a:t>
            </a:r>
          </a:p>
          <a:p>
            <a:pPr algn="just"/>
            <a:r>
              <a:rPr lang="es-ES" dirty="0">
                <a:latin typeface="Century Gothic" panose="020B0502020202020204" pitchFamily="34" charset="0"/>
                <a:cs typeface="Arial" panose="020B0604020202020204" pitchFamily="34" charset="0"/>
              </a:rPr>
              <a:t>Se trata de una evaluación (también puede realizarse con carácter formativo) en un entorno </a:t>
            </a:r>
            <a:r>
              <a:rPr lang="es-ES" dirty="0" smtClean="0">
                <a:latin typeface="Century Gothic" panose="020B0502020202020204" pitchFamily="34" charset="0"/>
                <a:cs typeface="Arial" panose="020B0604020202020204" pitchFamily="34" charset="0"/>
              </a:rPr>
              <a:t>simulado </a:t>
            </a:r>
            <a:r>
              <a:rPr lang="es-ES" dirty="0">
                <a:latin typeface="Century Gothic" panose="020B0502020202020204" pitchFamily="34" charset="0"/>
                <a:cs typeface="Arial" panose="020B0604020202020204" pitchFamily="34" charset="0"/>
              </a:rPr>
              <a:t>(que puede variar), empleando diferentes herramientas. Está considerado como un método de evaluación muy potente teniendo en cuenta que podría ser cambiante mediante la introducción, en el diseño de la prueba, de diferentes entornos, situaciones, instrumentos, etc. Habitualmente consta de dos partes</a:t>
            </a:r>
            <a:r>
              <a:rPr lang="es-ES" dirty="0" smtClean="0">
                <a:latin typeface="Century Gothic" panose="020B0502020202020204" pitchFamily="34" charset="0"/>
                <a:cs typeface="Arial" panose="020B0604020202020204" pitchFamily="34" charset="0"/>
              </a:rPr>
              <a:t>:</a:t>
            </a:r>
            <a:endParaRPr lang="es-ES" dirty="0">
              <a:latin typeface="Century Gothic" panose="020B0502020202020204" pitchFamily="34" charset="0"/>
              <a:cs typeface="Arial" panose="020B0604020202020204" pitchFamily="34" charset="0"/>
            </a:endParaRPr>
          </a:p>
        </p:txBody>
      </p:sp>
      <p:sp>
        <p:nvSpPr>
          <p:cNvPr id="5" name="Text Box 249"/>
          <p:cNvSpPr txBox="1">
            <a:spLocks noChangeArrowheads="1"/>
          </p:cNvSpPr>
          <p:nvPr/>
        </p:nvSpPr>
        <p:spPr bwMode="auto">
          <a:xfrm>
            <a:off x="0" y="177696"/>
            <a:ext cx="25199975" cy="2589170"/>
          </a:xfrm>
          <a:prstGeom prst="rect">
            <a:avLst/>
          </a:prstGeom>
          <a:noFill/>
          <a:ln>
            <a:noFill/>
          </a:ln>
          <a:effectLst>
            <a:outerShdw dist="92457" dir="956724"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125730" tIns="62865" rIns="125730" bIns="62865">
            <a:spAutoFit/>
          </a:bodyPr>
          <a:lstStyle>
            <a:lvl1pPr defTabSz="1257300">
              <a:defRPr sz="2400">
                <a:solidFill>
                  <a:schemeClr val="tx1"/>
                </a:solidFill>
                <a:latin typeface="Times New Roman" panose="02020603050405020304" pitchFamily="18" charset="0"/>
              </a:defRPr>
            </a:lvl1pPr>
            <a:lvl2pPr marL="628650" defTabSz="1257300">
              <a:defRPr sz="2400">
                <a:solidFill>
                  <a:schemeClr val="tx1"/>
                </a:solidFill>
                <a:latin typeface="Times New Roman" panose="02020603050405020304" pitchFamily="18" charset="0"/>
              </a:defRPr>
            </a:lvl2pPr>
            <a:lvl3pPr marL="1257300" defTabSz="1257300">
              <a:defRPr sz="2400">
                <a:solidFill>
                  <a:schemeClr val="tx1"/>
                </a:solidFill>
                <a:latin typeface="Times New Roman" panose="02020603050405020304" pitchFamily="18" charset="0"/>
              </a:defRPr>
            </a:lvl3pPr>
            <a:lvl4pPr marL="1885950" defTabSz="1257300">
              <a:defRPr sz="2400">
                <a:solidFill>
                  <a:schemeClr val="tx1"/>
                </a:solidFill>
                <a:latin typeface="Times New Roman" panose="02020603050405020304" pitchFamily="18" charset="0"/>
              </a:defRPr>
            </a:lvl4pPr>
            <a:lvl5pPr marL="2514600" defTabSz="1257300">
              <a:defRPr sz="2400">
                <a:solidFill>
                  <a:schemeClr val="tx1"/>
                </a:solidFill>
                <a:latin typeface="Times New Roman" panose="02020603050405020304" pitchFamily="18" charset="0"/>
              </a:defRPr>
            </a:lvl5pPr>
            <a:lvl6pPr marL="2971800" defTabSz="1257300" fontAlgn="base">
              <a:spcBef>
                <a:spcPct val="0"/>
              </a:spcBef>
              <a:spcAft>
                <a:spcPct val="0"/>
              </a:spcAft>
              <a:defRPr sz="2400">
                <a:solidFill>
                  <a:schemeClr val="tx1"/>
                </a:solidFill>
                <a:latin typeface="Times New Roman" panose="02020603050405020304" pitchFamily="18" charset="0"/>
              </a:defRPr>
            </a:lvl6pPr>
            <a:lvl7pPr marL="3429000" defTabSz="1257300" fontAlgn="base">
              <a:spcBef>
                <a:spcPct val="0"/>
              </a:spcBef>
              <a:spcAft>
                <a:spcPct val="0"/>
              </a:spcAft>
              <a:defRPr sz="2400">
                <a:solidFill>
                  <a:schemeClr val="tx1"/>
                </a:solidFill>
                <a:latin typeface="Times New Roman" panose="02020603050405020304" pitchFamily="18" charset="0"/>
              </a:defRPr>
            </a:lvl7pPr>
            <a:lvl8pPr marL="3886200" defTabSz="1257300" fontAlgn="base">
              <a:spcBef>
                <a:spcPct val="0"/>
              </a:spcBef>
              <a:spcAft>
                <a:spcPct val="0"/>
              </a:spcAft>
              <a:defRPr sz="2400">
                <a:solidFill>
                  <a:schemeClr val="tx1"/>
                </a:solidFill>
                <a:latin typeface="Times New Roman" panose="02020603050405020304" pitchFamily="18" charset="0"/>
              </a:defRPr>
            </a:lvl8pPr>
            <a:lvl9pPr marL="4343400" defTabSz="12573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s-ES_tradnl" altLang="es-ES" sz="8000" b="1" dirty="0" smtClean="0">
                <a:solidFill>
                  <a:schemeClr val="tx2"/>
                </a:solidFill>
                <a:latin typeface="Comic Sans MS" panose="030F0702030302020204" pitchFamily="66" charset="0"/>
              </a:rPr>
              <a:t>ANALISIS ECOE PILOTO 2015 DE LA FACULTAD DE MEDICINA DE MALAGA </a:t>
            </a:r>
            <a:endParaRPr lang="es-ES" altLang="es-ES" sz="8000" b="1" dirty="0">
              <a:solidFill>
                <a:schemeClr val="tx2"/>
              </a:solidFill>
              <a:latin typeface="Comic Sans MS" panose="030F0702030302020204" pitchFamily="66" charset="0"/>
            </a:endParaRPr>
          </a:p>
        </p:txBody>
      </p:sp>
      <p:sp>
        <p:nvSpPr>
          <p:cNvPr id="6" name="Rectangle 253"/>
          <p:cNvSpPr>
            <a:spLocks noChangeArrowheads="1"/>
          </p:cNvSpPr>
          <p:nvPr/>
        </p:nvSpPr>
        <p:spPr bwMode="auto">
          <a:xfrm>
            <a:off x="2203622" y="2660911"/>
            <a:ext cx="20848878" cy="2304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5730" tIns="62865" rIns="125730" bIns="62865">
            <a:spAutoFit/>
          </a:bodyPr>
          <a:lstStyle>
            <a:lvl1pPr defTabSz="1257300">
              <a:defRPr sz="2400">
                <a:solidFill>
                  <a:schemeClr val="tx1"/>
                </a:solidFill>
                <a:latin typeface="Times New Roman" panose="02020603050405020304" pitchFamily="18" charset="0"/>
              </a:defRPr>
            </a:lvl1pPr>
            <a:lvl2pPr marL="628650" defTabSz="1257300">
              <a:defRPr sz="2400">
                <a:solidFill>
                  <a:schemeClr val="tx1"/>
                </a:solidFill>
                <a:latin typeface="Times New Roman" panose="02020603050405020304" pitchFamily="18" charset="0"/>
              </a:defRPr>
            </a:lvl2pPr>
            <a:lvl3pPr marL="1257300" defTabSz="1257300">
              <a:defRPr sz="2400">
                <a:solidFill>
                  <a:schemeClr val="tx1"/>
                </a:solidFill>
                <a:latin typeface="Times New Roman" panose="02020603050405020304" pitchFamily="18" charset="0"/>
              </a:defRPr>
            </a:lvl3pPr>
            <a:lvl4pPr marL="1885950" defTabSz="1257300">
              <a:defRPr sz="2400">
                <a:solidFill>
                  <a:schemeClr val="tx1"/>
                </a:solidFill>
                <a:latin typeface="Times New Roman" panose="02020603050405020304" pitchFamily="18" charset="0"/>
              </a:defRPr>
            </a:lvl4pPr>
            <a:lvl5pPr marL="2514600" defTabSz="1257300">
              <a:defRPr sz="2400">
                <a:solidFill>
                  <a:schemeClr val="tx1"/>
                </a:solidFill>
                <a:latin typeface="Times New Roman" panose="02020603050405020304" pitchFamily="18" charset="0"/>
              </a:defRPr>
            </a:lvl5pPr>
            <a:lvl6pPr marL="2971800" defTabSz="1257300" fontAlgn="base">
              <a:spcBef>
                <a:spcPct val="0"/>
              </a:spcBef>
              <a:spcAft>
                <a:spcPct val="0"/>
              </a:spcAft>
              <a:defRPr sz="2400">
                <a:solidFill>
                  <a:schemeClr val="tx1"/>
                </a:solidFill>
                <a:latin typeface="Times New Roman" panose="02020603050405020304" pitchFamily="18" charset="0"/>
              </a:defRPr>
            </a:lvl6pPr>
            <a:lvl7pPr marL="3429000" defTabSz="1257300" fontAlgn="base">
              <a:spcBef>
                <a:spcPct val="0"/>
              </a:spcBef>
              <a:spcAft>
                <a:spcPct val="0"/>
              </a:spcAft>
              <a:defRPr sz="2400">
                <a:solidFill>
                  <a:schemeClr val="tx1"/>
                </a:solidFill>
                <a:latin typeface="Times New Roman" panose="02020603050405020304" pitchFamily="18" charset="0"/>
              </a:defRPr>
            </a:lvl7pPr>
            <a:lvl8pPr marL="3886200" defTabSz="1257300" fontAlgn="base">
              <a:spcBef>
                <a:spcPct val="0"/>
              </a:spcBef>
              <a:spcAft>
                <a:spcPct val="0"/>
              </a:spcAft>
              <a:defRPr sz="2400">
                <a:solidFill>
                  <a:schemeClr val="tx1"/>
                </a:solidFill>
                <a:latin typeface="Times New Roman" panose="02020603050405020304" pitchFamily="18" charset="0"/>
              </a:defRPr>
            </a:lvl8pPr>
            <a:lvl9pPr marL="4343400" defTabSz="1257300" fontAlgn="base">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s-ES_tradnl" altLang="es-ES" sz="4400" b="1" dirty="0" smtClean="0">
                <a:solidFill>
                  <a:srgbClr val="00FFFF"/>
                </a:solidFill>
                <a:latin typeface="Arial Narrow" panose="020B0606020202030204" pitchFamily="34" charset="0"/>
                <a:cs typeface="Times New Roman" panose="02020603050405020304" pitchFamily="18" charset="0"/>
              </a:rPr>
              <a:t>González Casares S., Sánchez Gallegos P.</a:t>
            </a:r>
            <a:endParaRPr lang="es-ES_tradnl" altLang="es-ES" sz="4400" b="1" dirty="0">
              <a:solidFill>
                <a:srgbClr val="00FFFF"/>
              </a:solidFill>
              <a:latin typeface="Arial Narrow" panose="020B0606020202030204" pitchFamily="34" charset="0"/>
              <a:cs typeface="Times New Roman" panose="02020603050405020304" pitchFamily="18" charset="0"/>
            </a:endParaRPr>
          </a:p>
          <a:p>
            <a:pPr algn="ctr">
              <a:spcBef>
                <a:spcPct val="50000"/>
              </a:spcBef>
            </a:pPr>
            <a:r>
              <a:rPr lang="es-ES" altLang="es-ES" sz="3900" b="1" dirty="0" smtClean="0">
                <a:latin typeface="Arial Narrow" panose="020B0606020202030204" pitchFamily="34" charset="0"/>
                <a:cs typeface="Times New Roman" panose="02020603050405020304" pitchFamily="18" charset="0"/>
              </a:rPr>
              <a:t>Departamento</a:t>
            </a:r>
            <a:r>
              <a:rPr lang="en-US" altLang="es-ES" sz="3900" b="1" dirty="0" smtClean="0">
                <a:latin typeface="Arial Narrow" panose="020B0606020202030204" pitchFamily="34" charset="0"/>
                <a:cs typeface="Times New Roman" panose="02020603050405020304" pitchFamily="18" charset="0"/>
              </a:rPr>
              <a:t> </a:t>
            </a:r>
            <a:r>
              <a:rPr lang="en-US" altLang="es-ES" sz="3900" b="1" dirty="0">
                <a:latin typeface="Arial Narrow" panose="020B0606020202030204" pitchFamily="34" charset="0"/>
                <a:cs typeface="Times New Roman" panose="02020603050405020304" pitchFamily="18" charset="0"/>
              </a:rPr>
              <a:t>de </a:t>
            </a:r>
            <a:r>
              <a:rPr lang="es-ES" altLang="es-ES" sz="3900" b="1" dirty="0" smtClean="0">
                <a:latin typeface="Arial Narrow" panose="020B0606020202030204" pitchFamily="34" charset="0"/>
                <a:cs typeface="Times New Roman" panose="02020603050405020304" pitchFamily="18" charset="0"/>
              </a:rPr>
              <a:t>Especialidades</a:t>
            </a:r>
            <a:r>
              <a:rPr lang="en-US" altLang="es-ES" sz="3900" b="1" dirty="0" smtClean="0">
                <a:latin typeface="Arial Narrow" panose="020B0606020202030204" pitchFamily="34" charset="0"/>
                <a:cs typeface="Times New Roman" panose="02020603050405020304" pitchFamily="18" charset="0"/>
              </a:rPr>
              <a:t> </a:t>
            </a:r>
            <a:r>
              <a:rPr lang="es-ES" altLang="es-ES" sz="3900" b="1" dirty="0" smtClean="0">
                <a:latin typeface="Arial Narrow" panose="020B0606020202030204" pitchFamily="34" charset="0"/>
                <a:cs typeface="Times New Roman" panose="02020603050405020304" pitchFamily="18" charset="0"/>
              </a:rPr>
              <a:t>Quirúrgicas</a:t>
            </a:r>
            <a:r>
              <a:rPr lang="en-US" altLang="es-ES" sz="3900" b="1" dirty="0" smtClean="0">
                <a:latin typeface="Arial Narrow" panose="020B0606020202030204" pitchFamily="34" charset="0"/>
                <a:cs typeface="Times New Roman" panose="02020603050405020304" pitchFamily="18" charset="0"/>
              </a:rPr>
              <a:t>, </a:t>
            </a:r>
            <a:r>
              <a:rPr lang="es-ES" altLang="es-ES" sz="3900" b="1" dirty="0" smtClean="0">
                <a:latin typeface="Arial Narrow" panose="020B0606020202030204" pitchFamily="34" charset="0"/>
                <a:cs typeface="Times New Roman" panose="02020603050405020304" pitchFamily="18" charset="0"/>
              </a:rPr>
              <a:t>Bioquímicas</a:t>
            </a:r>
            <a:r>
              <a:rPr lang="en-US" altLang="es-ES" sz="3900" b="1" dirty="0" smtClean="0">
                <a:latin typeface="Arial Narrow" panose="020B0606020202030204" pitchFamily="34" charset="0"/>
                <a:cs typeface="Times New Roman" panose="02020603050405020304" pitchFamily="18" charset="0"/>
              </a:rPr>
              <a:t> e </a:t>
            </a:r>
            <a:r>
              <a:rPr lang="es-ES" altLang="es-ES" sz="3900" b="1" dirty="0" smtClean="0">
                <a:latin typeface="Arial Narrow" panose="020B0606020202030204" pitchFamily="34" charset="0"/>
                <a:cs typeface="Times New Roman" panose="02020603050405020304" pitchFamily="18" charset="0"/>
              </a:rPr>
              <a:t>Inmunología</a:t>
            </a:r>
            <a:r>
              <a:rPr lang="en-US" altLang="es-ES" sz="3900" b="1" dirty="0" smtClean="0">
                <a:latin typeface="Arial Narrow" panose="020B0606020202030204" pitchFamily="34" charset="0"/>
                <a:cs typeface="Times New Roman" panose="02020603050405020304" pitchFamily="18" charset="0"/>
              </a:rPr>
              <a:t>, </a:t>
            </a:r>
            <a:r>
              <a:rPr lang="es-ES" altLang="es-ES" sz="3900" b="1" dirty="0" smtClean="0">
                <a:latin typeface="Arial Narrow" panose="020B0606020202030204" pitchFamily="34" charset="0"/>
                <a:cs typeface="Times New Roman" panose="02020603050405020304" pitchFamily="18" charset="0"/>
              </a:rPr>
              <a:t>Facultad</a:t>
            </a:r>
            <a:r>
              <a:rPr lang="en-US" altLang="es-ES" sz="3900" b="1" dirty="0" smtClean="0">
                <a:latin typeface="Arial Narrow" panose="020B0606020202030204" pitchFamily="34" charset="0"/>
                <a:cs typeface="Times New Roman" panose="02020603050405020304" pitchFamily="18" charset="0"/>
              </a:rPr>
              <a:t> </a:t>
            </a:r>
            <a:r>
              <a:rPr lang="en-US" altLang="es-ES" sz="3900" b="1" dirty="0">
                <a:latin typeface="Arial Narrow" panose="020B0606020202030204" pitchFamily="34" charset="0"/>
                <a:cs typeface="Times New Roman" panose="02020603050405020304" pitchFamily="18" charset="0"/>
              </a:rPr>
              <a:t>de </a:t>
            </a:r>
            <a:r>
              <a:rPr lang="es-ES" altLang="es-ES" sz="3900" b="1" dirty="0" smtClean="0">
                <a:latin typeface="Arial Narrow" panose="020B0606020202030204" pitchFamily="34" charset="0"/>
                <a:cs typeface="Times New Roman" panose="02020603050405020304" pitchFamily="18" charset="0"/>
              </a:rPr>
              <a:t>Medicina, Universidad</a:t>
            </a:r>
            <a:r>
              <a:rPr lang="en-US" altLang="es-ES" sz="3900" b="1" dirty="0" smtClean="0">
                <a:latin typeface="Arial Narrow" panose="020B0606020202030204" pitchFamily="34" charset="0"/>
                <a:cs typeface="Times New Roman" panose="02020603050405020304" pitchFamily="18" charset="0"/>
              </a:rPr>
              <a:t> de </a:t>
            </a:r>
            <a:r>
              <a:rPr lang="en-US" altLang="es-ES" sz="3900" b="1" dirty="0">
                <a:latin typeface="Arial Narrow" panose="020B0606020202030204" pitchFamily="34" charset="0"/>
                <a:cs typeface="Times New Roman" panose="02020603050405020304" pitchFamily="18" charset="0"/>
              </a:rPr>
              <a:t>Malaga, </a:t>
            </a:r>
            <a:r>
              <a:rPr lang="en-US" altLang="es-ES" sz="3900" b="1" dirty="0" smtClean="0">
                <a:latin typeface="Arial Narrow" panose="020B0606020202030204" pitchFamily="34" charset="0"/>
                <a:cs typeface="Times New Roman" panose="02020603050405020304" pitchFamily="18" charset="0"/>
              </a:rPr>
              <a:t>29080</a:t>
            </a:r>
            <a:endParaRPr lang="en-US" altLang="es-ES" sz="3900" b="1" dirty="0">
              <a:latin typeface="Arial Narrow" panose="020B0606020202030204" pitchFamily="34" charset="0"/>
              <a:cs typeface="Times New Roman" panose="02020603050405020304" pitchFamily="18" charset="0"/>
            </a:endParaRPr>
          </a:p>
        </p:txBody>
      </p:sp>
      <p:sp>
        <p:nvSpPr>
          <p:cNvPr id="8" name="Rectángulo 7"/>
          <p:cNvSpPr/>
          <p:nvPr/>
        </p:nvSpPr>
        <p:spPr>
          <a:xfrm>
            <a:off x="1828800" y="9038204"/>
            <a:ext cx="9272337" cy="2246769"/>
          </a:xfrm>
          <a:prstGeom prst="rect">
            <a:avLst/>
          </a:prstGeom>
        </p:spPr>
        <p:txBody>
          <a:bodyPr wrap="square">
            <a:spAutoFit/>
          </a:bodyPr>
          <a:lstStyle/>
          <a:p>
            <a:pPr marL="285750" indent="-285750" algn="just">
              <a:buClr>
                <a:srgbClr val="00B050"/>
              </a:buClr>
              <a:buFont typeface="Wingdings" panose="05000000000000000000" pitchFamily="2" charset="2"/>
              <a:buChar char="ü"/>
            </a:pPr>
            <a:r>
              <a:rPr lang="es-ES" sz="2000" dirty="0">
                <a:latin typeface="Century Gothic" panose="020B0502020202020204" pitchFamily="34" charset="0"/>
                <a:cs typeface="Arial" panose="020B0604020202020204" pitchFamily="34" charset="0"/>
              </a:rPr>
              <a:t>Fase </a:t>
            </a:r>
            <a:r>
              <a:rPr lang="es-ES" sz="2000" dirty="0" err="1">
                <a:latin typeface="Century Gothic" panose="020B0502020202020204" pitchFamily="34" charset="0"/>
                <a:cs typeface="Arial" panose="020B0604020202020204" pitchFamily="34" charset="0"/>
              </a:rPr>
              <a:t>multiestaciones</a:t>
            </a:r>
            <a:r>
              <a:rPr lang="es-ES" sz="2000" dirty="0">
                <a:latin typeface="Century Gothic" panose="020B0502020202020204" pitchFamily="34" charset="0"/>
                <a:cs typeface="Arial" panose="020B0604020202020204" pitchFamily="34" charset="0"/>
              </a:rPr>
              <a:t>, que permite evaluar áreas competenciales más próximas a las habilidades y procedimientos clínicos, o a las relaciones interprofesionales.</a:t>
            </a:r>
          </a:p>
          <a:p>
            <a:pPr marL="285750" indent="-285750" algn="just">
              <a:buClr>
                <a:srgbClr val="00B050"/>
              </a:buClr>
              <a:buFont typeface="Wingdings" panose="05000000000000000000" pitchFamily="2" charset="2"/>
              <a:buChar char="ü"/>
            </a:pPr>
            <a:r>
              <a:rPr lang="es-ES" sz="2000" dirty="0" smtClean="0">
                <a:latin typeface="Century Gothic" panose="020B0502020202020204" pitchFamily="34" charset="0"/>
                <a:cs typeface="Arial" panose="020B0604020202020204" pitchFamily="34" charset="0"/>
              </a:rPr>
              <a:t>Fase </a:t>
            </a:r>
            <a:r>
              <a:rPr lang="es-ES" sz="2000" dirty="0">
                <a:latin typeface="Century Gothic" panose="020B0502020202020204" pitchFamily="34" charset="0"/>
                <a:cs typeface="Arial" panose="020B0604020202020204" pitchFamily="34" charset="0"/>
              </a:rPr>
              <a:t>escrita, que permite incluir los conocimientos, siempre aplicados a la práctica clínica y con escaso componente teórico. Así como la inclusión de otras áreas competenciales: docencia, investigación, profesionalismo, </a:t>
            </a:r>
            <a:r>
              <a:rPr lang="es-ES" sz="2000" dirty="0" err="1">
                <a:latin typeface="Century Gothic" panose="020B0502020202020204" pitchFamily="34" charset="0"/>
                <a:cs typeface="Arial" panose="020B0604020202020204" pitchFamily="34" charset="0"/>
              </a:rPr>
              <a:t>etc</a:t>
            </a:r>
            <a:r>
              <a:rPr lang="es-ES" sz="2000" dirty="0">
                <a:latin typeface="Century Gothic" panose="020B0502020202020204" pitchFamily="34" charset="0"/>
                <a:cs typeface="Arial" panose="020B0604020202020204" pitchFamily="34" charset="0"/>
              </a:rPr>
              <a:t> 2.</a:t>
            </a:r>
          </a:p>
        </p:txBody>
      </p:sp>
      <p:sp>
        <p:nvSpPr>
          <p:cNvPr id="9" name="Rectángulo 8"/>
          <p:cNvSpPr/>
          <p:nvPr/>
        </p:nvSpPr>
        <p:spPr>
          <a:xfrm>
            <a:off x="670009" y="11606313"/>
            <a:ext cx="11481886" cy="1938992"/>
          </a:xfrm>
          <a:prstGeom prst="rect">
            <a:avLst/>
          </a:prstGeom>
        </p:spPr>
        <p:txBody>
          <a:bodyPr wrap="square">
            <a:spAutoFit/>
          </a:bodyPr>
          <a:lstStyle/>
          <a:p>
            <a:pPr algn="just"/>
            <a:r>
              <a:rPr lang="es-ES" sz="2000" i="1" dirty="0" smtClean="0">
                <a:latin typeface="Century Gothic" panose="020B0502020202020204" pitchFamily="34" charset="0"/>
                <a:cs typeface="Arial" panose="020B0604020202020204" pitchFamily="34" charset="0"/>
              </a:rPr>
              <a:t>-</a:t>
            </a:r>
            <a:r>
              <a:rPr lang="es-ES" sz="2000" i="1" u="sng" dirty="0">
                <a:latin typeface="Century Gothic" panose="020B0502020202020204" pitchFamily="34" charset="0"/>
                <a:cs typeface="Arial" panose="020B0604020202020204" pitchFamily="34" charset="0"/>
              </a:rPr>
              <a:t>Elementos básicos para el diseño de una ECOE</a:t>
            </a:r>
            <a:r>
              <a:rPr lang="es-ES" sz="2000" i="1" dirty="0" smtClean="0">
                <a:latin typeface="Century Gothic" panose="020B0502020202020204" pitchFamily="34" charset="0"/>
                <a:cs typeface="Arial" panose="020B0604020202020204" pitchFamily="34" charset="0"/>
              </a:rPr>
              <a:t>:</a:t>
            </a:r>
          </a:p>
          <a:p>
            <a:pPr algn="just"/>
            <a:endParaRPr lang="es-ES" sz="2000" i="1" dirty="0">
              <a:latin typeface="Century Gothic" panose="020B0502020202020204" pitchFamily="34" charset="0"/>
              <a:cs typeface="Arial" panose="020B0604020202020204" pitchFamily="34" charset="0"/>
            </a:endParaRPr>
          </a:p>
          <a:p>
            <a:pPr lvl="1" algn="just"/>
            <a:r>
              <a:rPr lang="es-ES" sz="2000" b="1" i="1" dirty="0">
                <a:latin typeface="Century Gothic" panose="020B0502020202020204" pitchFamily="34" charset="0"/>
                <a:cs typeface="Arial" panose="020B0604020202020204" pitchFamily="34" charset="0"/>
              </a:rPr>
              <a:t>1. El Comité de Prueba</a:t>
            </a:r>
            <a:r>
              <a:rPr lang="es-ES" sz="2000" i="1" dirty="0">
                <a:latin typeface="Century Gothic" panose="020B0502020202020204" pitchFamily="34" charset="0"/>
                <a:cs typeface="Arial" panose="020B0604020202020204" pitchFamily="34" charset="0"/>
              </a:rPr>
              <a:t>, es el responsable de la ECOE y deberá de estar formado por profesionales clínicos (profesores, tutores, miembros de sociedades científicas…) en el campo de la docencia y con experiencia en el campo de la evaluación de la competencia. </a:t>
            </a:r>
            <a:r>
              <a:rPr lang="es-ES" sz="2000" i="1" dirty="0" smtClean="0">
                <a:latin typeface="Century Gothic" panose="020B0502020202020204" pitchFamily="34" charset="0"/>
                <a:cs typeface="Arial" panose="020B0604020202020204" pitchFamily="34" charset="0"/>
              </a:rPr>
              <a:t>Este </a:t>
            </a:r>
            <a:r>
              <a:rPr lang="es-ES" sz="2000" i="1" dirty="0">
                <a:latin typeface="Century Gothic" panose="020B0502020202020204" pitchFamily="34" charset="0"/>
                <a:cs typeface="Arial" panose="020B0604020202020204" pitchFamily="34" charset="0"/>
              </a:rPr>
              <a:t>comité es el encargado de</a:t>
            </a:r>
            <a:r>
              <a:rPr lang="es-ES" sz="2000" i="1" dirty="0" smtClean="0">
                <a:latin typeface="Century Gothic" panose="020B0502020202020204" pitchFamily="34" charset="0"/>
                <a:cs typeface="Arial" panose="020B0604020202020204" pitchFamily="34" charset="0"/>
              </a:rPr>
              <a:t>:</a:t>
            </a:r>
            <a:endParaRPr lang="es-ES" sz="2000" i="1" dirty="0">
              <a:latin typeface="Century Gothic" panose="020B0502020202020204" pitchFamily="34" charset="0"/>
              <a:cs typeface="Arial" panose="020B0604020202020204" pitchFamily="34" charset="0"/>
            </a:endParaRPr>
          </a:p>
        </p:txBody>
      </p:sp>
      <p:sp>
        <p:nvSpPr>
          <p:cNvPr id="11" name="Rectángulo 10"/>
          <p:cNvSpPr/>
          <p:nvPr/>
        </p:nvSpPr>
        <p:spPr>
          <a:xfrm>
            <a:off x="1828800" y="13741969"/>
            <a:ext cx="9256296" cy="2862322"/>
          </a:xfrm>
          <a:prstGeom prst="rect">
            <a:avLst/>
          </a:prstGeom>
        </p:spPr>
        <p:txBody>
          <a:bodyPr wrap="square">
            <a:spAutoFit/>
          </a:bodyPr>
          <a:lstStyle/>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El diseño de la ECOE </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Definir el contenido de cada estación y el de la fase escrita</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Mantenimiento de la confidencialidad de los contenidos de la prueba.</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Nivel de exigencia requerido para superar la prueba.</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Nivel que identifica al candidato que obtiene un resultado competente en la prueba diferenciándolo del que no la obtiene.</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Evaluación de resultados. </a:t>
            </a:r>
          </a:p>
          <a:p>
            <a:pPr marL="285750" indent="-285750" algn="just">
              <a:buClr>
                <a:srgbClr val="00B050"/>
              </a:buClr>
              <a:buFont typeface="Wingdings" panose="05000000000000000000" pitchFamily="2" charset="2"/>
              <a:buChar char="ü"/>
            </a:pPr>
            <a:r>
              <a:rPr lang="es-ES" sz="2000" i="1" dirty="0">
                <a:latin typeface="Century Gothic" panose="020B0502020202020204" pitchFamily="34" charset="0"/>
                <a:cs typeface="Arial" panose="020B0604020202020204" pitchFamily="34" charset="0"/>
              </a:rPr>
              <a:t>Certificaciones, acreditaciones y otros reconocimientos derivados de la realización y, en su caso, de la superación de la prueba.</a:t>
            </a:r>
          </a:p>
        </p:txBody>
      </p:sp>
      <p:cxnSp>
        <p:nvCxnSpPr>
          <p:cNvPr id="13" name="Conector recto 12"/>
          <p:cNvCxnSpPr/>
          <p:nvPr/>
        </p:nvCxnSpPr>
        <p:spPr>
          <a:xfrm>
            <a:off x="12498387" y="5660923"/>
            <a:ext cx="0" cy="314280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ángulo 9"/>
          <p:cNvSpPr/>
          <p:nvPr/>
        </p:nvSpPr>
        <p:spPr>
          <a:xfrm>
            <a:off x="635084" y="16868464"/>
            <a:ext cx="11481886" cy="1015663"/>
          </a:xfrm>
          <a:prstGeom prst="rect">
            <a:avLst/>
          </a:prstGeom>
        </p:spPr>
        <p:txBody>
          <a:bodyPr wrap="square">
            <a:spAutoFit/>
          </a:bodyPr>
          <a:lstStyle/>
          <a:p>
            <a:pPr lvl="1" algn="just"/>
            <a:r>
              <a:rPr lang="es-ES" sz="2000" b="1" i="1" dirty="0" smtClean="0">
                <a:latin typeface="Century Gothic" panose="020B0502020202020204" pitchFamily="34" charset="0"/>
                <a:cs typeface="Arial" panose="020B0604020202020204" pitchFamily="34" charset="0"/>
              </a:rPr>
              <a:t>2. La </a:t>
            </a:r>
            <a:r>
              <a:rPr lang="es-ES" sz="2000" b="1" i="1" dirty="0">
                <a:latin typeface="Century Gothic" panose="020B0502020202020204" pitchFamily="34" charset="0"/>
                <a:cs typeface="Arial" panose="020B0604020202020204" pitchFamily="34" charset="0"/>
              </a:rPr>
              <a:t>Tabla de Especificaciones</a:t>
            </a:r>
            <a:r>
              <a:rPr lang="es-ES" sz="2000" i="1" dirty="0">
                <a:latin typeface="Century Gothic" panose="020B0502020202020204" pitchFamily="34" charset="0"/>
                <a:cs typeface="Arial" panose="020B0604020202020204" pitchFamily="34" charset="0"/>
              </a:rPr>
              <a:t>, representa el resumen global de la prueba. En ella se definen qué competencias se van a evaluar, así como el porcentaje que aporta cada una de ellas al total (tabla 1). </a:t>
            </a:r>
          </a:p>
        </p:txBody>
      </p:sp>
      <p:sp>
        <p:nvSpPr>
          <p:cNvPr id="3" name="Rectángulo 2"/>
          <p:cNvSpPr/>
          <p:nvPr/>
        </p:nvSpPr>
        <p:spPr>
          <a:xfrm>
            <a:off x="2210658" y="18008633"/>
            <a:ext cx="5991577" cy="369332"/>
          </a:xfrm>
          <a:prstGeom prst="rect">
            <a:avLst/>
          </a:prstGeom>
        </p:spPr>
        <p:txBody>
          <a:bodyPr wrap="none">
            <a:spAutoFit/>
          </a:bodyPr>
          <a:lstStyle/>
          <a:p>
            <a:r>
              <a:rPr lang="es-ES" b="1" i="1" dirty="0"/>
              <a:t>Tabla </a:t>
            </a:r>
            <a:r>
              <a:rPr lang="es-ES" b="1" i="1" dirty="0" smtClean="0"/>
              <a:t>1</a:t>
            </a:r>
            <a:r>
              <a:rPr lang="es-ES" i="1" dirty="0" smtClean="0"/>
              <a:t>: </a:t>
            </a:r>
            <a:r>
              <a:rPr lang="es-ES" i="1" dirty="0"/>
              <a:t>Tabla de </a:t>
            </a:r>
            <a:r>
              <a:rPr lang="es-ES" i="1" dirty="0" smtClean="0"/>
              <a:t>especificaciones propuesta por la CNDFME </a:t>
            </a:r>
            <a:endParaRPr lang="es-ES" i="1" dirty="0"/>
          </a:p>
        </p:txBody>
      </p:sp>
      <p:graphicFrame>
        <p:nvGraphicFramePr>
          <p:cNvPr id="12" name="Tabla 11"/>
          <p:cNvGraphicFramePr>
            <a:graphicFrameLocks noGrp="1"/>
          </p:cNvGraphicFramePr>
          <p:nvPr>
            <p:extLst>
              <p:ext uri="{D42A27DB-BD31-4B8C-83A1-F6EECF244321}">
                <p14:modId xmlns:p14="http://schemas.microsoft.com/office/powerpoint/2010/main" val="2699435924"/>
              </p:ext>
            </p:extLst>
          </p:nvPr>
        </p:nvGraphicFramePr>
        <p:xfrm>
          <a:off x="2203622" y="18412764"/>
          <a:ext cx="6864178" cy="2921703"/>
        </p:xfrm>
        <a:graphic>
          <a:graphicData uri="http://schemas.openxmlformats.org/drawingml/2006/table">
            <a:tbl>
              <a:tblPr firstRow="1" firstCol="1" bandRow="1" bandCol="1"/>
              <a:tblGrid>
                <a:gridCol w="4432477">
                  <a:extLst>
                    <a:ext uri="{9D8B030D-6E8A-4147-A177-3AD203B41FA5}">
                      <a16:colId xmlns:a16="http://schemas.microsoft.com/office/drawing/2014/main" val="3853303450"/>
                    </a:ext>
                  </a:extLst>
                </a:gridCol>
                <a:gridCol w="2431701">
                  <a:extLst>
                    <a:ext uri="{9D8B030D-6E8A-4147-A177-3AD203B41FA5}">
                      <a16:colId xmlns:a16="http://schemas.microsoft.com/office/drawing/2014/main" val="742508355"/>
                    </a:ext>
                  </a:extLst>
                </a:gridCol>
              </a:tblGrid>
              <a:tr h="468918">
                <a:tc>
                  <a:txBody>
                    <a:bodyPr/>
                    <a:lstStyle/>
                    <a:p>
                      <a:pPr algn="ctr">
                        <a:lnSpc>
                          <a:spcPct val="115000"/>
                        </a:lnSpc>
                        <a:spcAft>
                          <a:spcPts val="0"/>
                        </a:spcAft>
                      </a:pPr>
                      <a:r>
                        <a:rPr lang="es-ES" sz="16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ÁREA COMPETENCIAL</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s-ES" sz="1600" b="1"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PORCENTAJE SOBRE EL TOTAL (100 %)</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9602715"/>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Anamnesis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052685791"/>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Exploración clínica</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905841164"/>
                  </a:ext>
                </a:extLst>
              </a:tr>
              <a:tr h="319717">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Juicio clínico, plan de manejo diagnóstico y terapéutico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3165495755"/>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Habilidades técnicas/procedimiento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4292112933"/>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Prevención y promoción de salud</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1656485280"/>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Relaciones interprofesionales</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2137740107"/>
                  </a:ext>
                </a:extLst>
              </a:tr>
              <a:tr h="234459">
                <a:tc>
                  <a:txBody>
                    <a:bodyPr/>
                    <a:lstStyle/>
                    <a:p>
                      <a:pPr algn="ctr">
                        <a:lnSpc>
                          <a:spcPct val="115000"/>
                        </a:lnSpc>
                        <a:spcAft>
                          <a:spcPts val="0"/>
                        </a:spcAft>
                      </a:pPr>
                      <a:r>
                        <a:rPr lang="es-ES" sz="16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Aspectos éticos-morales y profesionalismo</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D9D9D9"/>
                    </a:solidFill>
                  </a:tcPr>
                </a:tc>
                <a:extLst>
                  <a:ext uri="{0D108BD9-81ED-4DB2-BD59-A6C34878D82A}">
                    <a16:rowId xmlns:a16="http://schemas.microsoft.com/office/drawing/2014/main" val="587364864"/>
                  </a:ext>
                </a:extLst>
              </a:tr>
              <a:tr h="234459">
                <a:tc>
                  <a:txBody>
                    <a:bodyPr/>
                    <a:lstStyle/>
                    <a:p>
                      <a:pPr algn="ctr">
                        <a:lnSpc>
                          <a:spcPct val="115000"/>
                        </a:lnSpc>
                        <a:spcAft>
                          <a:spcPts val="0"/>
                        </a:spcAft>
                      </a:pPr>
                      <a:r>
                        <a:rPr lang="es-ES" sz="16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Habilidades de comunicación</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es-ES" sz="16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344364070"/>
                  </a:ext>
                </a:extLst>
              </a:tr>
            </a:tbl>
          </a:graphicData>
        </a:graphic>
      </p:graphicFrame>
      <p:sp>
        <p:nvSpPr>
          <p:cNvPr id="15" name="Rectángulo 14"/>
          <p:cNvSpPr/>
          <p:nvPr/>
        </p:nvSpPr>
        <p:spPr>
          <a:xfrm>
            <a:off x="678031" y="21693448"/>
            <a:ext cx="11481886" cy="954107"/>
          </a:xfrm>
          <a:prstGeom prst="rect">
            <a:avLst/>
          </a:prstGeom>
        </p:spPr>
        <p:txBody>
          <a:bodyPr wrap="square">
            <a:spAutoFit/>
          </a:bodyPr>
          <a:lstStyle/>
          <a:p>
            <a:pPr lvl="1" algn="just"/>
            <a:r>
              <a:rPr lang="es-ES" b="1" i="1" dirty="0">
                <a:latin typeface="Century Gothic" panose="020B0502020202020204" pitchFamily="34" charset="0"/>
                <a:cs typeface="Arial" panose="020B0604020202020204" pitchFamily="34" charset="0"/>
              </a:rPr>
              <a:t>3. Los casos incluidos en la prueba</a:t>
            </a:r>
            <a:r>
              <a:rPr lang="es-ES" i="1" dirty="0">
                <a:latin typeface="Century Gothic" panose="020B0502020202020204" pitchFamily="34" charset="0"/>
                <a:cs typeface="Arial" panose="020B0604020202020204" pitchFamily="34" charset="0"/>
              </a:rPr>
              <a:t>, que darán lugar a las estaciones.</a:t>
            </a:r>
          </a:p>
          <a:p>
            <a:pPr lvl="1" algn="just"/>
            <a:r>
              <a:rPr lang="es-ES" i="1" dirty="0">
                <a:latin typeface="Century Gothic" panose="020B0502020202020204" pitchFamily="34" charset="0"/>
                <a:cs typeface="Arial" panose="020B0604020202020204" pitchFamily="34" charset="0"/>
              </a:rPr>
              <a:t>Cada caso </a:t>
            </a:r>
            <a:r>
              <a:rPr lang="es-ES" sz="2000" i="1" dirty="0">
                <a:latin typeface="Century Gothic" panose="020B0502020202020204" pitchFamily="34" charset="0"/>
                <a:cs typeface="Arial" panose="020B0604020202020204" pitchFamily="34" charset="0"/>
              </a:rPr>
              <a:t>debe</a:t>
            </a:r>
            <a:r>
              <a:rPr lang="es-ES" i="1" dirty="0">
                <a:latin typeface="Century Gothic" panose="020B0502020202020204" pitchFamily="34" charset="0"/>
                <a:cs typeface="Arial" panose="020B0604020202020204" pitchFamily="34" charset="0"/>
              </a:rPr>
              <a:t> ser diseñado minuciosamente de manera que contenga información suficiente como para:</a:t>
            </a:r>
          </a:p>
        </p:txBody>
      </p:sp>
      <p:sp>
        <p:nvSpPr>
          <p:cNvPr id="16" name="Rectángulo 15"/>
          <p:cNvSpPr/>
          <p:nvPr/>
        </p:nvSpPr>
        <p:spPr>
          <a:xfrm>
            <a:off x="1355562" y="22917569"/>
            <a:ext cx="9256296" cy="2308324"/>
          </a:xfrm>
          <a:prstGeom prst="rect">
            <a:avLst/>
          </a:prstGeom>
        </p:spPr>
        <p:txBody>
          <a:bodyPr wrap="square">
            <a:spAutoFit/>
          </a:bodyPr>
          <a:lstStyle/>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Constituir al menos una estación.</a:t>
            </a:r>
          </a:p>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Disponer de un listado evaluativo de esa estación o estaciones.</a:t>
            </a:r>
          </a:p>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Facilitar la formación del evaluador de esa estación.</a:t>
            </a:r>
          </a:p>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Permitir el entrenamiento de un actor en el caso de que se utilice un paciente estandarizado.</a:t>
            </a:r>
          </a:p>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Aportar las pruebas complementarias que puedan ser necesarias.</a:t>
            </a:r>
          </a:p>
          <a:p>
            <a:pPr marL="742950" lvl="1" indent="-285750" algn="just">
              <a:buClr>
                <a:srgbClr val="00B050"/>
              </a:buClr>
              <a:buFont typeface="Wingdings" panose="05000000000000000000" pitchFamily="2" charset="2"/>
              <a:buChar char="ü"/>
            </a:pPr>
            <a:r>
              <a:rPr lang="es-ES" i="1" dirty="0">
                <a:latin typeface="Century Gothic" panose="020B0502020202020204" pitchFamily="34" charset="0"/>
                <a:cs typeface="Arial" panose="020B0604020202020204" pitchFamily="34" charset="0"/>
              </a:rPr>
              <a:t>Incluir las especificaciones del material requerido de acuerdo con la naturaleza de la estación y su situación1.</a:t>
            </a:r>
          </a:p>
        </p:txBody>
      </p:sp>
      <p:sp>
        <p:nvSpPr>
          <p:cNvPr id="17" name="Rectángulo 16"/>
          <p:cNvSpPr/>
          <p:nvPr/>
        </p:nvSpPr>
        <p:spPr>
          <a:xfrm>
            <a:off x="667719" y="25387641"/>
            <a:ext cx="11481886" cy="1231106"/>
          </a:xfrm>
          <a:prstGeom prst="rect">
            <a:avLst/>
          </a:prstGeom>
        </p:spPr>
        <p:txBody>
          <a:bodyPr wrap="square">
            <a:spAutoFit/>
          </a:bodyPr>
          <a:lstStyle/>
          <a:p>
            <a:pPr lvl="1" algn="just"/>
            <a:r>
              <a:rPr lang="es-ES" b="1" i="1" dirty="0">
                <a:latin typeface="Century Gothic" panose="020B0502020202020204" pitchFamily="34" charset="0"/>
                <a:cs typeface="Arial" panose="020B0604020202020204" pitchFamily="34" charset="0"/>
              </a:rPr>
              <a:t>4</a:t>
            </a:r>
            <a:r>
              <a:rPr lang="es-ES" b="1" i="1" dirty="0" smtClean="0">
                <a:latin typeface="Century Gothic" panose="020B0502020202020204" pitchFamily="34" charset="0"/>
                <a:cs typeface="Arial" panose="020B0604020202020204" pitchFamily="34" charset="0"/>
              </a:rPr>
              <a:t>. La </a:t>
            </a:r>
            <a:r>
              <a:rPr lang="es-ES" b="1" i="1" dirty="0">
                <a:latin typeface="Century Gothic" panose="020B0502020202020204" pitchFamily="34" charset="0"/>
                <a:cs typeface="Arial" panose="020B0604020202020204" pitchFamily="34" charset="0"/>
              </a:rPr>
              <a:t>rueda logística, </a:t>
            </a:r>
            <a:r>
              <a:rPr lang="es-ES" i="1" dirty="0">
                <a:latin typeface="Century Gothic" panose="020B0502020202020204" pitchFamily="34" charset="0"/>
                <a:cs typeface="Arial" panose="020B0604020202020204" pitchFamily="34" charset="0"/>
              </a:rPr>
              <a:t>consiste en el </a:t>
            </a:r>
            <a:r>
              <a:rPr lang="es-ES" sz="2000" i="1" dirty="0">
                <a:latin typeface="Century Gothic" panose="020B0502020202020204" pitchFamily="34" charset="0"/>
                <a:cs typeface="Arial" panose="020B0604020202020204" pitchFamily="34" charset="0"/>
              </a:rPr>
              <a:t>ordenamiento</a:t>
            </a:r>
            <a:r>
              <a:rPr lang="es-ES" i="1" dirty="0">
                <a:latin typeface="Century Gothic" panose="020B0502020202020204" pitchFamily="34" charset="0"/>
                <a:cs typeface="Arial" panose="020B0604020202020204" pitchFamily="34" charset="0"/>
              </a:rPr>
              <a:t> de las estaciones incluidas en la prueba (ya sean situaciones clínicas simuladas, habilidades procedimentales, …), y el orden sucesivo de las mismas, así como las características (tiempo, contenido, …), los criterios de evaluación específicos y el número de estaciones en blanco o “silla”.</a:t>
            </a:r>
          </a:p>
        </p:txBody>
      </p:sp>
      <p:sp>
        <p:nvSpPr>
          <p:cNvPr id="22" name="Rectángulo 21"/>
          <p:cNvSpPr/>
          <p:nvPr/>
        </p:nvSpPr>
        <p:spPr>
          <a:xfrm>
            <a:off x="12768100" y="5375018"/>
            <a:ext cx="11822933" cy="954107"/>
          </a:xfrm>
          <a:prstGeom prst="rect">
            <a:avLst/>
          </a:prstGeom>
        </p:spPr>
        <p:txBody>
          <a:bodyPr wrap="square">
            <a:spAutoFit/>
          </a:bodyPr>
          <a:lstStyle/>
          <a:p>
            <a:pPr lvl="0" algn="just">
              <a:lnSpc>
                <a:spcPct val="200000"/>
              </a:lnSpc>
            </a:pPr>
            <a:r>
              <a:rPr lang="es-ES" sz="2800" b="1" i="1" dirty="0" smtClean="0">
                <a:solidFill>
                  <a:prstClr val="black"/>
                </a:solidFill>
                <a:latin typeface="Century Gothic" panose="020B0502020202020204" pitchFamily="34" charset="0"/>
                <a:cs typeface="Arial" panose="020B0604020202020204" pitchFamily="34" charset="0"/>
              </a:rPr>
              <a:t>4. RESULTADOS</a:t>
            </a:r>
            <a:endParaRPr lang="es-ES" sz="2800" b="1" i="1" dirty="0">
              <a:solidFill>
                <a:prstClr val="black"/>
              </a:solidFill>
              <a:latin typeface="Century Gothic" panose="020B0502020202020204" pitchFamily="34" charset="0"/>
              <a:cs typeface="Arial" panose="020B0604020202020204" pitchFamily="34" charset="0"/>
            </a:endParaRPr>
          </a:p>
        </p:txBody>
      </p:sp>
      <p:sp>
        <p:nvSpPr>
          <p:cNvPr id="23" name="Rectangle 2"/>
          <p:cNvSpPr>
            <a:spLocks noChangeArrowheads="1"/>
          </p:cNvSpPr>
          <p:nvPr/>
        </p:nvSpPr>
        <p:spPr bwMode="auto">
          <a:xfrm>
            <a:off x="12811884" y="6223269"/>
            <a:ext cx="1127391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b="1"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Tabla 2: </a:t>
            </a: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Correlación de Pearson entre la nota media obtenida en el ECOE, la nota media del expediente, la nota media normalizada y la nota obtenida en las distintas estaciones.</a:t>
            </a:r>
            <a:endParaRPr kumimoji="0" lang="es-ES" altLang="es-ES" b="0" i="1" u="none" strike="noStrike" cap="none" normalizeH="0" baseline="0" dirty="0" smtClean="0">
              <a:ln>
                <a:noFill/>
              </a:ln>
              <a:solidFill>
                <a:schemeClr val="tx1"/>
              </a:solidFill>
              <a:effectLst/>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61430" y="6869600"/>
            <a:ext cx="11232000" cy="4025336"/>
          </a:xfrm>
          <a:prstGeom prst="rect">
            <a:avLst/>
          </a:prstGeom>
          <a:noFill/>
          <a:extLst>
            <a:ext uri="{909E8E84-426E-40DD-AFC4-6F175D3DCCD1}">
              <a14:hiddenFill xmlns:a14="http://schemas.microsoft.com/office/drawing/2010/main">
                <a:solidFill>
                  <a:srgbClr val="FFFFFF"/>
                </a:solidFill>
              </a14:hiddenFill>
            </a:ext>
          </a:extLst>
        </p:spPr>
      </p:pic>
      <p:sp>
        <p:nvSpPr>
          <p:cNvPr id="24" name="Rectangle 3"/>
          <p:cNvSpPr>
            <a:spLocks noChangeArrowheads="1"/>
          </p:cNvSpPr>
          <p:nvPr/>
        </p:nvSpPr>
        <p:spPr bwMode="auto">
          <a:xfrm>
            <a:off x="12861430" y="10473482"/>
            <a:ext cx="848259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**La correlación es significativa en el nivel 0,01 (2 colas).				</a:t>
            </a:r>
            <a:endParaRPr kumimoji="0" lang="es-ES" alt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*La correlación es significativa en el nivel 0,05 (2 colas).	</a:t>
            </a:r>
            <a:endParaRPr kumimoji="0" lang="es-ES" alt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N=68</a:t>
            </a:r>
            <a:endParaRPr kumimoji="0" lang="es-ES" altLang="es-ES" b="0" i="0" u="none" strike="noStrike" cap="none" normalizeH="0" baseline="0" dirty="0" smtClean="0">
              <a:ln>
                <a:noFill/>
              </a:ln>
              <a:solidFill>
                <a:schemeClr val="tx1"/>
              </a:solidFill>
              <a:effectLst/>
            </a:endParaRPr>
          </a:p>
        </p:txBody>
      </p:sp>
      <p:sp>
        <p:nvSpPr>
          <p:cNvPr id="25" name="Rectangle 5"/>
          <p:cNvSpPr>
            <a:spLocks noChangeArrowheads="1"/>
          </p:cNvSpPr>
          <p:nvPr/>
        </p:nvSpPr>
        <p:spPr bwMode="auto">
          <a:xfrm>
            <a:off x="12811884" y="11450016"/>
            <a:ext cx="1019249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b="1"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Tabla 3: </a:t>
            </a: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Correlación de Pearson entre la nota media obtenida en el ECOE, la nota media del expediente y la nota obtenida en las distintas competencias.</a:t>
            </a:r>
            <a:endParaRPr kumimoji="0" lang="es-ES" altLang="es-ES"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b="0" i="1" u="none" strike="noStrike" cap="none" normalizeH="0" baseline="0" dirty="0" smtClean="0">
              <a:ln>
                <a:noFill/>
              </a:ln>
              <a:solidFill>
                <a:schemeClr val="tx1"/>
              </a:solidFill>
              <a:effectLst/>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08136" y="12140280"/>
            <a:ext cx="10925002" cy="2316762"/>
          </a:xfrm>
          <a:prstGeom prst="rect">
            <a:avLst/>
          </a:prstGeom>
          <a:noFill/>
          <a:extLst>
            <a:ext uri="{909E8E84-426E-40DD-AFC4-6F175D3DCCD1}">
              <a14:hiddenFill xmlns:a14="http://schemas.microsoft.com/office/drawing/2010/main">
                <a:solidFill>
                  <a:srgbClr val="FFFFFF"/>
                </a:solidFill>
              </a14:hiddenFill>
            </a:ext>
          </a:extLst>
        </p:spPr>
      </p:pic>
      <p:sp>
        <p:nvSpPr>
          <p:cNvPr id="29" name="Rectangle 3"/>
          <p:cNvSpPr>
            <a:spLocks noChangeArrowheads="1"/>
          </p:cNvSpPr>
          <p:nvPr/>
        </p:nvSpPr>
        <p:spPr bwMode="auto">
          <a:xfrm>
            <a:off x="12869452" y="14427858"/>
            <a:ext cx="848259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**La correlación es significativa en el nivel 0,01 (2 colas).				</a:t>
            </a:r>
            <a:endParaRPr kumimoji="0" lang="es-ES" alt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*La correlación es significativa en el nivel 0,05 (2 colas).	</a:t>
            </a:r>
            <a:endParaRPr kumimoji="0" lang="es-ES" altLang="es-ES"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b="0" i="1" u="none" strike="noStrike" cap="none" normalizeH="0" baseline="0" dirty="0" smtClean="0">
                <a:ln>
                  <a:noFill/>
                </a:ln>
                <a:solidFill>
                  <a:schemeClr val="tx1"/>
                </a:solidFill>
                <a:effectLst/>
                <a:ea typeface="Calibri" panose="020F0502020204030204" pitchFamily="34" charset="0"/>
                <a:cs typeface="Arial" panose="020B0604020202020204" pitchFamily="34" charset="0"/>
              </a:rPr>
              <a:t>N=68</a:t>
            </a:r>
            <a:endParaRPr kumimoji="0" lang="es-ES" altLang="es-ES" b="0" i="0" u="none" strike="noStrike" cap="none" normalizeH="0" baseline="0" dirty="0" smtClean="0">
              <a:ln>
                <a:noFill/>
              </a:ln>
              <a:solidFill>
                <a:schemeClr val="tx1"/>
              </a:solidFill>
              <a:effectLst/>
            </a:endParaRPr>
          </a:p>
        </p:txBody>
      </p:sp>
      <p:sp>
        <p:nvSpPr>
          <p:cNvPr id="27" name="Rectangle 8"/>
          <p:cNvSpPr>
            <a:spLocks noChangeArrowheads="1"/>
          </p:cNvSpPr>
          <p:nvPr/>
        </p:nvSpPr>
        <p:spPr bwMode="auto">
          <a:xfrm>
            <a:off x="13148766" y="15418600"/>
            <a:ext cx="25199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0" name="Rectángulo 29"/>
          <p:cNvSpPr/>
          <p:nvPr/>
        </p:nvSpPr>
        <p:spPr>
          <a:xfrm>
            <a:off x="12387431" y="15456205"/>
            <a:ext cx="11445707" cy="646331"/>
          </a:xfrm>
          <a:prstGeom prst="rect">
            <a:avLst/>
          </a:prstGeom>
        </p:spPr>
        <p:txBody>
          <a:bodyPr wrap="square">
            <a:spAutoFit/>
          </a:bodyPr>
          <a:lstStyle/>
          <a:p>
            <a:pPr marL="457200" lvl="0" algn="just">
              <a:spcAft>
                <a:spcPts val="800"/>
              </a:spcAft>
            </a:pPr>
            <a:r>
              <a:rPr lang="es-ES" altLang="es-ES" b="1" i="1" dirty="0">
                <a:solidFill>
                  <a:srgbClr val="000000"/>
                </a:solidFill>
                <a:ea typeface="Calibri" panose="020F0502020204030204" pitchFamily="34" charset="0"/>
                <a:cs typeface="Arial" panose="020B0604020202020204" pitchFamily="34" charset="0"/>
              </a:rPr>
              <a:t>Figura 1</a:t>
            </a:r>
            <a:r>
              <a:rPr lang="es-ES" altLang="es-ES" i="1" dirty="0">
                <a:solidFill>
                  <a:srgbClr val="000000"/>
                </a:solidFill>
                <a:ea typeface="Calibri" panose="020F0502020204030204" pitchFamily="34" charset="0"/>
                <a:cs typeface="Arial" panose="020B0604020202020204" pitchFamily="34" charset="0"/>
              </a:rPr>
              <a:t>. Resultados del estudio de discriminación en estación </a:t>
            </a:r>
            <a:r>
              <a:rPr lang="es-ES" altLang="es-ES" i="1" dirty="0" smtClean="0">
                <a:solidFill>
                  <a:srgbClr val="000000"/>
                </a:solidFill>
                <a:ea typeface="Calibri" panose="020F0502020204030204" pitchFamily="34" charset="0"/>
                <a:cs typeface="Arial" panose="020B0604020202020204" pitchFamily="34" charset="0"/>
              </a:rPr>
              <a:t>3</a:t>
            </a:r>
            <a:r>
              <a:rPr lang="es-ES" altLang="es-ES" i="1" dirty="0" smtClean="0"/>
              <a:t>. </a:t>
            </a:r>
            <a:r>
              <a:rPr lang="es-ES" i="1" dirty="0" smtClean="0">
                <a:ea typeface="Calibri" panose="020F0502020204030204" pitchFamily="34" charset="0"/>
                <a:cs typeface="Times New Roman" panose="02020603050405020304" pitchFamily="18" charset="0"/>
              </a:rPr>
              <a:t>En </a:t>
            </a:r>
            <a:r>
              <a:rPr lang="es-ES" i="1" dirty="0">
                <a:ea typeface="Calibri" panose="020F0502020204030204" pitchFamily="34" charset="0"/>
                <a:cs typeface="Times New Roman" panose="02020603050405020304" pitchFamily="18" charset="0"/>
              </a:rPr>
              <a:t>el eje y se representa el índice de discriminación. En el eje x se representan las preguntas realizadas en la prueba</a:t>
            </a:r>
            <a:endParaRPr lang="es-ES" sz="3200" dirty="0">
              <a:effectLst/>
              <a:ea typeface="Calibri" panose="020F0502020204030204" pitchFamily="34" charset="0"/>
              <a:cs typeface="Times New Roman" panose="02020603050405020304" pitchFamily="18" charset="0"/>
            </a:endParaRPr>
          </a:p>
        </p:txBody>
      </p:sp>
      <p:pic>
        <p:nvPicPr>
          <p:cNvPr id="1035" name="Gráfico 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35620" y="20265526"/>
            <a:ext cx="10897518" cy="32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Imagen 31"/>
          <p:cNvPicPr>
            <a:picLocks noChangeAspect="1"/>
          </p:cNvPicPr>
          <p:nvPr/>
        </p:nvPicPr>
        <p:blipFill>
          <a:blip r:embed="rId5"/>
          <a:stretch>
            <a:fillRect/>
          </a:stretch>
        </p:blipFill>
        <p:spPr>
          <a:xfrm>
            <a:off x="12904209" y="16073078"/>
            <a:ext cx="10928929" cy="3274368"/>
          </a:xfrm>
          <a:prstGeom prst="rect">
            <a:avLst/>
          </a:prstGeom>
        </p:spPr>
      </p:pic>
      <p:sp>
        <p:nvSpPr>
          <p:cNvPr id="39" name="Rectángulo 38"/>
          <p:cNvSpPr/>
          <p:nvPr/>
        </p:nvSpPr>
        <p:spPr>
          <a:xfrm>
            <a:off x="12371391" y="19652928"/>
            <a:ext cx="11461748" cy="646331"/>
          </a:xfrm>
          <a:prstGeom prst="rect">
            <a:avLst/>
          </a:prstGeom>
        </p:spPr>
        <p:txBody>
          <a:bodyPr wrap="square">
            <a:spAutoFit/>
          </a:bodyPr>
          <a:lstStyle/>
          <a:p>
            <a:pPr marL="457200" lvl="0" algn="just">
              <a:spcAft>
                <a:spcPts val="800"/>
              </a:spcAft>
            </a:pPr>
            <a:r>
              <a:rPr lang="es-ES" altLang="es-ES" b="1" i="1" dirty="0">
                <a:solidFill>
                  <a:srgbClr val="000000"/>
                </a:solidFill>
                <a:ea typeface="Calibri" panose="020F0502020204030204" pitchFamily="34" charset="0"/>
                <a:cs typeface="Arial" panose="020B0604020202020204" pitchFamily="34" charset="0"/>
              </a:rPr>
              <a:t>Figura </a:t>
            </a:r>
            <a:r>
              <a:rPr lang="es-ES" altLang="es-ES" b="1" i="1" dirty="0" smtClean="0">
                <a:solidFill>
                  <a:srgbClr val="000000"/>
                </a:solidFill>
                <a:ea typeface="Calibri" panose="020F0502020204030204" pitchFamily="34" charset="0"/>
                <a:cs typeface="Arial" panose="020B0604020202020204" pitchFamily="34" charset="0"/>
              </a:rPr>
              <a:t>2</a:t>
            </a:r>
            <a:r>
              <a:rPr lang="es-ES" altLang="es-ES" i="1" dirty="0" smtClean="0">
                <a:solidFill>
                  <a:srgbClr val="000000"/>
                </a:solidFill>
                <a:ea typeface="Calibri" panose="020F0502020204030204" pitchFamily="34" charset="0"/>
                <a:cs typeface="Arial" panose="020B0604020202020204" pitchFamily="34" charset="0"/>
              </a:rPr>
              <a:t>. </a:t>
            </a:r>
            <a:r>
              <a:rPr lang="es-ES" altLang="es-ES" i="1" dirty="0">
                <a:solidFill>
                  <a:srgbClr val="000000"/>
                </a:solidFill>
                <a:ea typeface="Calibri" panose="020F0502020204030204" pitchFamily="34" charset="0"/>
                <a:cs typeface="Arial" panose="020B0604020202020204" pitchFamily="34" charset="0"/>
              </a:rPr>
              <a:t>Resultados del estudio de </a:t>
            </a:r>
            <a:r>
              <a:rPr lang="es-ES" altLang="es-ES" i="1" dirty="0" smtClean="0">
                <a:solidFill>
                  <a:srgbClr val="000000"/>
                </a:solidFill>
                <a:ea typeface="Calibri" panose="020F0502020204030204" pitchFamily="34" charset="0"/>
                <a:cs typeface="Arial" panose="020B0604020202020204" pitchFamily="34" charset="0"/>
              </a:rPr>
              <a:t>facilidad </a:t>
            </a:r>
            <a:r>
              <a:rPr lang="es-ES" altLang="es-ES" i="1" dirty="0">
                <a:solidFill>
                  <a:srgbClr val="000000"/>
                </a:solidFill>
                <a:ea typeface="Calibri" panose="020F0502020204030204" pitchFamily="34" charset="0"/>
                <a:cs typeface="Arial" panose="020B0604020202020204" pitchFamily="34" charset="0"/>
              </a:rPr>
              <a:t>en estación </a:t>
            </a:r>
            <a:r>
              <a:rPr lang="es-ES" altLang="es-ES" i="1" dirty="0" smtClean="0">
                <a:solidFill>
                  <a:srgbClr val="000000"/>
                </a:solidFill>
                <a:ea typeface="Calibri" panose="020F0502020204030204" pitchFamily="34" charset="0"/>
                <a:cs typeface="Arial" panose="020B0604020202020204" pitchFamily="34" charset="0"/>
              </a:rPr>
              <a:t>3</a:t>
            </a:r>
            <a:r>
              <a:rPr lang="es-ES" altLang="es-ES" i="1" dirty="0" smtClean="0"/>
              <a:t>. </a:t>
            </a:r>
            <a:r>
              <a:rPr lang="es-ES" i="1" dirty="0" smtClean="0">
                <a:ea typeface="Calibri" panose="020F0502020204030204" pitchFamily="34" charset="0"/>
                <a:cs typeface="Times New Roman" panose="02020603050405020304" pitchFamily="18" charset="0"/>
              </a:rPr>
              <a:t>En </a:t>
            </a:r>
            <a:r>
              <a:rPr lang="es-ES" i="1" dirty="0">
                <a:ea typeface="Calibri" panose="020F0502020204030204" pitchFamily="34" charset="0"/>
                <a:cs typeface="Times New Roman" panose="02020603050405020304" pitchFamily="18" charset="0"/>
              </a:rPr>
              <a:t>el eje y se representa el índice de discriminación. En el eje x se representan las preguntas realizadas en la prueba</a:t>
            </a:r>
            <a:endParaRPr lang="es-ES" sz="3200" dirty="0">
              <a:effectLst/>
              <a:ea typeface="Calibri" panose="020F0502020204030204" pitchFamily="34" charset="0"/>
              <a:cs typeface="Times New Roman" panose="02020603050405020304" pitchFamily="18" charset="0"/>
            </a:endParaRPr>
          </a:p>
        </p:txBody>
      </p:sp>
      <p:grpSp>
        <p:nvGrpSpPr>
          <p:cNvPr id="42" name="Grupo 41"/>
          <p:cNvGrpSpPr/>
          <p:nvPr/>
        </p:nvGrpSpPr>
        <p:grpSpPr>
          <a:xfrm>
            <a:off x="12935620" y="24727474"/>
            <a:ext cx="5496759" cy="3110872"/>
            <a:chOff x="13227543" y="25729776"/>
            <a:chExt cx="10765289" cy="5053730"/>
          </a:xfrm>
        </p:grpSpPr>
        <p:pic>
          <p:nvPicPr>
            <p:cNvPr id="38" name="Imagen 37"/>
            <p:cNvPicPr>
              <a:picLocks noChangeAspect="1"/>
            </p:cNvPicPr>
            <p:nvPr/>
          </p:nvPicPr>
          <p:blipFill>
            <a:blip r:embed="rId6"/>
            <a:stretch>
              <a:fillRect/>
            </a:stretch>
          </p:blipFill>
          <p:spPr>
            <a:xfrm>
              <a:off x="13243584" y="25753839"/>
              <a:ext cx="10749248" cy="5029667"/>
            </a:xfrm>
            <a:prstGeom prst="rect">
              <a:avLst/>
            </a:prstGeom>
          </p:spPr>
        </p:pic>
        <p:cxnSp>
          <p:nvCxnSpPr>
            <p:cNvPr id="41" name="Conector recto 40"/>
            <p:cNvCxnSpPr/>
            <p:nvPr/>
          </p:nvCxnSpPr>
          <p:spPr>
            <a:xfrm>
              <a:off x="13243584" y="25729776"/>
              <a:ext cx="1069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13227543" y="30093221"/>
              <a:ext cx="107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Rectángulo 42"/>
          <p:cNvSpPr/>
          <p:nvPr/>
        </p:nvSpPr>
        <p:spPr>
          <a:xfrm>
            <a:off x="12917577" y="23770830"/>
            <a:ext cx="5485572" cy="923330"/>
          </a:xfrm>
          <a:prstGeom prst="rect">
            <a:avLst/>
          </a:prstGeom>
        </p:spPr>
        <p:txBody>
          <a:bodyPr wrap="square">
            <a:spAutoFit/>
          </a:bodyPr>
          <a:lstStyle/>
          <a:p>
            <a:r>
              <a:rPr lang="es-ES" b="1" i="1" dirty="0">
                <a:solidFill>
                  <a:srgbClr val="000000"/>
                </a:solidFill>
                <a:ea typeface="Calibri" panose="020F0502020204030204" pitchFamily="34" charset="0"/>
              </a:rPr>
              <a:t>Tabla 5. </a:t>
            </a:r>
            <a:r>
              <a:rPr lang="es-ES" b="1" i="1" baseline="30000" dirty="0">
                <a:solidFill>
                  <a:srgbClr val="000000"/>
                </a:solidFill>
                <a:ea typeface="Calibri" panose="020F0502020204030204" pitchFamily="34" charset="0"/>
              </a:rPr>
              <a:t>4</a:t>
            </a:r>
            <a:r>
              <a:rPr lang="es-ES" b="1" i="1" dirty="0">
                <a:solidFill>
                  <a:srgbClr val="000000"/>
                </a:solidFill>
                <a:ea typeface="Calibri" panose="020F0502020204030204" pitchFamily="34" charset="0"/>
              </a:rPr>
              <a:t>: </a:t>
            </a:r>
            <a:r>
              <a:rPr lang="es-ES" i="1" dirty="0">
                <a:solidFill>
                  <a:srgbClr val="000000"/>
                </a:solidFill>
                <a:ea typeface="Calibri" panose="020F0502020204030204" pitchFamily="34" charset="0"/>
              </a:rPr>
              <a:t>La tabla representa los porcentajes según la CNDM comparados con los obtenidos en el ECOE piloto realizado en Málaga </a:t>
            </a:r>
            <a:endParaRPr lang="es-ES" i="1" dirty="0"/>
          </a:p>
        </p:txBody>
      </p:sp>
      <p:sp>
        <p:nvSpPr>
          <p:cNvPr id="50" name="Rectángulo 49"/>
          <p:cNvSpPr/>
          <p:nvPr/>
        </p:nvSpPr>
        <p:spPr>
          <a:xfrm>
            <a:off x="18467247" y="23720986"/>
            <a:ext cx="6258290" cy="923330"/>
          </a:xfrm>
          <a:prstGeom prst="rect">
            <a:avLst/>
          </a:prstGeom>
        </p:spPr>
        <p:txBody>
          <a:bodyPr wrap="square">
            <a:spAutoFit/>
          </a:bodyPr>
          <a:lstStyle/>
          <a:p>
            <a:pPr marL="457200" lvl="0" algn="just">
              <a:spcAft>
                <a:spcPts val="800"/>
              </a:spcAft>
            </a:pPr>
            <a:r>
              <a:rPr lang="es-ES" altLang="es-ES" b="1" i="1" dirty="0">
                <a:solidFill>
                  <a:srgbClr val="000000"/>
                </a:solidFill>
                <a:ea typeface="Calibri" panose="020F0502020204030204" pitchFamily="34" charset="0"/>
                <a:cs typeface="Arial" panose="020B0604020202020204" pitchFamily="34" charset="0"/>
              </a:rPr>
              <a:t>Figura </a:t>
            </a:r>
            <a:r>
              <a:rPr lang="es-ES" altLang="es-ES" b="1" i="1" dirty="0" smtClean="0">
                <a:solidFill>
                  <a:srgbClr val="000000"/>
                </a:solidFill>
                <a:ea typeface="Calibri" panose="020F0502020204030204" pitchFamily="34" charset="0"/>
                <a:cs typeface="Arial" panose="020B0604020202020204" pitchFamily="34" charset="0"/>
              </a:rPr>
              <a:t>2</a:t>
            </a:r>
            <a:r>
              <a:rPr lang="es-ES" altLang="es-ES" i="1" dirty="0" smtClean="0">
                <a:solidFill>
                  <a:srgbClr val="000000"/>
                </a:solidFill>
                <a:ea typeface="Calibri" panose="020F0502020204030204" pitchFamily="34" charset="0"/>
                <a:cs typeface="Arial" panose="020B0604020202020204" pitchFamily="34" charset="0"/>
              </a:rPr>
              <a:t>. </a:t>
            </a:r>
            <a:r>
              <a:rPr lang="es-ES" altLang="es-ES" i="1" dirty="0">
                <a:solidFill>
                  <a:srgbClr val="000000"/>
                </a:solidFill>
                <a:ea typeface="Calibri" panose="020F0502020204030204" pitchFamily="34" charset="0"/>
                <a:cs typeface="Arial" panose="020B0604020202020204" pitchFamily="34" charset="0"/>
              </a:rPr>
              <a:t>Resultados del estudio de </a:t>
            </a:r>
            <a:r>
              <a:rPr lang="es-ES" altLang="es-ES" i="1" dirty="0" smtClean="0">
                <a:solidFill>
                  <a:srgbClr val="000000"/>
                </a:solidFill>
                <a:ea typeface="Calibri" panose="020F0502020204030204" pitchFamily="34" charset="0"/>
                <a:cs typeface="Arial" panose="020B0604020202020204" pitchFamily="34" charset="0"/>
              </a:rPr>
              <a:t>facilidad </a:t>
            </a:r>
            <a:r>
              <a:rPr lang="es-ES" altLang="es-ES" i="1" dirty="0">
                <a:solidFill>
                  <a:srgbClr val="000000"/>
                </a:solidFill>
                <a:ea typeface="Calibri" panose="020F0502020204030204" pitchFamily="34" charset="0"/>
                <a:cs typeface="Arial" panose="020B0604020202020204" pitchFamily="34" charset="0"/>
              </a:rPr>
              <a:t>en estación </a:t>
            </a:r>
            <a:r>
              <a:rPr lang="es-ES" altLang="es-ES" i="1" dirty="0" smtClean="0">
                <a:solidFill>
                  <a:srgbClr val="000000"/>
                </a:solidFill>
                <a:ea typeface="Calibri" panose="020F0502020204030204" pitchFamily="34" charset="0"/>
                <a:cs typeface="Arial" panose="020B0604020202020204" pitchFamily="34" charset="0"/>
              </a:rPr>
              <a:t>3</a:t>
            </a:r>
            <a:r>
              <a:rPr lang="es-ES" altLang="es-ES" i="1" dirty="0" smtClean="0"/>
              <a:t>. </a:t>
            </a:r>
            <a:r>
              <a:rPr lang="es-ES" i="1" dirty="0" smtClean="0">
                <a:ea typeface="Calibri" panose="020F0502020204030204" pitchFamily="34" charset="0"/>
                <a:cs typeface="Times New Roman" panose="02020603050405020304" pitchFamily="18" charset="0"/>
              </a:rPr>
              <a:t>En </a:t>
            </a:r>
            <a:r>
              <a:rPr lang="es-ES" i="1" dirty="0">
                <a:ea typeface="Calibri" panose="020F0502020204030204" pitchFamily="34" charset="0"/>
                <a:cs typeface="Times New Roman" panose="02020603050405020304" pitchFamily="18" charset="0"/>
              </a:rPr>
              <a:t>el eje y se representa el índice de discriminación. En el eje x se representan las preguntas realizadas en la prueba</a:t>
            </a:r>
            <a:endParaRPr lang="es-ES" sz="3200" dirty="0">
              <a:effectLst/>
              <a:ea typeface="Calibri" panose="020F0502020204030204" pitchFamily="34" charset="0"/>
              <a:cs typeface="Times New Roman" panose="02020603050405020304" pitchFamily="18" charset="0"/>
            </a:endParaRPr>
          </a:p>
        </p:txBody>
      </p:sp>
      <p:sp>
        <p:nvSpPr>
          <p:cNvPr id="47" name="Rectángulo 46"/>
          <p:cNvSpPr/>
          <p:nvPr/>
        </p:nvSpPr>
        <p:spPr>
          <a:xfrm>
            <a:off x="12735336" y="27420832"/>
            <a:ext cx="5697043" cy="10777309"/>
          </a:xfrm>
          <a:prstGeom prst="rect">
            <a:avLst/>
          </a:prstGeom>
        </p:spPr>
        <p:txBody>
          <a:bodyPr wrap="square">
            <a:spAutoFit/>
          </a:bodyPr>
          <a:lstStyle/>
          <a:p>
            <a:pPr algn="just">
              <a:lnSpc>
                <a:spcPct val="150000"/>
              </a:lnSpc>
              <a:spcAft>
                <a:spcPts val="1000"/>
              </a:spcAft>
            </a:pPr>
            <a:r>
              <a:rPr lang="es-ES" sz="2400" b="1" dirty="0" smtClean="0">
                <a:latin typeface="Century Gothic" panose="020B0502020202020204" pitchFamily="34" charset="0"/>
                <a:ea typeface="Calibri" panose="020F0502020204030204" pitchFamily="34" charset="0"/>
                <a:cs typeface="Times New Roman" panose="02020603050405020304" pitchFamily="18" charset="0"/>
              </a:rPr>
              <a:t>5. </a:t>
            </a:r>
            <a:r>
              <a:rPr lang="es-ES" sz="2800" b="1" dirty="0" smtClean="0">
                <a:latin typeface="Century Gothic" panose="020B0502020202020204" pitchFamily="34" charset="0"/>
                <a:ea typeface="Calibri" panose="020F0502020204030204" pitchFamily="34" charset="0"/>
                <a:cs typeface="Times New Roman" panose="02020603050405020304" pitchFamily="18" charset="0"/>
              </a:rPr>
              <a:t>CONCLUSIONES</a:t>
            </a:r>
            <a:endParaRPr lang="es-ES" sz="2800" dirty="0">
              <a:latin typeface="Century Gothic" panose="020B050202020202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a:pPr>
            <a:r>
              <a:rPr lang="es-ES" dirty="0">
                <a:latin typeface="Arial" panose="020B0604020202020204" pitchFamily="34" charset="0"/>
                <a:ea typeface="Calibri" panose="020F0502020204030204" pitchFamily="34" charset="0"/>
                <a:cs typeface="Times New Roman" panose="02020603050405020304" pitchFamily="18" charset="0"/>
              </a:rPr>
              <a:t>No existió concordancia entre el ECOE piloto realizado en Junio de 2015 en Málaga con el ECOE propuesto por CNDM en cuanto al porcentaje de competencias que han de conformar la prueba</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a:pPr>
            <a:r>
              <a:rPr lang="es-ES" dirty="0">
                <a:latin typeface="Arial" panose="020B0604020202020204" pitchFamily="34" charset="0"/>
                <a:ea typeface="Calibri" panose="020F0502020204030204" pitchFamily="34" charset="0"/>
                <a:cs typeface="Times New Roman" panose="02020603050405020304" pitchFamily="18" charset="0"/>
              </a:rPr>
              <a:t>La realización del ECOE piloto mostró que se tenía capacidad para la ejecución de la misma en nuestro centro</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a:pPr>
            <a:r>
              <a:rPr lang="es-ES" dirty="0">
                <a:latin typeface="Arial" panose="020B0604020202020204" pitchFamily="34" charset="0"/>
                <a:ea typeface="Calibri" panose="020F0502020204030204" pitchFamily="34" charset="0"/>
                <a:cs typeface="Times New Roman" panose="02020603050405020304" pitchFamily="18" charset="0"/>
              </a:rPr>
              <a:t>El resultado del ECOE piloto no mostró relación con el expediente académico de los estudiantes en cuanto a número de créditos superados ni en cuanto a la media de calificación del mismo.</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startAt="5"/>
            </a:pPr>
            <a:r>
              <a:rPr lang="es-ES" dirty="0">
                <a:latin typeface="Arial" panose="020B0604020202020204" pitchFamily="34" charset="0"/>
                <a:ea typeface="Calibri" panose="020F0502020204030204" pitchFamily="34" charset="0"/>
                <a:cs typeface="Times New Roman" panose="02020603050405020304" pitchFamily="18" charset="0"/>
              </a:rPr>
              <a:t>El ECOE Piloto resultó discriminativo en conjunto y en todas sus estaciones, si bien una de ellas debería ser mejorada pues presentó un nivel de discriminación límite El ECOE Piloto resultó fiable en su consistencia interna, si bien se encontraba en la zona inferior del rango considerado para ello. </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startAt="5"/>
            </a:pPr>
            <a:r>
              <a:rPr lang="es-ES" dirty="0">
                <a:latin typeface="Arial" panose="020B0604020202020204" pitchFamily="34" charset="0"/>
                <a:ea typeface="Calibri" panose="020F0502020204030204" pitchFamily="34" charset="0"/>
                <a:cs typeface="Times New Roman" panose="02020603050405020304" pitchFamily="18" charset="0"/>
              </a:rPr>
              <a:t>No se cumplió la confidencialidad posterior a la realización de la prueba sobre los casos e ítems evaluados que compusieron el </a:t>
            </a:r>
            <a:r>
              <a:rPr lang="es-ES" dirty="0" smtClean="0">
                <a:latin typeface="Arial" panose="020B0604020202020204" pitchFamily="34" charset="0"/>
                <a:ea typeface="Calibri" panose="020F0502020204030204" pitchFamily="34" charset="0"/>
                <a:cs typeface="Times New Roman" panose="02020603050405020304" pitchFamily="18" charset="0"/>
              </a:rPr>
              <a:t>ECOE</a:t>
            </a:r>
          </a:p>
          <a:p>
            <a:pPr marL="342900" indent="-342900" algn="just">
              <a:spcAft>
                <a:spcPts val="1000"/>
              </a:spcAft>
              <a:buFont typeface="+mj-lt"/>
              <a:buAutoNum type="arabicPeriod" startAt="5"/>
            </a:pPr>
            <a:r>
              <a:rPr lang="es-ES" dirty="0">
                <a:latin typeface="Arial" panose="020B0604020202020204" pitchFamily="34" charset="0"/>
                <a:ea typeface="Calibri" panose="020F0502020204030204" pitchFamily="34" charset="0"/>
                <a:cs typeface="Times New Roman" panose="02020603050405020304" pitchFamily="18" charset="0"/>
              </a:rPr>
              <a:t>La realización del ECOE piloto, fue una buena opción para preparar el desarrollo del ECOE “oficial” que tendrá lugar en Junio de 2016 (en cuanto al lugar de realización, zonas de recepción, circulación de estudiantes, tamaño de consultas, tiempos, sistemas de megafonía, </a:t>
            </a:r>
            <a:r>
              <a:rPr lang="es-ES" dirty="0" err="1">
                <a:latin typeface="Arial" panose="020B0604020202020204" pitchFamily="34" charset="0"/>
                <a:ea typeface="Calibri" panose="020F0502020204030204" pitchFamily="34" charset="0"/>
                <a:cs typeface="Times New Roman" panose="02020603050405020304" pitchFamily="18" charset="0"/>
              </a:rPr>
              <a:t>etc</a:t>
            </a:r>
            <a:r>
              <a:rPr lang="es-ES" dirty="0">
                <a:latin typeface="Arial" panose="020B0604020202020204" pitchFamily="34" charset="0"/>
                <a:ea typeface="Calibri" panose="020F0502020204030204" pitchFamily="34" charset="0"/>
                <a:cs typeface="Times New Roman" panose="02020603050405020304" pitchFamily="18" charset="0"/>
              </a:rPr>
              <a:t>), ya que permitió comprobar que se disponía de las infraestructuras y logística necesarias y que las personas implicadas, pese a ser algo nuevo para ellos, lo desarrollaron adecuadamente y sin problemas </a:t>
            </a:r>
            <a:endParaRPr lang="es-ES"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1000"/>
              </a:spcAft>
              <a:buFont typeface="+mj-lt"/>
              <a:buAutoNum type="arabicPeriod" startAt="5"/>
            </a:pPr>
            <a:endParaRPr lang="es-E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26" name="Imagen 25"/>
          <p:cNvPicPr>
            <a:picLocks noChangeAspect="1"/>
          </p:cNvPicPr>
          <p:nvPr/>
        </p:nvPicPr>
        <p:blipFill>
          <a:blip r:embed="rId7"/>
          <a:stretch>
            <a:fillRect/>
          </a:stretch>
        </p:blipFill>
        <p:spPr>
          <a:xfrm>
            <a:off x="19007983" y="24855518"/>
            <a:ext cx="5861932" cy="11932721"/>
          </a:xfrm>
          <a:prstGeom prst="rect">
            <a:avLst/>
          </a:prstGeom>
        </p:spPr>
      </p:pic>
    </p:spTree>
    <p:extLst>
      <p:ext uri="{BB962C8B-B14F-4D97-AF65-F5344CB8AC3E}">
        <p14:creationId xmlns:p14="http://schemas.microsoft.com/office/powerpoint/2010/main" val="2291826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247</TotalTime>
  <Words>1259</Words>
  <Application>Microsoft Office PowerPoint</Application>
  <PresentationFormat>Personalizado</PresentationFormat>
  <Paragraphs>85</Paragraphs>
  <Slides>1</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vt:i4>
      </vt:variant>
    </vt:vector>
  </HeadingPairs>
  <TitlesOfParts>
    <vt:vector size="10" baseType="lpstr">
      <vt:lpstr>Arial</vt:lpstr>
      <vt:lpstr>Arial Narrow</vt:lpstr>
      <vt:lpstr>Calibri</vt:lpstr>
      <vt:lpstr>Calibri Light</vt:lpstr>
      <vt:lpstr>Century Gothic</vt:lpstr>
      <vt:lpstr>Comic Sans MS</vt:lpstr>
      <vt:lpstr>Times New Roman</vt:lpstr>
      <vt:lpstr>Wingdings</vt:lpstr>
      <vt:lpstr>Tema de Office</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Manu MM</dc:creator>
  <cp:lastModifiedBy>Manu MM</cp:lastModifiedBy>
  <cp:revision>28</cp:revision>
  <dcterms:created xsi:type="dcterms:W3CDTF">2016-05-16T11:44:06Z</dcterms:created>
  <dcterms:modified xsi:type="dcterms:W3CDTF">2016-05-18T08:41:33Z</dcterms:modified>
</cp:coreProperties>
</file>