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5199975" cy="38160325"/>
  <p:notesSz cx="6881813" cy="9661525"/>
  <p:defaultTextStyle>
    <a:defPPr>
      <a:defRPr lang="es-ES_tradnl"/>
    </a:defPPr>
    <a:lvl1pPr algn="l" rtl="0" fontAlgn="base">
      <a:spcBef>
        <a:spcPct val="0"/>
      </a:spcBef>
      <a:spcAft>
        <a:spcPct val="0"/>
      </a:spcAft>
      <a:defRPr sz="7296" kern="1200">
        <a:solidFill>
          <a:schemeClr val="tx1"/>
        </a:solidFill>
        <a:latin typeface="Arial" charset="0"/>
        <a:ea typeface="+mn-ea"/>
        <a:cs typeface="Arial" charset="0"/>
      </a:defRPr>
    </a:lvl1pPr>
    <a:lvl2pPr marL="392441" algn="l" rtl="0" fontAlgn="base">
      <a:spcBef>
        <a:spcPct val="0"/>
      </a:spcBef>
      <a:spcAft>
        <a:spcPct val="0"/>
      </a:spcAft>
      <a:defRPr sz="7296" kern="1200">
        <a:solidFill>
          <a:schemeClr val="tx1"/>
        </a:solidFill>
        <a:latin typeface="Arial" charset="0"/>
        <a:ea typeface="+mn-ea"/>
        <a:cs typeface="Arial" charset="0"/>
      </a:defRPr>
    </a:lvl2pPr>
    <a:lvl3pPr marL="784881" algn="l" rtl="0" fontAlgn="base">
      <a:spcBef>
        <a:spcPct val="0"/>
      </a:spcBef>
      <a:spcAft>
        <a:spcPct val="0"/>
      </a:spcAft>
      <a:defRPr sz="7296" kern="1200">
        <a:solidFill>
          <a:schemeClr val="tx1"/>
        </a:solidFill>
        <a:latin typeface="Arial" charset="0"/>
        <a:ea typeface="+mn-ea"/>
        <a:cs typeface="Arial" charset="0"/>
      </a:defRPr>
    </a:lvl3pPr>
    <a:lvl4pPr marL="1177322" algn="l" rtl="0" fontAlgn="base">
      <a:spcBef>
        <a:spcPct val="0"/>
      </a:spcBef>
      <a:spcAft>
        <a:spcPct val="0"/>
      </a:spcAft>
      <a:defRPr sz="7296" kern="1200">
        <a:solidFill>
          <a:schemeClr val="tx1"/>
        </a:solidFill>
        <a:latin typeface="Arial" charset="0"/>
        <a:ea typeface="+mn-ea"/>
        <a:cs typeface="Arial" charset="0"/>
      </a:defRPr>
    </a:lvl4pPr>
    <a:lvl5pPr marL="1569764" algn="l" rtl="0" fontAlgn="base">
      <a:spcBef>
        <a:spcPct val="0"/>
      </a:spcBef>
      <a:spcAft>
        <a:spcPct val="0"/>
      </a:spcAft>
      <a:defRPr sz="7296" kern="1200">
        <a:solidFill>
          <a:schemeClr val="tx1"/>
        </a:solidFill>
        <a:latin typeface="Arial" charset="0"/>
        <a:ea typeface="+mn-ea"/>
        <a:cs typeface="Arial" charset="0"/>
      </a:defRPr>
    </a:lvl5pPr>
    <a:lvl6pPr marL="1962205" algn="l" defTabSz="784881" rtl="0" eaLnBrk="1" latinLnBrk="0" hangingPunct="1">
      <a:defRPr sz="7296" kern="1200">
        <a:solidFill>
          <a:schemeClr val="tx1"/>
        </a:solidFill>
        <a:latin typeface="Arial" charset="0"/>
        <a:ea typeface="+mn-ea"/>
        <a:cs typeface="Arial" charset="0"/>
      </a:defRPr>
    </a:lvl6pPr>
    <a:lvl7pPr marL="2354645" algn="l" defTabSz="784881" rtl="0" eaLnBrk="1" latinLnBrk="0" hangingPunct="1">
      <a:defRPr sz="7296" kern="1200">
        <a:solidFill>
          <a:schemeClr val="tx1"/>
        </a:solidFill>
        <a:latin typeface="Arial" charset="0"/>
        <a:ea typeface="+mn-ea"/>
        <a:cs typeface="Arial" charset="0"/>
      </a:defRPr>
    </a:lvl7pPr>
    <a:lvl8pPr marL="2747086" algn="l" defTabSz="784881" rtl="0" eaLnBrk="1" latinLnBrk="0" hangingPunct="1">
      <a:defRPr sz="7296" kern="1200">
        <a:solidFill>
          <a:schemeClr val="tx1"/>
        </a:solidFill>
        <a:latin typeface="Arial" charset="0"/>
        <a:ea typeface="+mn-ea"/>
        <a:cs typeface="Arial" charset="0"/>
      </a:defRPr>
    </a:lvl8pPr>
    <a:lvl9pPr marL="3139528" algn="l" defTabSz="784881" rtl="0" eaLnBrk="1" latinLnBrk="0" hangingPunct="1">
      <a:defRPr sz="7296"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2542" userDrawn="1">
          <p15:clr>
            <a:srgbClr val="A4A3A4"/>
          </p15:clr>
        </p15:guide>
        <p15:guide id="2" pos="7937" userDrawn="1">
          <p15:clr>
            <a:srgbClr val="A4A3A4"/>
          </p15:clr>
        </p15:guide>
        <p15:guide id="3" orient="horz" pos="1201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646"/>
    <a:srgbClr val="F0EEB7"/>
    <a:srgbClr val="FF9D61"/>
    <a:srgbClr val="FF7621"/>
    <a:srgbClr val="F8BEDF"/>
    <a:srgbClr val="571157"/>
    <a:srgbClr val="FAAF4C"/>
    <a:srgbClr val="CE84EC"/>
    <a:srgbClr val="6011FF"/>
    <a:srgbClr val="E28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79" autoAdjust="0"/>
    <p:restoredTop sz="99821" autoAdjust="0"/>
  </p:normalViewPr>
  <p:slideViewPr>
    <p:cSldViewPr>
      <p:cViewPr>
        <p:scale>
          <a:sx n="150" d="100"/>
          <a:sy n="150" d="100"/>
        </p:scale>
        <p:origin x="-12648" y="-11142"/>
      </p:cViewPr>
      <p:guideLst>
        <p:guide orient="horz" pos="12542"/>
        <p:guide pos="7937"/>
        <p:guide orient="horz" pos="1201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82913" cy="483076"/>
          </a:xfrm>
          <a:prstGeom prst="rect">
            <a:avLst/>
          </a:prstGeom>
          <a:noFill/>
          <a:ln w="9525">
            <a:noFill/>
            <a:miter lim="800000"/>
            <a:headEnd/>
            <a:tailEnd/>
          </a:ln>
          <a:effectLst/>
        </p:spPr>
        <p:txBody>
          <a:bodyPr vert="horz" wrap="square" lIns="94110" tIns="47055" rIns="94110" bIns="47055" numCol="1" anchor="t" anchorCtr="0" compatLnSpc="1">
            <a:prstTxWarp prst="textNoShape">
              <a:avLst/>
            </a:prstTxWarp>
          </a:bodyPr>
          <a:lstStyle>
            <a:lvl1pPr>
              <a:defRPr sz="1200">
                <a:latin typeface="Arial" charset="0"/>
                <a:cs typeface="+mn-cs"/>
              </a:defRPr>
            </a:lvl1pPr>
          </a:lstStyle>
          <a:p>
            <a:pPr>
              <a:defRPr/>
            </a:pPr>
            <a:endParaRPr lang="es-ES"/>
          </a:p>
        </p:txBody>
      </p:sp>
      <p:sp>
        <p:nvSpPr>
          <p:cNvPr id="3075" name="Rectangle 3"/>
          <p:cNvSpPr>
            <a:spLocks noGrp="1" noChangeArrowheads="1"/>
          </p:cNvSpPr>
          <p:nvPr>
            <p:ph type="dt" idx="1"/>
          </p:nvPr>
        </p:nvSpPr>
        <p:spPr bwMode="auto">
          <a:xfrm>
            <a:off x="3897313" y="1"/>
            <a:ext cx="2982912" cy="483076"/>
          </a:xfrm>
          <a:prstGeom prst="rect">
            <a:avLst/>
          </a:prstGeom>
          <a:noFill/>
          <a:ln w="9525">
            <a:noFill/>
            <a:miter lim="800000"/>
            <a:headEnd/>
            <a:tailEnd/>
          </a:ln>
          <a:effectLst/>
        </p:spPr>
        <p:txBody>
          <a:bodyPr vert="horz" wrap="square" lIns="94110" tIns="47055" rIns="94110" bIns="47055" numCol="1" anchor="t" anchorCtr="0" compatLnSpc="1">
            <a:prstTxWarp prst="textNoShape">
              <a:avLst/>
            </a:prstTxWarp>
          </a:bodyPr>
          <a:lstStyle>
            <a:lvl1pPr algn="r">
              <a:defRPr sz="1200">
                <a:latin typeface="Arial" charset="0"/>
                <a:cs typeface="+mn-cs"/>
              </a:defRPr>
            </a:lvl1pPr>
          </a:lstStyle>
          <a:p>
            <a:pPr>
              <a:defRPr/>
            </a:pPr>
            <a:endParaRPr lang="es-ES"/>
          </a:p>
        </p:txBody>
      </p:sp>
      <p:sp>
        <p:nvSpPr>
          <p:cNvPr id="3076" name="Rectangle 4"/>
          <p:cNvSpPr>
            <a:spLocks noGrp="1" noRot="1" noChangeAspect="1" noChangeArrowheads="1" noTextEdit="1"/>
          </p:cNvSpPr>
          <p:nvPr>
            <p:ph type="sldImg" idx="2"/>
          </p:nvPr>
        </p:nvSpPr>
        <p:spPr bwMode="auto">
          <a:xfrm>
            <a:off x="2244725" y="723900"/>
            <a:ext cx="2392363" cy="3624263"/>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8975" y="4589226"/>
            <a:ext cx="5505450" cy="4347686"/>
          </a:xfrm>
          <a:prstGeom prst="rect">
            <a:avLst/>
          </a:prstGeom>
          <a:noFill/>
          <a:ln w="9525">
            <a:noFill/>
            <a:miter lim="800000"/>
            <a:headEnd/>
            <a:tailEnd/>
          </a:ln>
          <a:effectLst/>
        </p:spPr>
        <p:txBody>
          <a:bodyPr vert="horz" wrap="square" lIns="94110" tIns="47055" rIns="94110" bIns="47055" numCol="1" anchor="t" anchorCtr="0" compatLnSpc="1">
            <a:prstTxWarp prst="textNoShape">
              <a:avLst/>
            </a:prstTxWarp>
          </a:bodyPr>
          <a:lstStyle/>
          <a:p>
            <a:pPr lvl="0"/>
            <a:r>
              <a:rPr lang="es-ES" noProof="0" smtClean="0"/>
              <a:t>Click to edit Master text styles</a:t>
            </a:r>
          </a:p>
          <a:p>
            <a:pPr lvl="1"/>
            <a:r>
              <a:rPr lang="es-ES" noProof="0" smtClean="0"/>
              <a:t>Second level</a:t>
            </a:r>
          </a:p>
          <a:p>
            <a:pPr lvl="2"/>
            <a:r>
              <a:rPr lang="es-ES" noProof="0" smtClean="0"/>
              <a:t>Third level</a:t>
            </a:r>
          </a:p>
          <a:p>
            <a:pPr lvl="3"/>
            <a:r>
              <a:rPr lang="es-ES" noProof="0" smtClean="0"/>
              <a:t>Fourth level</a:t>
            </a:r>
          </a:p>
          <a:p>
            <a:pPr lvl="4"/>
            <a:r>
              <a:rPr lang="es-ES" noProof="0" smtClean="0"/>
              <a:t>Fifth level</a:t>
            </a:r>
          </a:p>
        </p:txBody>
      </p:sp>
      <p:sp>
        <p:nvSpPr>
          <p:cNvPr id="3078" name="Rectangle 6"/>
          <p:cNvSpPr>
            <a:spLocks noGrp="1" noChangeArrowheads="1"/>
          </p:cNvSpPr>
          <p:nvPr>
            <p:ph type="ftr" sz="quarter" idx="4"/>
          </p:nvPr>
        </p:nvSpPr>
        <p:spPr bwMode="auto">
          <a:xfrm>
            <a:off x="1" y="9176850"/>
            <a:ext cx="2982913" cy="483076"/>
          </a:xfrm>
          <a:prstGeom prst="rect">
            <a:avLst/>
          </a:prstGeom>
          <a:noFill/>
          <a:ln w="9525">
            <a:noFill/>
            <a:miter lim="800000"/>
            <a:headEnd/>
            <a:tailEnd/>
          </a:ln>
          <a:effectLst/>
        </p:spPr>
        <p:txBody>
          <a:bodyPr vert="horz" wrap="square" lIns="94110" tIns="47055" rIns="94110" bIns="47055" numCol="1" anchor="b" anchorCtr="0" compatLnSpc="1">
            <a:prstTxWarp prst="textNoShape">
              <a:avLst/>
            </a:prstTxWarp>
          </a:bodyPr>
          <a:lstStyle>
            <a:lvl1pPr>
              <a:defRPr sz="1200">
                <a:latin typeface="Arial" charset="0"/>
                <a:cs typeface="+mn-cs"/>
              </a:defRPr>
            </a:lvl1pPr>
          </a:lstStyle>
          <a:p>
            <a:pPr>
              <a:defRPr/>
            </a:pPr>
            <a:endParaRPr lang="es-ES"/>
          </a:p>
        </p:txBody>
      </p:sp>
      <p:sp>
        <p:nvSpPr>
          <p:cNvPr id="3079" name="Rectangle 7"/>
          <p:cNvSpPr>
            <a:spLocks noGrp="1" noChangeArrowheads="1"/>
          </p:cNvSpPr>
          <p:nvPr>
            <p:ph type="sldNum" sz="quarter" idx="5"/>
          </p:nvPr>
        </p:nvSpPr>
        <p:spPr bwMode="auto">
          <a:xfrm>
            <a:off x="3897313" y="9176850"/>
            <a:ext cx="2982912" cy="483076"/>
          </a:xfrm>
          <a:prstGeom prst="rect">
            <a:avLst/>
          </a:prstGeom>
          <a:noFill/>
          <a:ln w="9525">
            <a:noFill/>
            <a:miter lim="800000"/>
            <a:headEnd/>
            <a:tailEnd/>
          </a:ln>
          <a:effectLst/>
        </p:spPr>
        <p:txBody>
          <a:bodyPr vert="horz" wrap="square" lIns="94110" tIns="47055" rIns="94110" bIns="47055" numCol="1" anchor="b" anchorCtr="0" compatLnSpc="1">
            <a:prstTxWarp prst="textNoShape">
              <a:avLst/>
            </a:prstTxWarp>
          </a:bodyPr>
          <a:lstStyle>
            <a:lvl1pPr algn="r">
              <a:defRPr sz="1200">
                <a:latin typeface="Arial" charset="0"/>
                <a:cs typeface="+mn-cs"/>
              </a:defRPr>
            </a:lvl1pPr>
          </a:lstStyle>
          <a:p>
            <a:pPr>
              <a:defRPr/>
            </a:pPr>
            <a:fld id="{BFED2770-53EE-428E-A6EA-D4B8581C48AD}" type="slidenum">
              <a:rPr lang="es-ES"/>
              <a:pPr>
                <a:defRPr/>
              </a:pPr>
              <a:t>‹Nº›</a:t>
            </a:fld>
            <a:endParaRPr lang="es-ES"/>
          </a:p>
        </p:txBody>
      </p:sp>
    </p:spTree>
    <p:extLst>
      <p:ext uri="{BB962C8B-B14F-4D97-AF65-F5344CB8AC3E}">
        <p14:creationId xmlns:p14="http://schemas.microsoft.com/office/powerpoint/2010/main" val="35148051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30" kern="1200">
        <a:solidFill>
          <a:schemeClr val="tx1"/>
        </a:solidFill>
        <a:latin typeface="Arial" charset="0"/>
        <a:ea typeface="+mn-ea"/>
        <a:cs typeface="+mn-cs"/>
      </a:defRPr>
    </a:lvl1pPr>
    <a:lvl2pPr marL="392441" algn="l" rtl="0" eaLnBrk="0" fontAlgn="base" hangingPunct="0">
      <a:spcBef>
        <a:spcPct val="30000"/>
      </a:spcBef>
      <a:spcAft>
        <a:spcPct val="0"/>
      </a:spcAft>
      <a:defRPr sz="1030" kern="1200">
        <a:solidFill>
          <a:schemeClr val="tx1"/>
        </a:solidFill>
        <a:latin typeface="Arial" charset="0"/>
        <a:ea typeface="+mn-ea"/>
        <a:cs typeface="+mn-cs"/>
      </a:defRPr>
    </a:lvl2pPr>
    <a:lvl3pPr marL="784881" algn="l" rtl="0" eaLnBrk="0" fontAlgn="base" hangingPunct="0">
      <a:spcBef>
        <a:spcPct val="30000"/>
      </a:spcBef>
      <a:spcAft>
        <a:spcPct val="0"/>
      </a:spcAft>
      <a:defRPr sz="1030" kern="1200">
        <a:solidFill>
          <a:schemeClr val="tx1"/>
        </a:solidFill>
        <a:latin typeface="Arial" charset="0"/>
        <a:ea typeface="+mn-ea"/>
        <a:cs typeface="+mn-cs"/>
      </a:defRPr>
    </a:lvl3pPr>
    <a:lvl4pPr marL="1177322" algn="l" rtl="0" eaLnBrk="0" fontAlgn="base" hangingPunct="0">
      <a:spcBef>
        <a:spcPct val="30000"/>
      </a:spcBef>
      <a:spcAft>
        <a:spcPct val="0"/>
      </a:spcAft>
      <a:defRPr sz="1030" kern="1200">
        <a:solidFill>
          <a:schemeClr val="tx1"/>
        </a:solidFill>
        <a:latin typeface="Arial" charset="0"/>
        <a:ea typeface="+mn-ea"/>
        <a:cs typeface="+mn-cs"/>
      </a:defRPr>
    </a:lvl4pPr>
    <a:lvl5pPr marL="1569764" algn="l" rtl="0" eaLnBrk="0" fontAlgn="base" hangingPunct="0">
      <a:spcBef>
        <a:spcPct val="30000"/>
      </a:spcBef>
      <a:spcAft>
        <a:spcPct val="0"/>
      </a:spcAft>
      <a:defRPr sz="1030" kern="1200">
        <a:solidFill>
          <a:schemeClr val="tx1"/>
        </a:solidFill>
        <a:latin typeface="Arial" charset="0"/>
        <a:ea typeface="+mn-ea"/>
        <a:cs typeface="+mn-cs"/>
      </a:defRPr>
    </a:lvl5pPr>
    <a:lvl6pPr marL="1962205" algn="l" defTabSz="784881" rtl="0" eaLnBrk="1" latinLnBrk="0" hangingPunct="1">
      <a:defRPr sz="1030" kern="1200">
        <a:solidFill>
          <a:schemeClr val="tx1"/>
        </a:solidFill>
        <a:latin typeface="+mn-lt"/>
        <a:ea typeface="+mn-ea"/>
        <a:cs typeface="+mn-cs"/>
      </a:defRPr>
    </a:lvl6pPr>
    <a:lvl7pPr marL="2354645" algn="l" defTabSz="784881" rtl="0" eaLnBrk="1" latinLnBrk="0" hangingPunct="1">
      <a:defRPr sz="1030" kern="1200">
        <a:solidFill>
          <a:schemeClr val="tx1"/>
        </a:solidFill>
        <a:latin typeface="+mn-lt"/>
        <a:ea typeface="+mn-ea"/>
        <a:cs typeface="+mn-cs"/>
      </a:defRPr>
    </a:lvl7pPr>
    <a:lvl8pPr marL="2747086" algn="l" defTabSz="784881" rtl="0" eaLnBrk="1" latinLnBrk="0" hangingPunct="1">
      <a:defRPr sz="1030" kern="1200">
        <a:solidFill>
          <a:schemeClr val="tx1"/>
        </a:solidFill>
        <a:latin typeface="+mn-lt"/>
        <a:ea typeface="+mn-ea"/>
        <a:cs typeface="+mn-cs"/>
      </a:defRPr>
    </a:lvl8pPr>
    <a:lvl9pPr marL="3139528" algn="l" defTabSz="784881" rtl="0" eaLnBrk="1" latinLnBrk="0" hangingPunct="1">
      <a:defRPr sz="103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1FE2D2DA-0318-4F69-89CC-699E033F0DC3}" type="slidenum">
              <a:rPr lang="es-ES" smtClean="0"/>
              <a:pPr>
                <a:defRPr/>
              </a:pPr>
              <a:t>1</a:t>
            </a:fld>
            <a:endParaRPr lang="es-ES" smtClean="0"/>
          </a:p>
        </p:txBody>
      </p:sp>
      <p:sp>
        <p:nvSpPr>
          <p:cNvPr id="4099" name="Rectangle 2"/>
          <p:cNvSpPr>
            <a:spLocks noGrp="1" noRot="1" noChangeAspect="1" noChangeArrowheads="1" noTextEdit="1"/>
          </p:cNvSpPr>
          <p:nvPr>
            <p:ph type="sldImg"/>
          </p:nvPr>
        </p:nvSpPr>
        <p:spPr>
          <a:xfrm>
            <a:off x="2244725" y="723900"/>
            <a:ext cx="2392363" cy="3624263"/>
          </a:xfrm>
          <a:ln/>
        </p:spPr>
      </p:sp>
      <p:sp>
        <p:nvSpPr>
          <p:cNvPr id="41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3309638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890122" y="11854996"/>
            <a:ext cx="21419732" cy="8178614"/>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3780244" y="21623623"/>
            <a:ext cx="17639489" cy="9753205"/>
          </a:xfrm>
        </p:spPr>
        <p:txBody>
          <a:bodyPr/>
          <a:lstStyle>
            <a:lvl1pPr marL="0" indent="0" algn="ctr">
              <a:buNone/>
              <a:defRPr/>
            </a:lvl1pPr>
            <a:lvl2pPr marL="355564" indent="0" algn="ctr">
              <a:buNone/>
              <a:defRPr/>
            </a:lvl2pPr>
            <a:lvl3pPr marL="711129" indent="0" algn="ctr">
              <a:buNone/>
              <a:defRPr/>
            </a:lvl3pPr>
            <a:lvl4pPr marL="1066693" indent="0" algn="ctr">
              <a:buNone/>
              <a:defRPr/>
            </a:lvl4pPr>
            <a:lvl5pPr marL="1422258" indent="0" algn="ctr">
              <a:buNone/>
              <a:defRPr/>
            </a:lvl5pPr>
            <a:lvl6pPr marL="1777822" indent="0" algn="ctr">
              <a:buNone/>
              <a:defRPr/>
            </a:lvl6pPr>
            <a:lvl7pPr marL="2133387" indent="0" algn="ctr">
              <a:buNone/>
              <a:defRPr/>
            </a:lvl7pPr>
            <a:lvl8pPr marL="2488951" indent="0" algn="ctr">
              <a:buNone/>
              <a:defRPr/>
            </a:lvl8pPr>
            <a:lvl9pPr marL="2844516"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D21A531-0F7D-4EBD-94FF-5A72F773618C}" type="slidenum">
              <a:rPr lang="es-ES_tradnl"/>
              <a:pPr>
                <a:defRPr/>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0F1CF31-FCA1-4033-A560-B7FA9C619A66}" type="slidenum">
              <a:rPr lang="es-ES_tradnl"/>
              <a:pPr>
                <a:defRPr/>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8270353" y="1528321"/>
            <a:ext cx="5669130" cy="32560224"/>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260495" y="1528321"/>
            <a:ext cx="16891341" cy="325602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95E442E-BD8A-4B27-8CC1-E486D9B9260F}" type="slidenum">
              <a:rPr lang="es-ES_tradnl"/>
              <a:pPr>
                <a:defRPr/>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E6C1A94-747D-43E6-AC68-5286A62286E2}" type="slidenum">
              <a:rPr lang="es-ES_tradnl"/>
              <a:pPr>
                <a:defRPr/>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990124" y="24521825"/>
            <a:ext cx="21420967" cy="7578503"/>
          </a:xfrm>
        </p:spPr>
        <p:txBody>
          <a:bodyPr anchor="t"/>
          <a:lstStyle>
            <a:lvl1pPr algn="l">
              <a:defRPr sz="3111"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990124" y="16173553"/>
            <a:ext cx="21420967" cy="8348272"/>
          </a:xfrm>
        </p:spPr>
        <p:txBody>
          <a:bodyPr anchor="b"/>
          <a:lstStyle>
            <a:lvl1pPr marL="0" indent="0">
              <a:buNone/>
              <a:defRPr sz="1555"/>
            </a:lvl1pPr>
            <a:lvl2pPr marL="355564" indent="0">
              <a:buNone/>
              <a:defRPr sz="1400"/>
            </a:lvl2pPr>
            <a:lvl3pPr marL="711129" indent="0">
              <a:buNone/>
              <a:defRPr sz="1244"/>
            </a:lvl3pPr>
            <a:lvl4pPr marL="1066693" indent="0">
              <a:buNone/>
              <a:defRPr sz="1089"/>
            </a:lvl4pPr>
            <a:lvl5pPr marL="1422258" indent="0">
              <a:buNone/>
              <a:defRPr sz="1089"/>
            </a:lvl5pPr>
            <a:lvl6pPr marL="1777822" indent="0">
              <a:buNone/>
              <a:defRPr sz="1089"/>
            </a:lvl6pPr>
            <a:lvl7pPr marL="2133387" indent="0">
              <a:buNone/>
              <a:defRPr sz="1089"/>
            </a:lvl7pPr>
            <a:lvl8pPr marL="2488951" indent="0">
              <a:buNone/>
              <a:defRPr sz="1089"/>
            </a:lvl8pPr>
            <a:lvl9pPr marL="2844516" indent="0">
              <a:buNone/>
              <a:defRPr sz="1089"/>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30093F7-73A6-4BA7-BC9F-86036C09F0F5}" type="slidenum">
              <a:rPr lang="es-ES_tradnl"/>
              <a:pPr>
                <a:defRPr/>
              </a:pPr>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260495" y="8903515"/>
            <a:ext cx="11280235" cy="25185030"/>
          </a:xfrm>
        </p:spPr>
        <p:txBody>
          <a:bodyPr/>
          <a:lstStyle>
            <a:lvl1pPr>
              <a:defRPr sz="2178"/>
            </a:lvl1pPr>
            <a:lvl2pPr>
              <a:defRPr sz="1866"/>
            </a:lvl2pPr>
            <a:lvl3pPr>
              <a:defRPr sz="1555"/>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12659247" y="8903515"/>
            <a:ext cx="11280236" cy="25185030"/>
          </a:xfrm>
        </p:spPr>
        <p:txBody>
          <a:bodyPr/>
          <a:lstStyle>
            <a:lvl1pPr>
              <a:defRPr sz="2178"/>
            </a:lvl1pPr>
            <a:lvl2pPr>
              <a:defRPr sz="1866"/>
            </a:lvl2pPr>
            <a:lvl3pPr>
              <a:defRPr sz="1555"/>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4F0BB513-FBED-47AE-95EE-9C8827A8A3AD}" type="slidenum">
              <a:rPr lang="es-ES_tradnl"/>
              <a:pPr>
                <a:defRPr/>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260494" y="8541768"/>
            <a:ext cx="11133322" cy="3560005"/>
          </a:xfrm>
        </p:spPr>
        <p:txBody>
          <a:bodyPr anchor="b"/>
          <a:lstStyle>
            <a:lvl1pPr marL="0" indent="0">
              <a:buNone/>
              <a:defRPr sz="1866" b="1"/>
            </a:lvl1pPr>
            <a:lvl2pPr marL="355564" indent="0">
              <a:buNone/>
              <a:defRPr sz="1555" b="1"/>
            </a:lvl2pPr>
            <a:lvl3pPr marL="711129" indent="0">
              <a:buNone/>
              <a:defRPr sz="1400" b="1"/>
            </a:lvl3pPr>
            <a:lvl4pPr marL="1066693" indent="0">
              <a:buNone/>
              <a:defRPr sz="1244" b="1"/>
            </a:lvl4pPr>
            <a:lvl5pPr marL="1422258" indent="0">
              <a:buNone/>
              <a:defRPr sz="1244" b="1"/>
            </a:lvl5pPr>
            <a:lvl6pPr marL="1777822" indent="0">
              <a:buNone/>
              <a:defRPr sz="1244" b="1"/>
            </a:lvl6pPr>
            <a:lvl7pPr marL="2133387" indent="0">
              <a:buNone/>
              <a:defRPr sz="1244" b="1"/>
            </a:lvl7pPr>
            <a:lvl8pPr marL="2488951" indent="0">
              <a:buNone/>
              <a:defRPr sz="1244" b="1"/>
            </a:lvl8pPr>
            <a:lvl9pPr marL="2844516" indent="0">
              <a:buNone/>
              <a:defRPr sz="1244"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260494" y="12101771"/>
            <a:ext cx="11133322" cy="21986774"/>
          </a:xfrm>
        </p:spPr>
        <p:txBody>
          <a:bodyPr/>
          <a:lstStyle>
            <a:lvl1pPr>
              <a:defRPr sz="1866"/>
            </a:lvl1pPr>
            <a:lvl2pPr>
              <a:defRPr sz="1555"/>
            </a:lvl2pPr>
            <a:lvl3pPr>
              <a:defRPr sz="1400"/>
            </a:lvl3pPr>
            <a:lvl4pPr>
              <a:defRPr sz="1244"/>
            </a:lvl4pPr>
            <a:lvl5pPr>
              <a:defRPr sz="1244"/>
            </a:lvl5pPr>
            <a:lvl6pPr>
              <a:defRPr sz="1244"/>
            </a:lvl6pPr>
            <a:lvl7pPr>
              <a:defRPr sz="1244"/>
            </a:lvl7pPr>
            <a:lvl8pPr>
              <a:defRPr sz="1244"/>
            </a:lvl8pPr>
            <a:lvl9pPr>
              <a:defRPr sz="1244"/>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12801223" y="8541768"/>
            <a:ext cx="11138261" cy="3560005"/>
          </a:xfrm>
        </p:spPr>
        <p:txBody>
          <a:bodyPr anchor="b"/>
          <a:lstStyle>
            <a:lvl1pPr marL="0" indent="0">
              <a:buNone/>
              <a:defRPr sz="1866" b="1"/>
            </a:lvl1pPr>
            <a:lvl2pPr marL="355564" indent="0">
              <a:buNone/>
              <a:defRPr sz="1555" b="1"/>
            </a:lvl2pPr>
            <a:lvl3pPr marL="711129" indent="0">
              <a:buNone/>
              <a:defRPr sz="1400" b="1"/>
            </a:lvl3pPr>
            <a:lvl4pPr marL="1066693" indent="0">
              <a:buNone/>
              <a:defRPr sz="1244" b="1"/>
            </a:lvl4pPr>
            <a:lvl5pPr marL="1422258" indent="0">
              <a:buNone/>
              <a:defRPr sz="1244" b="1"/>
            </a:lvl5pPr>
            <a:lvl6pPr marL="1777822" indent="0">
              <a:buNone/>
              <a:defRPr sz="1244" b="1"/>
            </a:lvl6pPr>
            <a:lvl7pPr marL="2133387" indent="0">
              <a:buNone/>
              <a:defRPr sz="1244" b="1"/>
            </a:lvl7pPr>
            <a:lvl8pPr marL="2488951" indent="0">
              <a:buNone/>
              <a:defRPr sz="1244" b="1"/>
            </a:lvl8pPr>
            <a:lvl9pPr marL="2844516" indent="0">
              <a:buNone/>
              <a:defRPr sz="1244"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2801223" y="12101771"/>
            <a:ext cx="11138261" cy="21986774"/>
          </a:xfrm>
        </p:spPr>
        <p:txBody>
          <a:bodyPr/>
          <a:lstStyle>
            <a:lvl1pPr>
              <a:defRPr sz="1866"/>
            </a:lvl1pPr>
            <a:lvl2pPr>
              <a:defRPr sz="1555"/>
            </a:lvl2pPr>
            <a:lvl3pPr>
              <a:defRPr sz="1400"/>
            </a:lvl3pPr>
            <a:lvl4pPr>
              <a:defRPr sz="1244"/>
            </a:lvl4pPr>
            <a:lvl5pPr>
              <a:defRPr sz="1244"/>
            </a:lvl5pPr>
            <a:lvl6pPr>
              <a:defRPr sz="1244"/>
            </a:lvl6pPr>
            <a:lvl7pPr>
              <a:defRPr sz="1244"/>
            </a:lvl7pPr>
            <a:lvl8pPr>
              <a:defRPr sz="1244"/>
            </a:lvl8pPr>
            <a:lvl9pPr>
              <a:defRPr sz="1244"/>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6EB7B959-C86E-49D5-8A9D-388D241AEE92}" type="slidenum">
              <a:rPr lang="es-ES_tradnl"/>
              <a:pPr>
                <a:defRPr/>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4BF8805D-B3A1-4440-B6D7-F61971B6CFBB}" type="slidenum">
              <a:rPr lang="es-ES_tradnl"/>
              <a:pPr>
                <a:defRPr/>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21374128-D6A8-4817-B9B3-7D88AFB3041B}" type="slidenum">
              <a:rPr lang="es-ES_tradnl"/>
              <a:pPr>
                <a:defRPr/>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260494" y="1519908"/>
            <a:ext cx="8290115" cy="6465215"/>
          </a:xfrm>
        </p:spPr>
        <p:txBody>
          <a:bodyPr anchor="b"/>
          <a:lstStyle>
            <a:lvl1pPr algn="l">
              <a:defRPr sz="1555"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9853078" y="1519907"/>
            <a:ext cx="14086406" cy="32568638"/>
          </a:xfrm>
        </p:spPr>
        <p:txBody>
          <a:bodyPr/>
          <a:lstStyle>
            <a:lvl1pPr>
              <a:defRPr sz="2489"/>
            </a:lvl1pPr>
            <a:lvl2pPr>
              <a:defRPr sz="2178"/>
            </a:lvl2pPr>
            <a:lvl3pPr>
              <a:defRPr sz="1866"/>
            </a:lvl3pPr>
            <a:lvl4pPr>
              <a:defRPr sz="1555"/>
            </a:lvl4pPr>
            <a:lvl5pPr>
              <a:defRPr sz="1555"/>
            </a:lvl5pPr>
            <a:lvl6pPr>
              <a:defRPr sz="1555"/>
            </a:lvl6pPr>
            <a:lvl7pPr>
              <a:defRPr sz="1555"/>
            </a:lvl7pPr>
            <a:lvl8pPr>
              <a:defRPr sz="1555"/>
            </a:lvl8pPr>
            <a:lvl9pPr>
              <a:defRPr sz="1555"/>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1260494" y="7985123"/>
            <a:ext cx="8290115" cy="26103423"/>
          </a:xfrm>
        </p:spPr>
        <p:txBody>
          <a:bodyPr/>
          <a:lstStyle>
            <a:lvl1pPr marL="0" indent="0">
              <a:buNone/>
              <a:defRPr sz="1089"/>
            </a:lvl1pPr>
            <a:lvl2pPr marL="355564" indent="0">
              <a:buNone/>
              <a:defRPr sz="933"/>
            </a:lvl2pPr>
            <a:lvl3pPr marL="711129" indent="0">
              <a:buNone/>
              <a:defRPr sz="778"/>
            </a:lvl3pPr>
            <a:lvl4pPr marL="1066693" indent="0">
              <a:buNone/>
              <a:defRPr sz="700"/>
            </a:lvl4pPr>
            <a:lvl5pPr marL="1422258" indent="0">
              <a:buNone/>
              <a:defRPr sz="700"/>
            </a:lvl5pPr>
            <a:lvl6pPr marL="1777822" indent="0">
              <a:buNone/>
              <a:defRPr sz="700"/>
            </a:lvl6pPr>
            <a:lvl7pPr marL="2133387" indent="0">
              <a:buNone/>
              <a:defRPr sz="700"/>
            </a:lvl7pPr>
            <a:lvl8pPr marL="2488951" indent="0">
              <a:buNone/>
              <a:defRPr sz="700"/>
            </a:lvl8pPr>
            <a:lvl9pPr marL="2844516" indent="0">
              <a:buNone/>
              <a:defRPr sz="7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B84A197E-845E-4BA4-9B97-B8A41DEAFC70}" type="slidenum">
              <a:rPr lang="es-ES_tradnl"/>
              <a:pPr>
                <a:defRPr/>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39502" y="26711948"/>
            <a:ext cx="15119738" cy="3153386"/>
          </a:xfrm>
        </p:spPr>
        <p:txBody>
          <a:bodyPr anchor="b"/>
          <a:lstStyle>
            <a:lvl1pPr algn="l">
              <a:defRPr sz="1555"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4939502" y="3409977"/>
            <a:ext cx="15119738" cy="22895354"/>
          </a:xfrm>
        </p:spPr>
        <p:txBody>
          <a:bodyPr/>
          <a:lstStyle>
            <a:lvl1pPr marL="0" indent="0">
              <a:buNone/>
              <a:defRPr sz="2489"/>
            </a:lvl1pPr>
            <a:lvl2pPr marL="355564" indent="0">
              <a:buNone/>
              <a:defRPr sz="2178"/>
            </a:lvl2pPr>
            <a:lvl3pPr marL="711129" indent="0">
              <a:buNone/>
              <a:defRPr sz="1866"/>
            </a:lvl3pPr>
            <a:lvl4pPr marL="1066693" indent="0">
              <a:buNone/>
              <a:defRPr sz="1555"/>
            </a:lvl4pPr>
            <a:lvl5pPr marL="1422258" indent="0">
              <a:buNone/>
              <a:defRPr sz="1555"/>
            </a:lvl5pPr>
            <a:lvl6pPr marL="1777822" indent="0">
              <a:buNone/>
              <a:defRPr sz="1555"/>
            </a:lvl6pPr>
            <a:lvl7pPr marL="2133387" indent="0">
              <a:buNone/>
              <a:defRPr sz="1555"/>
            </a:lvl7pPr>
            <a:lvl8pPr marL="2488951" indent="0">
              <a:buNone/>
              <a:defRPr sz="1555"/>
            </a:lvl8pPr>
            <a:lvl9pPr marL="2844516" indent="0">
              <a:buNone/>
              <a:defRPr sz="1555"/>
            </a:lvl9pPr>
          </a:lstStyle>
          <a:p>
            <a:pPr lvl="0"/>
            <a:endParaRPr lang="es-ES" noProof="0" smtClean="0"/>
          </a:p>
        </p:txBody>
      </p:sp>
      <p:sp>
        <p:nvSpPr>
          <p:cNvPr id="4" name="3 Marcador de texto"/>
          <p:cNvSpPr>
            <a:spLocks noGrp="1"/>
          </p:cNvSpPr>
          <p:nvPr>
            <p:ph type="body" sz="half" idx="2"/>
          </p:nvPr>
        </p:nvSpPr>
        <p:spPr>
          <a:xfrm>
            <a:off x="4939502" y="29865334"/>
            <a:ext cx="15119738" cy="4478398"/>
          </a:xfrm>
        </p:spPr>
        <p:txBody>
          <a:bodyPr/>
          <a:lstStyle>
            <a:lvl1pPr marL="0" indent="0">
              <a:buNone/>
              <a:defRPr sz="1089"/>
            </a:lvl1pPr>
            <a:lvl2pPr marL="355564" indent="0">
              <a:buNone/>
              <a:defRPr sz="933"/>
            </a:lvl2pPr>
            <a:lvl3pPr marL="711129" indent="0">
              <a:buNone/>
              <a:defRPr sz="778"/>
            </a:lvl3pPr>
            <a:lvl4pPr marL="1066693" indent="0">
              <a:buNone/>
              <a:defRPr sz="700"/>
            </a:lvl4pPr>
            <a:lvl5pPr marL="1422258" indent="0">
              <a:buNone/>
              <a:defRPr sz="700"/>
            </a:lvl5pPr>
            <a:lvl6pPr marL="1777822" indent="0">
              <a:buNone/>
              <a:defRPr sz="700"/>
            </a:lvl6pPr>
            <a:lvl7pPr marL="2133387" indent="0">
              <a:buNone/>
              <a:defRPr sz="700"/>
            </a:lvl7pPr>
            <a:lvl8pPr marL="2488951" indent="0">
              <a:buNone/>
              <a:defRPr sz="700"/>
            </a:lvl8pPr>
            <a:lvl9pPr marL="2844516" indent="0">
              <a:buNone/>
              <a:defRPr sz="7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241703C0-629B-476D-8603-B7C88C29A43F}" type="slidenum">
              <a:rPr lang="es-ES_tradnl"/>
              <a:pPr>
                <a:defRPr/>
              </a:pPr>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alphaModFix amt="40000"/>
            <a:lum/>
          </a:blip>
          <a:srcRect/>
          <a:stretch>
            <a:fillRect l="-44000" r="-44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60493" y="1528321"/>
            <a:ext cx="22678990" cy="6360055"/>
          </a:xfrm>
          <a:prstGeom prst="rect">
            <a:avLst/>
          </a:prstGeom>
          <a:noFill/>
          <a:ln w="9525">
            <a:noFill/>
            <a:miter lim="800000"/>
            <a:headEnd/>
            <a:tailEnd/>
          </a:ln>
        </p:spPr>
        <p:txBody>
          <a:bodyPr vert="horz" wrap="square" lIns="432054" tIns="216027" rIns="432054" bIns="216027" numCol="1" anchor="ctr" anchorCtr="0" compatLnSpc="1">
            <a:prstTxWarp prst="textNoShape">
              <a:avLst/>
            </a:prstTxWarp>
          </a:bodyPr>
          <a:lstStyle/>
          <a:p>
            <a:pPr lvl="0"/>
            <a:r>
              <a:rPr lang="es-ES_tradnl" smtClean="0"/>
              <a:t>Haga clic para cambiar el estilo de título	</a:t>
            </a:r>
          </a:p>
        </p:txBody>
      </p:sp>
      <p:sp>
        <p:nvSpPr>
          <p:cNvPr id="1027" name="Rectangle 3"/>
          <p:cNvSpPr>
            <a:spLocks noGrp="1" noChangeArrowheads="1"/>
          </p:cNvSpPr>
          <p:nvPr>
            <p:ph type="body" idx="1"/>
          </p:nvPr>
        </p:nvSpPr>
        <p:spPr bwMode="auto">
          <a:xfrm>
            <a:off x="1260493" y="8903515"/>
            <a:ext cx="22678990" cy="25185030"/>
          </a:xfrm>
          <a:prstGeom prst="rect">
            <a:avLst/>
          </a:prstGeom>
          <a:noFill/>
          <a:ln w="9525">
            <a:noFill/>
            <a:miter lim="800000"/>
            <a:headEnd/>
            <a:tailEnd/>
          </a:ln>
        </p:spPr>
        <p:txBody>
          <a:bodyPr vert="horz" wrap="square" lIns="432054" tIns="216027" rIns="432054" bIns="216027"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1028" name="Rectangle 4"/>
          <p:cNvSpPr>
            <a:spLocks noGrp="1" noChangeArrowheads="1"/>
          </p:cNvSpPr>
          <p:nvPr>
            <p:ph type="dt" sz="half" idx="2"/>
          </p:nvPr>
        </p:nvSpPr>
        <p:spPr bwMode="auto">
          <a:xfrm>
            <a:off x="1260495" y="34750351"/>
            <a:ext cx="5879007" cy="2650022"/>
          </a:xfrm>
          <a:prstGeom prst="rect">
            <a:avLst/>
          </a:prstGeom>
          <a:noFill/>
          <a:ln w="9525">
            <a:noFill/>
            <a:miter lim="800000"/>
            <a:headEnd/>
            <a:tailEnd/>
          </a:ln>
          <a:effectLst/>
        </p:spPr>
        <p:txBody>
          <a:bodyPr vert="horz" wrap="square" lIns="432054" tIns="216027" rIns="432054" bIns="216027" numCol="1" anchor="t" anchorCtr="0" compatLnSpc="1">
            <a:prstTxWarp prst="textNoShape">
              <a:avLst/>
            </a:prstTxWarp>
          </a:bodyPr>
          <a:lstStyle>
            <a:lvl1pPr>
              <a:defRPr sz="5133">
                <a:latin typeface="Arial" charset="0"/>
                <a:cs typeface="+mn-cs"/>
              </a:defRPr>
            </a:lvl1pPr>
          </a:lstStyle>
          <a:p>
            <a:pPr>
              <a:defRPr/>
            </a:pPr>
            <a:endParaRPr lang="es-ES"/>
          </a:p>
        </p:txBody>
      </p:sp>
      <p:sp>
        <p:nvSpPr>
          <p:cNvPr id="1029" name="Rectangle 5"/>
          <p:cNvSpPr>
            <a:spLocks noGrp="1" noChangeArrowheads="1"/>
          </p:cNvSpPr>
          <p:nvPr>
            <p:ph type="ftr" sz="quarter" idx="3"/>
          </p:nvPr>
        </p:nvSpPr>
        <p:spPr bwMode="auto">
          <a:xfrm>
            <a:off x="8609869" y="34750351"/>
            <a:ext cx="7980239" cy="2650022"/>
          </a:xfrm>
          <a:prstGeom prst="rect">
            <a:avLst/>
          </a:prstGeom>
          <a:noFill/>
          <a:ln w="9525">
            <a:noFill/>
            <a:miter lim="800000"/>
            <a:headEnd/>
            <a:tailEnd/>
          </a:ln>
          <a:effectLst/>
        </p:spPr>
        <p:txBody>
          <a:bodyPr vert="horz" wrap="square" lIns="432054" tIns="216027" rIns="432054" bIns="216027" numCol="1" anchor="t" anchorCtr="0" compatLnSpc="1">
            <a:prstTxWarp prst="textNoShape">
              <a:avLst/>
            </a:prstTxWarp>
          </a:bodyPr>
          <a:lstStyle>
            <a:lvl1pPr algn="ctr">
              <a:defRPr sz="5133">
                <a:latin typeface="Arial" charset="0"/>
                <a:cs typeface="+mn-cs"/>
              </a:defRPr>
            </a:lvl1pPr>
          </a:lstStyle>
          <a:p>
            <a:pPr>
              <a:defRPr/>
            </a:pPr>
            <a:endParaRPr lang="es-ES"/>
          </a:p>
        </p:txBody>
      </p:sp>
      <p:sp>
        <p:nvSpPr>
          <p:cNvPr id="1030" name="Rectangle 6"/>
          <p:cNvSpPr>
            <a:spLocks noGrp="1" noChangeArrowheads="1"/>
          </p:cNvSpPr>
          <p:nvPr>
            <p:ph type="sldNum" sz="quarter" idx="4"/>
          </p:nvPr>
        </p:nvSpPr>
        <p:spPr bwMode="auto">
          <a:xfrm>
            <a:off x="18060477" y="34750351"/>
            <a:ext cx="5879007" cy="2650022"/>
          </a:xfrm>
          <a:prstGeom prst="rect">
            <a:avLst/>
          </a:prstGeom>
          <a:noFill/>
          <a:ln w="9525">
            <a:noFill/>
            <a:miter lim="800000"/>
            <a:headEnd/>
            <a:tailEnd/>
          </a:ln>
          <a:effectLst/>
        </p:spPr>
        <p:txBody>
          <a:bodyPr vert="horz" wrap="square" lIns="432054" tIns="216027" rIns="432054" bIns="216027" numCol="1" anchor="t" anchorCtr="0" compatLnSpc="1">
            <a:prstTxWarp prst="textNoShape">
              <a:avLst/>
            </a:prstTxWarp>
          </a:bodyPr>
          <a:lstStyle>
            <a:lvl1pPr algn="r">
              <a:defRPr sz="5133">
                <a:latin typeface="Arial" charset="0"/>
                <a:cs typeface="+mn-cs"/>
              </a:defRPr>
            </a:lvl1pPr>
          </a:lstStyle>
          <a:p>
            <a:pPr>
              <a:defRPr/>
            </a:pPr>
            <a:fld id="{E5960B39-7875-4597-AF71-BB9B05AC2B66}" type="slidenum">
              <a:rPr lang="es-ES_tradnl"/>
              <a:pPr>
                <a:defRPr/>
              </a:pPr>
              <a:t>‹Nº›</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360578" rtl="0" eaLnBrk="0" fontAlgn="base" hangingPunct="0">
        <a:spcBef>
          <a:spcPct val="0"/>
        </a:spcBef>
        <a:spcAft>
          <a:spcPct val="0"/>
        </a:spcAft>
        <a:defRPr sz="16176">
          <a:solidFill>
            <a:schemeClr val="tx2"/>
          </a:solidFill>
          <a:latin typeface="+mj-lt"/>
          <a:ea typeface="+mj-ea"/>
          <a:cs typeface="+mj-cs"/>
        </a:defRPr>
      </a:lvl1pPr>
      <a:lvl2pPr algn="ctr" defTabSz="3360578" rtl="0" eaLnBrk="0" fontAlgn="base" hangingPunct="0">
        <a:spcBef>
          <a:spcPct val="0"/>
        </a:spcBef>
        <a:spcAft>
          <a:spcPct val="0"/>
        </a:spcAft>
        <a:defRPr sz="16176">
          <a:solidFill>
            <a:schemeClr val="tx2"/>
          </a:solidFill>
          <a:latin typeface="Arial" charset="0"/>
        </a:defRPr>
      </a:lvl2pPr>
      <a:lvl3pPr algn="ctr" defTabSz="3360578" rtl="0" eaLnBrk="0" fontAlgn="base" hangingPunct="0">
        <a:spcBef>
          <a:spcPct val="0"/>
        </a:spcBef>
        <a:spcAft>
          <a:spcPct val="0"/>
        </a:spcAft>
        <a:defRPr sz="16176">
          <a:solidFill>
            <a:schemeClr val="tx2"/>
          </a:solidFill>
          <a:latin typeface="Arial" charset="0"/>
        </a:defRPr>
      </a:lvl3pPr>
      <a:lvl4pPr algn="ctr" defTabSz="3360578" rtl="0" eaLnBrk="0" fontAlgn="base" hangingPunct="0">
        <a:spcBef>
          <a:spcPct val="0"/>
        </a:spcBef>
        <a:spcAft>
          <a:spcPct val="0"/>
        </a:spcAft>
        <a:defRPr sz="16176">
          <a:solidFill>
            <a:schemeClr val="tx2"/>
          </a:solidFill>
          <a:latin typeface="Arial" charset="0"/>
        </a:defRPr>
      </a:lvl4pPr>
      <a:lvl5pPr algn="ctr" defTabSz="3360578" rtl="0" eaLnBrk="0" fontAlgn="base" hangingPunct="0">
        <a:spcBef>
          <a:spcPct val="0"/>
        </a:spcBef>
        <a:spcAft>
          <a:spcPct val="0"/>
        </a:spcAft>
        <a:defRPr sz="16176">
          <a:solidFill>
            <a:schemeClr val="tx2"/>
          </a:solidFill>
          <a:latin typeface="Arial" charset="0"/>
        </a:defRPr>
      </a:lvl5pPr>
      <a:lvl6pPr marL="355564" algn="ctr" defTabSz="3360578" rtl="0" fontAlgn="base">
        <a:spcBef>
          <a:spcPct val="0"/>
        </a:spcBef>
        <a:spcAft>
          <a:spcPct val="0"/>
        </a:spcAft>
        <a:defRPr sz="16176">
          <a:solidFill>
            <a:schemeClr val="tx2"/>
          </a:solidFill>
          <a:latin typeface="Arial" charset="0"/>
        </a:defRPr>
      </a:lvl6pPr>
      <a:lvl7pPr marL="711129" algn="ctr" defTabSz="3360578" rtl="0" fontAlgn="base">
        <a:spcBef>
          <a:spcPct val="0"/>
        </a:spcBef>
        <a:spcAft>
          <a:spcPct val="0"/>
        </a:spcAft>
        <a:defRPr sz="16176">
          <a:solidFill>
            <a:schemeClr val="tx2"/>
          </a:solidFill>
          <a:latin typeface="Arial" charset="0"/>
        </a:defRPr>
      </a:lvl7pPr>
      <a:lvl8pPr marL="1066693" algn="ctr" defTabSz="3360578" rtl="0" fontAlgn="base">
        <a:spcBef>
          <a:spcPct val="0"/>
        </a:spcBef>
        <a:spcAft>
          <a:spcPct val="0"/>
        </a:spcAft>
        <a:defRPr sz="16176">
          <a:solidFill>
            <a:schemeClr val="tx2"/>
          </a:solidFill>
          <a:latin typeface="Arial" charset="0"/>
        </a:defRPr>
      </a:lvl8pPr>
      <a:lvl9pPr marL="1422258" algn="ctr" defTabSz="3360578" rtl="0" fontAlgn="base">
        <a:spcBef>
          <a:spcPct val="0"/>
        </a:spcBef>
        <a:spcAft>
          <a:spcPct val="0"/>
        </a:spcAft>
        <a:defRPr sz="16176">
          <a:solidFill>
            <a:schemeClr val="tx2"/>
          </a:solidFill>
          <a:latin typeface="Arial" charset="0"/>
        </a:defRPr>
      </a:lvl9pPr>
    </p:titleStyle>
    <p:bodyStyle>
      <a:lvl1pPr marL="1260526" indent="-1260526" algn="l" defTabSz="3360578" rtl="0" eaLnBrk="0" fontAlgn="base" hangingPunct="0">
        <a:spcBef>
          <a:spcPct val="20000"/>
        </a:spcBef>
        <a:spcAft>
          <a:spcPct val="0"/>
        </a:spcAft>
        <a:buChar char="•"/>
        <a:defRPr sz="11743">
          <a:solidFill>
            <a:schemeClr val="tx1"/>
          </a:solidFill>
          <a:latin typeface="+mn-lt"/>
          <a:ea typeface="+mn-ea"/>
          <a:cs typeface="+mn-cs"/>
        </a:defRPr>
      </a:lvl1pPr>
      <a:lvl2pPr marL="2729698" indent="-1049409" algn="l" defTabSz="3360578" rtl="0" eaLnBrk="0" fontAlgn="base" hangingPunct="0">
        <a:spcBef>
          <a:spcPct val="20000"/>
        </a:spcBef>
        <a:spcAft>
          <a:spcPct val="0"/>
        </a:spcAft>
        <a:buChar char="–"/>
        <a:defRPr sz="10266">
          <a:solidFill>
            <a:schemeClr val="tx1"/>
          </a:solidFill>
          <a:latin typeface="+mn-lt"/>
        </a:defRPr>
      </a:lvl2pPr>
      <a:lvl3pPr marL="4200105" indent="-839527" algn="l" defTabSz="3360578" rtl="0" eaLnBrk="0" fontAlgn="base" hangingPunct="0">
        <a:spcBef>
          <a:spcPct val="20000"/>
        </a:spcBef>
        <a:spcAft>
          <a:spcPct val="0"/>
        </a:spcAft>
        <a:buChar char="•"/>
        <a:defRPr sz="8788">
          <a:solidFill>
            <a:schemeClr val="tx1"/>
          </a:solidFill>
          <a:latin typeface="+mn-lt"/>
        </a:defRPr>
      </a:lvl3pPr>
      <a:lvl4pPr marL="5880394" indent="-840762" algn="l" defTabSz="3360578" rtl="0" eaLnBrk="0" fontAlgn="base" hangingPunct="0">
        <a:spcBef>
          <a:spcPct val="20000"/>
        </a:spcBef>
        <a:spcAft>
          <a:spcPct val="0"/>
        </a:spcAft>
        <a:buChar char="–"/>
        <a:defRPr sz="7388">
          <a:solidFill>
            <a:schemeClr val="tx1"/>
          </a:solidFill>
          <a:latin typeface="+mn-lt"/>
        </a:defRPr>
      </a:lvl4pPr>
      <a:lvl5pPr marL="7560683" indent="-840762" algn="l" defTabSz="3360578" rtl="0" eaLnBrk="0" fontAlgn="base" hangingPunct="0">
        <a:spcBef>
          <a:spcPct val="20000"/>
        </a:spcBef>
        <a:spcAft>
          <a:spcPct val="0"/>
        </a:spcAft>
        <a:buChar char="»"/>
        <a:defRPr sz="7388">
          <a:solidFill>
            <a:schemeClr val="tx1"/>
          </a:solidFill>
          <a:latin typeface="+mn-lt"/>
        </a:defRPr>
      </a:lvl5pPr>
      <a:lvl6pPr marL="7916247" indent="-840762" algn="l" defTabSz="3360578" rtl="0" fontAlgn="base">
        <a:spcBef>
          <a:spcPct val="20000"/>
        </a:spcBef>
        <a:spcAft>
          <a:spcPct val="0"/>
        </a:spcAft>
        <a:buChar char="»"/>
        <a:defRPr sz="7388">
          <a:solidFill>
            <a:schemeClr val="tx1"/>
          </a:solidFill>
          <a:latin typeface="+mn-lt"/>
        </a:defRPr>
      </a:lvl6pPr>
      <a:lvl7pPr marL="8271812" indent="-840762" algn="l" defTabSz="3360578" rtl="0" fontAlgn="base">
        <a:spcBef>
          <a:spcPct val="20000"/>
        </a:spcBef>
        <a:spcAft>
          <a:spcPct val="0"/>
        </a:spcAft>
        <a:buChar char="»"/>
        <a:defRPr sz="7388">
          <a:solidFill>
            <a:schemeClr val="tx1"/>
          </a:solidFill>
          <a:latin typeface="+mn-lt"/>
        </a:defRPr>
      </a:lvl7pPr>
      <a:lvl8pPr marL="8627376" indent="-840762" algn="l" defTabSz="3360578" rtl="0" fontAlgn="base">
        <a:spcBef>
          <a:spcPct val="20000"/>
        </a:spcBef>
        <a:spcAft>
          <a:spcPct val="0"/>
        </a:spcAft>
        <a:buChar char="»"/>
        <a:defRPr sz="7388">
          <a:solidFill>
            <a:schemeClr val="tx1"/>
          </a:solidFill>
          <a:latin typeface="+mn-lt"/>
        </a:defRPr>
      </a:lvl8pPr>
      <a:lvl9pPr marL="8982941" indent="-840762" algn="l" defTabSz="3360578" rtl="0" fontAlgn="base">
        <a:spcBef>
          <a:spcPct val="20000"/>
        </a:spcBef>
        <a:spcAft>
          <a:spcPct val="0"/>
        </a:spcAft>
        <a:buChar char="»"/>
        <a:defRPr sz="7388">
          <a:solidFill>
            <a:schemeClr val="tx1"/>
          </a:solidFill>
          <a:latin typeface="+mn-lt"/>
        </a:defRPr>
      </a:lvl9pPr>
    </p:bodyStyle>
    <p:otherStyle>
      <a:defPPr>
        <a:defRPr lang="es-ES"/>
      </a:defPPr>
      <a:lvl1pPr marL="0" algn="l" defTabSz="711129" rtl="0" eaLnBrk="1" latinLnBrk="0" hangingPunct="1">
        <a:defRPr sz="1400" kern="1200">
          <a:solidFill>
            <a:schemeClr val="tx1"/>
          </a:solidFill>
          <a:latin typeface="+mn-lt"/>
          <a:ea typeface="+mn-ea"/>
          <a:cs typeface="+mn-cs"/>
        </a:defRPr>
      </a:lvl1pPr>
      <a:lvl2pPr marL="355564" algn="l" defTabSz="711129" rtl="0" eaLnBrk="1" latinLnBrk="0" hangingPunct="1">
        <a:defRPr sz="1400" kern="1200">
          <a:solidFill>
            <a:schemeClr val="tx1"/>
          </a:solidFill>
          <a:latin typeface="+mn-lt"/>
          <a:ea typeface="+mn-ea"/>
          <a:cs typeface="+mn-cs"/>
        </a:defRPr>
      </a:lvl2pPr>
      <a:lvl3pPr marL="711129" algn="l" defTabSz="711129" rtl="0" eaLnBrk="1" latinLnBrk="0" hangingPunct="1">
        <a:defRPr sz="1400" kern="1200">
          <a:solidFill>
            <a:schemeClr val="tx1"/>
          </a:solidFill>
          <a:latin typeface="+mn-lt"/>
          <a:ea typeface="+mn-ea"/>
          <a:cs typeface="+mn-cs"/>
        </a:defRPr>
      </a:lvl3pPr>
      <a:lvl4pPr marL="1066693" algn="l" defTabSz="711129" rtl="0" eaLnBrk="1" latinLnBrk="0" hangingPunct="1">
        <a:defRPr sz="1400" kern="1200">
          <a:solidFill>
            <a:schemeClr val="tx1"/>
          </a:solidFill>
          <a:latin typeface="+mn-lt"/>
          <a:ea typeface="+mn-ea"/>
          <a:cs typeface="+mn-cs"/>
        </a:defRPr>
      </a:lvl4pPr>
      <a:lvl5pPr marL="1422258" algn="l" defTabSz="711129" rtl="0" eaLnBrk="1" latinLnBrk="0" hangingPunct="1">
        <a:defRPr sz="1400" kern="1200">
          <a:solidFill>
            <a:schemeClr val="tx1"/>
          </a:solidFill>
          <a:latin typeface="+mn-lt"/>
          <a:ea typeface="+mn-ea"/>
          <a:cs typeface="+mn-cs"/>
        </a:defRPr>
      </a:lvl5pPr>
      <a:lvl6pPr marL="1777822" algn="l" defTabSz="711129" rtl="0" eaLnBrk="1" latinLnBrk="0" hangingPunct="1">
        <a:defRPr sz="1400" kern="1200">
          <a:solidFill>
            <a:schemeClr val="tx1"/>
          </a:solidFill>
          <a:latin typeface="+mn-lt"/>
          <a:ea typeface="+mn-ea"/>
          <a:cs typeface="+mn-cs"/>
        </a:defRPr>
      </a:lvl6pPr>
      <a:lvl7pPr marL="2133387" algn="l" defTabSz="711129" rtl="0" eaLnBrk="1" latinLnBrk="0" hangingPunct="1">
        <a:defRPr sz="1400" kern="1200">
          <a:solidFill>
            <a:schemeClr val="tx1"/>
          </a:solidFill>
          <a:latin typeface="+mn-lt"/>
          <a:ea typeface="+mn-ea"/>
          <a:cs typeface="+mn-cs"/>
        </a:defRPr>
      </a:lvl7pPr>
      <a:lvl8pPr marL="2488951" algn="l" defTabSz="711129" rtl="0" eaLnBrk="1" latinLnBrk="0" hangingPunct="1">
        <a:defRPr sz="1400" kern="1200">
          <a:solidFill>
            <a:schemeClr val="tx1"/>
          </a:solidFill>
          <a:latin typeface="+mn-lt"/>
          <a:ea typeface="+mn-ea"/>
          <a:cs typeface="+mn-cs"/>
        </a:defRPr>
      </a:lvl8pPr>
      <a:lvl9pPr marL="2844516" algn="l" defTabSz="711129"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050" name="Text Box 316"/>
          <p:cNvSpPr txBox="1">
            <a:spLocks noChangeArrowheads="1"/>
          </p:cNvSpPr>
          <p:nvPr/>
        </p:nvSpPr>
        <p:spPr bwMode="auto">
          <a:xfrm>
            <a:off x="7756902" y="5206961"/>
            <a:ext cx="17300469" cy="690830"/>
          </a:xfrm>
          <a:prstGeom prst="rect">
            <a:avLst/>
          </a:prstGeom>
          <a:solidFill>
            <a:schemeClr val="accent1">
              <a:lumMod val="25000"/>
            </a:schemeClr>
          </a:solidFill>
          <a:ln w="9525">
            <a:noFill/>
            <a:miter lim="800000"/>
            <a:headEnd/>
            <a:tailEnd/>
          </a:ln>
        </p:spPr>
        <p:txBody>
          <a:bodyPr wrap="square">
            <a:spAutoFit/>
          </a:bodyPr>
          <a:lstStyle/>
          <a:p>
            <a:pPr algn="ctr">
              <a:defRPr/>
            </a:pPr>
            <a:r>
              <a:rPr lang="es-ES" sz="3889" dirty="0" smtClean="0">
                <a:solidFill>
                  <a:schemeClr val="bg1"/>
                </a:solidFill>
                <a:latin typeface="Impact" pitchFamily="34" charset="0"/>
                <a:cs typeface="+mn-cs"/>
              </a:rPr>
              <a:t>Resultados</a:t>
            </a:r>
            <a:endParaRPr lang="es-ES" sz="3889" dirty="0">
              <a:solidFill>
                <a:schemeClr val="bg1"/>
              </a:solidFill>
              <a:latin typeface="Impact" pitchFamily="34" charset="0"/>
              <a:cs typeface="+mn-cs"/>
            </a:endParaRPr>
          </a:p>
        </p:txBody>
      </p:sp>
      <p:sp>
        <p:nvSpPr>
          <p:cNvPr id="2110" name="Text Box 6"/>
          <p:cNvSpPr txBox="1">
            <a:spLocks noChangeArrowheads="1"/>
          </p:cNvSpPr>
          <p:nvPr/>
        </p:nvSpPr>
        <p:spPr bwMode="auto">
          <a:xfrm>
            <a:off x="386903" y="6054864"/>
            <a:ext cx="6956499" cy="11274509"/>
          </a:xfrm>
          <a:prstGeom prst="rect">
            <a:avLst/>
          </a:prstGeom>
          <a:pattFill prst="pct25">
            <a:fgClr>
              <a:schemeClr val="accent1">
                <a:lumMod val="90000"/>
              </a:schemeClr>
            </a:fgClr>
            <a:bgClr>
              <a:schemeClr val="bg1"/>
            </a:bgClr>
          </a:pattFill>
          <a:ln w="38100">
            <a:solidFill>
              <a:schemeClr val="tx1"/>
            </a:solidFill>
            <a:miter lim="800000"/>
            <a:headEnd/>
            <a:tailEnd/>
          </a:ln>
        </p:spPr>
        <p:txBody>
          <a:bodyPr wrap="square" lIns="360000" rIns="360000">
            <a:noAutofit/>
          </a:bodyPr>
          <a:lstStyle/>
          <a:p>
            <a:endParaRPr lang="es-ES" sz="2400" dirty="0" smtClean="0">
              <a:cs typeface="Arial" panose="020B0604020202020204" pitchFamily="34" charset="0"/>
            </a:endParaRPr>
          </a:p>
          <a:p>
            <a:pPr algn="just"/>
            <a:r>
              <a:rPr lang="es-ES" sz="2400" dirty="0" smtClean="0">
                <a:cs typeface="Arial" panose="020B0604020202020204" pitchFamily="34" charset="0"/>
              </a:rPr>
              <a:t>La </a:t>
            </a:r>
            <a:r>
              <a:rPr lang="es-ES" sz="2400" dirty="0">
                <a:cs typeface="Arial" panose="020B0604020202020204" pitchFamily="34" charset="0"/>
              </a:rPr>
              <a:t>enteroplasticidad es la capacidad que posee el intestino delgado de recuperar gran parte de su funcionalidad ante una agresión, ya sea de origen quirúrgico o traumático y que suponga la perdida de parte de su superficie de absorción. </a:t>
            </a:r>
            <a:endParaRPr lang="es-ES" sz="2400" dirty="0" smtClean="0">
              <a:cs typeface="Arial" panose="020B0604020202020204" pitchFamily="34" charset="0"/>
            </a:endParaRPr>
          </a:p>
          <a:p>
            <a:pPr algn="just"/>
            <a:endParaRPr lang="es-ES" sz="1000" dirty="0" smtClean="0">
              <a:cs typeface="Arial" panose="020B0604020202020204" pitchFamily="34" charset="0"/>
            </a:endParaRPr>
          </a:p>
          <a:p>
            <a:pPr algn="just"/>
            <a:r>
              <a:rPr lang="es-ES" sz="2400" dirty="0" smtClean="0">
                <a:cs typeface="Arial" panose="020B0604020202020204" pitchFamily="34" charset="0"/>
              </a:rPr>
              <a:t>A </a:t>
            </a:r>
            <a:r>
              <a:rPr lang="es-ES" sz="2400" dirty="0">
                <a:cs typeface="Arial" panose="020B0604020202020204" pitchFamily="34" charset="0"/>
              </a:rPr>
              <a:t>lo largo de este trabajo hemos querido estudiar la evolución de la adaptación intestinal en las tres porciones intestinales resultantes de una cirugía malabsortiva como es el by-pass biliopancreático (rama biliar, asa alimentaria y canal común</a:t>
            </a:r>
            <a:r>
              <a:rPr lang="es-ES" sz="2400" dirty="0" smtClean="0">
                <a:cs typeface="Arial" panose="020B0604020202020204" pitchFamily="34" charset="0"/>
              </a:rPr>
              <a:t>).</a:t>
            </a:r>
            <a:r>
              <a:rPr lang="es-ES" sz="2400" dirty="0"/>
              <a:t> La recuperación de la superficie intestinal debería ser diferente en las tres ramas intestinales creadas tras la cirugía, ya que, la porción intestinal que únicamente está en contacto con la secreción biliopancreática, la que está en contacto con el bolo alimenticio y el canal común donde ambos se unen, se encuentran en contacto con diferentes estímulos, lo que posiblemente dé lugar a un ritmo de proliferación celular distinto y por lo tanto a un tiempo de recuperación desigual para las tres </a:t>
            </a:r>
            <a:r>
              <a:rPr lang="es-ES" sz="2400" dirty="0" smtClean="0"/>
              <a:t>zonas. </a:t>
            </a:r>
            <a:endParaRPr lang="es-ES" sz="2400" dirty="0"/>
          </a:p>
          <a:p>
            <a:pPr algn="just"/>
            <a:endParaRPr lang="es-ES" sz="1000" dirty="0">
              <a:cs typeface="Arial" panose="020B0604020202020204" pitchFamily="34" charset="0"/>
            </a:endParaRPr>
          </a:p>
          <a:p>
            <a:pPr algn="just"/>
            <a:r>
              <a:rPr lang="es-ES" sz="2400" dirty="0" smtClean="0">
                <a:cs typeface="Arial" panose="020B0604020202020204" pitchFamily="34" charset="0"/>
              </a:rPr>
              <a:t>A </a:t>
            </a:r>
            <a:r>
              <a:rPr lang="es-ES" sz="2400" dirty="0">
                <a:cs typeface="Arial" panose="020B0604020202020204" pitchFamily="34" charset="0"/>
              </a:rPr>
              <a:t>su vez hemos querido comprobar si una dieta suplementada con 250mg/kg/día de glutamina podría mejorar de alguna forma la recuperación de la capacidad </a:t>
            </a:r>
            <a:r>
              <a:rPr lang="es-ES" sz="2400" dirty="0" smtClean="0">
                <a:cs typeface="Arial" panose="020B0604020202020204" pitchFamily="34" charset="0"/>
              </a:rPr>
              <a:t>absortiva.</a:t>
            </a:r>
          </a:p>
          <a:p>
            <a:pPr algn="just"/>
            <a:endParaRPr lang="es-ES" sz="2400" dirty="0">
              <a:cs typeface="Arial" panose="020B0604020202020204" pitchFamily="34" charset="0"/>
            </a:endParaRPr>
          </a:p>
        </p:txBody>
      </p:sp>
      <p:sp>
        <p:nvSpPr>
          <p:cNvPr id="2" name="Text Box 299"/>
          <p:cNvSpPr txBox="1">
            <a:spLocks noChangeArrowheads="1"/>
          </p:cNvSpPr>
          <p:nvPr/>
        </p:nvSpPr>
        <p:spPr bwMode="auto">
          <a:xfrm>
            <a:off x="304638" y="32803191"/>
            <a:ext cx="24752733" cy="690830"/>
          </a:xfrm>
          <a:prstGeom prst="rect">
            <a:avLst/>
          </a:prstGeom>
          <a:solidFill>
            <a:schemeClr val="accent1">
              <a:lumMod val="25000"/>
            </a:schemeClr>
          </a:solidFill>
          <a:ln w="9525">
            <a:noFill/>
            <a:miter lim="800000"/>
            <a:headEnd/>
            <a:tailEnd/>
          </a:ln>
        </p:spPr>
        <p:txBody>
          <a:bodyPr wrap="square">
            <a:spAutoFit/>
          </a:bodyPr>
          <a:lstStyle/>
          <a:p>
            <a:pPr algn="ctr">
              <a:defRPr/>
            </a:pPr>
            <a:r>
              <a:rPr lang="es-ES" sz="3889" dirty="0" smtClean="0">
                <a:solidFill>
                  <a:schemeClr val="bg1"/>
                </a:solidFill>
                <a:latin typeface="Impact" pitchFamily="34" charset="0"/>
                <a:cs typeface="+mn-cs"/>
              </a:rPr>
              <a:t>Bibliografía y agradecimientos</a:t>
            </a:r>
            <a:endParaRPr lang="es-ES" sz="3889" dirty="0">
              <a:solidFill>
                <a:schemeClr val="bg1"/>
              </a:solidFill>
              <a:latin typeface="Impact" pitchFamily="34" charset="0"/>
              <a:cs typeface="+mn-cs"/>
            </a:endParaRPr>
          </a:p>
        </p:txBody>
      </p:sp>
      <p:sp>
        <p:nvSpPr>
          <p:cNvPr id="2062" name="Text Box 323"/>
          <p:cNvSpPr txBox="1">
            <a:spLocks noChangeArrowheads="1"/>
          </p:cNvSpPr>
          <p:nvPr/>
        </p:nvSpPr>
        <p:spPr bwMode="auto">
          <a:xfrm>
            <a:off x="4186942" y="2830154"/>
            <a:ext cx="19925906" cy="523220"/>
          </a:xfrm>
          <a:prstGeom prst="rect">
            <a:avLst/>
          </a:prstGeom>
          <a:solidFill>
            <a:schemeClr val="bg1">
              <a:alpha val="60000"/>
            </a:schemeClr>
          </a:solidFill>
          <a:ln w="38100">
            <a:solidFill>
              <a:schemeClr val="accent1">
                <a:lumMod val="25000"/>
              </a:schemeClr>
            </a:solidFill>
            <a:miter lim="800000"/>
            <a:headEnd/>
            <a:tailEnd/>
          </a:ln>
        </p:spPr>
        <p:txBody>
          <a:bodyPr wrap="square" anchor="ctr">
            <a:spAutoFit/>
          </a:bodyPr>
          <a:lstStyle/>
          <a:p>
            <a:pPr defTabSz="3360578">
              <a:defRPr/>
            </a:pPr>
            <a:r>
              <a:rPr lang="es-ES_tradnl" sz="2800" b="1" dirty="0" smtClean="0">
                <a:solidFill>
                  <a:schemeClr val="accent1">
                    <a:lumMod val="25000"/>
                  </a:schemeClr>
                </a:solidFill>
                <a:cs typeface="+mn-cs"/>
              </a:rPr>
              <a:t>Autor: Claudia Ramos Montes</a:t>
            </a:r>
            <a:endParaRPr lang="es-ES_tradnl" sz="2800" b="1" baseline="30000" dirty="0">
              <a:solidFill>
                <a:schemeClr val="accent1">
                  <a:lumMod val="25000"/>
                </a:schemeClr>
              </a:solidFill>
              <a:cs typeface="+mn-cs"/>
            </a:endParaRPr>
          </a:p>
        </p:txBody>
      </p:sp>
      <p:sp>
        <p:nvSpPr>
          <p:cNvPr id="76" name="Text Box 322"/>
          <p:cNvSpPr txBox="1">
            <a:spLocks noChangeArrowheads="1"/>
          </p:cNvSpPr>
          <p:nvPr/>
        </p:nvSpPr>
        <p:spPr bwMode="auto">
          <a:xfrm>
            <a:off x="3926328" y="838107"/>
            <a:ext cx="20663692" cy="1569532"/>
          </a:xfrm>
          <a:prstGeom prst="rect">
            <a:avLst/>
          </a:prstGeom>
          <a:pattFill prst="pct25">
            <a:fgClr>
              <a:schemeClr val="accent1">
                <a:lumMod val="90000"/>
              </a:schemeClr>
            </a:fgClr>
            <a:bgClr>
              <a:schemeClr val="bg1"/>
            </a:bgClr>
          </a:pattFill>
          <a:ln w="101600" cap="rnd" cmpd="dbl">
            <a:solidFill>
              <a:schemeClr val="accent1">
                <a:lumMod val="25000"/>
              </a:schemeClr>
            </a:solidFill>
            <a:bevel/>
            <a:headEnd/>
            <a:tailEnd/>
          </a:ln>
          <a:effectLst>
            <a:outerShdw blurRad="50800" dist="38100" dir="10800000" algn="r" rotWithShape="0">
              <a:prstClr val="black">
                <a:alpha val="40000"/>
              </a:prstClr>
            </a:outerShdw>
          </a:effectLst>
          <a:scene3d>
            <a:camera prst="orthographicFront"/>
            <a:lightRig rig="threePt" dir="t"/>
          </a:scene3d>
          <a:sp3d>
            <a:bevelT/>
            <a:bevelB/>
          </a:sp3d>
        </p:spPr>
        <p:txBody>
          <a:bodyPr>
            <a:spAutoFit/>
          </a:bodyPr>
          <a:lstStyle/>
          <a:p>
            <a:pPr algn="ctr" defTabSz="3360578">
              <a:defRPr/>
            </a:pPr>
            <a:endParaRPr lang="en-US" sz="2000" b="1" dirty="0" smtClean="0"/>
          </a:p>
          <a:p>
            <a:pPr algn="ctr" defTabSz="3360578">
              <a:defRPr/>
            </a:pPr>
            <a:r>
              <a:rPr lang="en-US" sz="5599" b="1" dirty="0" smtClean="0"/>
              <a:t>ADAPTACIÓN INTESTINAL TRAS CIRUGÍA MALABSORTIVA</a:t>
            </a:r>
          </a:p>
          <a:p>
            <a:pPr algn="ctr" defTabSz="3360578">
              <a:defRPr/>
            </a:pPr>
            <a:endParaRPr lang="en-US" sz="2000" b="1" dirty="0"/>
          </a:p>
        </p:txBody>
      </p:sp>
      <p:sp>
        <p:nvSpPr>
          <p:cNvPr id="77" name="Text Box 324"/>
          <p:cNvSpPr txBox="1">
            <a:spLocks noChangeArrowheads="1"/>
          </p:cNvSpPr>
          <p:nvPr/>
        </p:nvSpPr>
        <p:spPr bwMode="auto">
          <a:xfrm>
            <a:off x="4186942" y="3508748"/>
            <a:ext cx="19925906" cy="427489"/>
          </a:xfrm>
          <a:prstGeom prst="rect">
            <a:avLst/>
          </a:prstGeom>
          <a:solidFill>
            <a:schemeClr val="bg1">
              <a:alpha val="60000"/>
            </a:schemeClr>
          </a:solidFill>
          <a:ln w="38100">
            <a:solidFill>
              <a:schemeClr val="accent1">
                <a:lumMod val="25000"/>
              </a:schemeClr>
            </a:solidFill>
            <a:miter lim="800000"/>
            <a:headEnd/>
            <a:tailEnd/>
          </a:ln>
        </p:spPr>
        <p:txBody>
          <a:bodyPr>
            <a:spAutoFit/>
          </a:bodyPr>
          <a:lstStyle/>
          <a:p>
            <a:pPr marL="577792" indent="-577792" defTabSz="3360578">
              <a:defRPr/>
            </a:pPr>
            <a:r>
              <a:rPr lang="es-ES" sz="2178" b="1" i="1" dirty="0" smtClean="0">
                <a:solidFill>
                  <a:schemeClr val="accent1">
                    <a:lumMod val="25000"/>
                  </a:schemeClr>
                </a:solidFill>
                <a:cs typeface="+mn-cs"/>
              </a:rPr>
              <a:t>Tutor/Colaborador externo: Pilar Sánchez Gallego / José Manuel Martínez Moreno</a:t>
            </a:r>
            <a:endParaRPr lang="es-ES" sz="2178" b="1" i="1" dirty="0">
              <a:solidFill>
                <a:schemeClr val="accent1">
                  <a:lumMod val="25000"/>
                </a:schemeClr>
              </a:solidFill>
              <a:cs typeface="+mn-cs"/>
            </a:endParaRPr>
          </a:p>
        </p:txBody>
      </p:sp>
      <p:sp>
        <p:nvSpPr>
          <p:cNvPr id="127" name="Text Box 316"/>
          <p:cNvSpPr txBox="1">
            <a:spLocks noChangeArrowheads="1"/>
          </p:cNvSpPr>
          <p:nvPr/>
        </p:nvSpPr>
        <p:spPr bwMode="auto">
          <a:xfrm>
            <a:off x="351175" y="5220018"/>
            <a:ext cx="7150307" cy="690830"/>
          </a:xfrm>
          <a:prstGeom prst="rect">
            <a:avLst/>
          </a:prstGeom>
          <a:solidFill>
            <a:schemeClr val="accent1">
              <a:lumMod val="25000"/>
            </a:schemeClr>
          </a:solidFill>
          <a:ln w="9525">
            <a:noFill/>
            <a:miter lim="800000"/>
            <a:headEnd/>
            <a:tailEnd/>
          </a:ln>
        </p:spPr>
        <p:txBody>
          <a:bodyPr wrap="square">
            <a:spAutoFit/>
          </a:bodyPr>
          <a:lstStyle/>
          <a:p>
            <a:pPr algn="ctr">
              <a:defRPr/>
            </a:pPr>
            <a:r>
              <a:rPr lang="es-ES" sz="3889" dirty="0" smtClean="0">
                <a:solidFill>
                  <a:schemeClr val="bg1"/>
                </a:solidFill>
                <a:latin typeface="Impact" pitchFamily="34" charset="0"/>
                <a:cs typeface="+mn-cs"/>
              </a:rPr>
              <a:t>Introducción</a:t>
            </a:r>
            <a:endParaRPr lang="es-ES" sz="3889" dirty="0">
              <a:solidFill>
                <a:schemeClr val="bg1"/>
              </a:solidFill>
              <a:latin typeface="Impact" pitchFamily="34" charset="0"/>
              <a:cs typeface="+mn-cs"/>
            </a:endParaRPr>
          </a:p>
        </p:txBody>
      </p:sp>
      <p:sp>
        <p:nvSpPr>
          <p:cNvPr id="130" name="Text Box 6"/>
          <p:cNvSpPr txBox="1">
            <a:spLocks noChangeArrowheads="1"/>
          </p:cNvSpPr>
          <p:nvPr/>
        </p:nvSpPr>
        <p:spPr bwMode="auto">
          <a:xfrm>
            <a:off x="7703443" y="6054864"/>
            <a:ext cx="17259212" cy="16553690"/>
          </a:xfrm>
          <a:prstGeom prst="rect">
            <a:avLst/>
          </a:prstGeom>
          <a:pattFill prst="pct25">
            <a:fgClr>
              <a:schemeClr val="accent1">
                <a:lumMod val="90000"/>
              </a:schemeClr>
            </a:fgClr>
            <a:bgClr>
              <a:schemeClr val="bg1"/>
            </a:bgClr>
          </a:pattFill>
          <a:ln w="38100">
            <a:solidFill>
              <a:schemeClr val="tx1"/>
            </a:solidFill>
            <a:miter lim="800000"/>
            <a:headEnd/>
            <a:tailEnd/>
          </a:ln>
        </p:spPr>
        <p:txBody>
          <a:bodyPr wrap="square">
            <a:noAutofit/>
          </a:bodyPr>
          <a:lstStyle/>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p:txBody>
      </p:sp>
      <p:sp>
        <p:nvSpPr>
          <p:cNvPr id="137" name="Text Box 324"/>
          <p:cNvSpPr txBox="1">
            <a:spLocks noChangeArrowheads="1"/>
          </p:cNvSpPr>
          <p:nvPr/>
        </p:nvSpPr>
        <p:spPr bwMode="auto">
          <a:xfrm>
            <a:off x="4195361" y="4107057"/>
            <a:ext cx="19925906" cy="461665"/>
          </a:xfrm>
          <a:prstGeom prst="rect">
            <a:avLst/>
          </a:prstGeom>
          <a:solidFill>
            <a:schemeClr val="bg1">
              <a:alpha val="60000"/>
            </a:schemeClr>
          </a:solidFill>
          <a:ln w="38100">
            <a:solidFill>
              <a:schemeClr val="accent1">
                <a:lumMod val="25000"/>
              </a:schemeClr>
            </a:solidFill>
            <a:miter lim="800000"/>
            <a:headEnd/>
            <a:tailEnd/>
          </a:ln>
        </p:spPr>
        <p:txBody>
          <a:bodyPr>
            <a:spAutoFit/>
          </a:bodyPr>
          <a:lstStyle/>
          <a:p>
            <a:pPr marL="577792" indent="-577792" defTabSz="3360578">
              <a:defRPr/>
            </a:pPr>
            <a:r>
              <a:rPr lang="es-ES" sz="2178" b="1" i="1" dirty="0" smtClean="0">
                <a:solidFill>
                  <a:schemeClr val="accent1">
                    <a:lumMod val="25000"/>
                  </a:schemeClr>
                </a:solidFill>
                <a:cs typeface="+mn-cs"/>
              </a:rPr>
              <a:t>Departamento:</a:t>
            </a:r>
            <a:r>
              <a:rPr lang="es-ES" sz="2400" dirty="0"/>
              <a:t> </a:t>
            </a:r>
            <a:r>
              <a:rPr lang="es-ES" sz="2180" b="1" i="1" dirty="0" smtClean="0">
                <a:solidFill>
                  <a:schemeClr val="accent1">
                    <a:lumMod val="25000"/>
                  </a:schemeClr>
                </a:solidFill>
              </a:rPr>
              <a:t>Especialidades </a:t>
            </a:r>
            <a:r>
              <a:rPr lang="es-ES" sz="2180" b="1" i="1" dirty="0">
                <a:solidFill>
                  <a:schemeClr val="accent1">
                    <a:lumMod val="25000"/>
                  </a:schemeClr>
                </a:solidFill>
              </a:rPr>
              <a:t>Quirúrgicas, Bioquímica e Inmunología. Facultad de Medicina. Universidad de </a:t>
            </a:r>
            <a:r>
              <a:rPr lang="es-ES" sz="2180" b="1" i="1" dirty="0" smtClean="0">
                <a:solidFill>
                  <a:schemeClr val="accent1">
                    <a:lumMod val="25000"/>
                  </a:schemeClr>
                </a:solidFill>
              </a:rPr>
              <a:t>Málaga</a:t>
            </a:r>
            <a:r>
              <a:rPr lang="es-ES" sz="2180" b="1" i="1" dirty="0" smtClean="0">
                <a:solidFill>
                  <a:srgbClr val="464646"/>
                </a:solidFill>
              </a:rPr>
              <a:t>.</a:t>
            </a:r>
            <a:endParaRPr lang="es-ES" sz="2180" b="1" i="1" dirty="0">
              <a:solidFill>
                <a:srgbClr val="464646"/>
              </a:solidFill>
              <a:cs typeface="+mn-cs"/>
            </a:endParaRPr>
          </a:p>
        </p:txBody>
      </p:sp>
      <p:sp>
        <p:nvSpPr>
          <p:cNvPr id="139" name="Text Box 6"/>
          <p:cNvSpPr txBox="1">
            <a:spLocks noChangeAspect="1" noChangeArrowheads="1"/>
          </p:cNvSpPr>
          <p:nvPr/>
        </p:nvSpPr>
        <p:spPr bwMode="auto">
          <a:xfrm>
            <a:off x="386903" y="18491937"/>
            <a:ext cx="6956497" cy="14078989"/>
          </a:xfrm>
          <a:prstGeom prst="rect">
            <a:avLst/>
          </a:prstGeom>
          <a:pattFill prst="pct25">
            <a:fgClr>
              <a:schemeClr val="accent1">
                <a:lumMod val="90000"/>
              </a:schemeClr>
            </a:fgClr>
            <a:bgClr>
              <a:schemeClr val="bg1"/>
            </a:bgClr>
          </a:pattFill>
          <a:ln w="38100">
            <a:solidFill>
              <a:schemeClr val="tx1"/>
            </a:solidFill>
            <a:miter lim="800000"/>
            <a:headEnd/>
            <a:tailEnd/>
          </a:ln>
        </p:spPr>
        <p:txBody>
          <a:bodyPr wrap="square" lIns="360000" rIns="360000">
            <a:noAutofit/>
          </a:bodyPr>
          <a:lstStyle/>
          <a:p>
            <a:endParaRPr lang="es-ES" sz="2400" b="1" dirty="0" smtClean="0">
              <a:latin typeface="Arial" panose="020B0604020202020204" pitchFamily="34" charset="0"/>
              <a:cs typeface="Arial" panose="020B0604020202020204" pitchFamily="34" charset="0"/>
            </a:endParaRPr>
          </a:p>
          <a:p>
            <a:pPr algn="just"/>
            <a:r>
              <a:rPr lang="es-ES" sz="2400" b="1" dirty="0" smtClean="0">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Diseño experimental</a:t>
            </a:r>
            <a:r>
              <a:rPr lang="es-ES" sz="2400" dirty="0">
                <a:latin typeface="Arial" panose="020B0604020202020204" pitchFamily="34" charset="0"/>
                <a:cs typeface="Arial" panose="020B0604020202020204" pitchFamily="34" charset="0"/>
              </a:rPr>
              <a:t>: Se utilizaron cerdos de la especie "</a:t>
            </a:r>
            <a:r>
              <a:rPr lang="es-ES" sz="2400" i="1" dirty="0">
                <a:latin typeface="Arial" panose="020B0604020202020204" pitchFamily="34" charset="0"/>
                <a:cs typeface="Arial" panose="020B0604020202020204" pitchFamily="34" charset="0"/>
              </a:rPr>
              <a:t>Sus </a:t>
            </a:r>
            <a:r>
              <a:rPr lang="es-ES" sz="2400" i="1" dirty="0" err="1">
                <a:latin typeface="Arial" panose="020B0604020202020204" pitchFamily="34" charset="0"/>
                <a:cs typeface="Arial" panose="020B0604020202020204" pitchFamily="34" charset="0"/>
              </a:rPr>
              <a:t>Scrofa</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Domesticus</a:t>
            </a:r>
            <a:r>
              <a:rPr lang="es-ES" sz="2400" dirty="0">
                <a:latin typeface="Arial" panose="020B0604020202020204" pitchFamily="34" charset="0"/>
                <a:cs typeface="Arial" panose="020B0604020202020204" pitchFamily="34" charset="0"/>
              </a:rPr>
              <a:t>" de entre 5 y 8 semanas de vida y 15-20 kg de peso. Se utilizaron cinco animales por tipo de dieta y punto de medida</a:t>
            </a:r>
            <a:r>
              <a:rPr lang="es-ES" sz="2400" dirty="0"/>
              <a:t>.</a:t>
            </a:r>
          </a:p>
          <a:p>
            <a:endParaRPr lang="es-ES" sz="1000" b="1" dirty="0" smtClean="0">
              <a:latin typeface="Arial" panose="020B0604020202020204" pitchFamily="34" charset="0"/>
              <a:cs typeface="Arial" panose="020B0604020202020204" pitchFamily="34" charset="0"/>
            </a:endParaRPr>
          </a:p>
          <a:p>
            <a:pPr algn="just"/>
            <a:r>
              <a:rPr lang="es-ES" sz="2400" b="1" dirty="0" smtClean="0">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Técnica quirúrgica: </a:t>
            </a:r>
            <a:r>
              <a:rPr lang="es-ES" sz="2400" dirty="0">
                <a:latin typeface="Arial" panose="020B0604020202020204" pitchFamily="34" charset="0"/>
                <a:cs typeface="Arial" panose="020B0604020202020204" pitchFamily="34" charset="0"/>
              </a:rPr>
              <a:t>Se </a:t>
            </a:r>
            <a:r>
              <a:rPr lang="es-ES" sz="2400" dirty="0" smtClean="0">
                <a:latin typeface="Arial" panose="020B0604020202020204" pitchFamily="34" charset="0"/>
                <a:cs typeface="Arial" panose="020B0604020202020204" pitchFamily="34" charset="0"/>
              </a:rPr>
              <a:t>realizó </a:t>
            </a:r>
            <a:r>
              <a:rPr lang="es-ES" sz="2400" dirty="0">
                <a:latin typeface="Arial" panose="020B0604020202020204" pitchFamily="34" charset="0"/>
                <a:cs typeface="Arial" panose="020B0604020202020204" pitchFamily="34" charset="0"/>
              </a:rPr>
              <a:t>un </a:t>
            </a:r>
            <a:r>
              <a:rPr lang="es-ES" sz="2400" dirty="0" smtClean="0">
                <a:latin typeface="Arial" panose="020B0604020202020204" pitchFamily="34" charset="0"/>
                <a:cs typeface="Arial" panose="020B0604020202020204" pitchFamily="34" charset="0"/>
              </a:rPr>
              <a:t>by-pass </a:t>
            </a:r>
            <a:r>
              <a:rPr lang="es-ES" sz="2400" dirty="0">
                <a:latin typeface="Arial" panose="020B0604020202020204" pitchFamily="34" charset="0"/>
                <a:cs typeface="Arial" panose="020B0604020202020204" pitchFamily="34" charset="0"/>
              </a:rPr>
              <a:t>biliopancreático, dejando 2 asas yeyunales y un asa ileal común. Por una de las asas yeyunales pasa las secreciones biliopancreáticas, mientras que por la otra pasa el bolo alimenticio. Finalmente ambas acaban juntándose en una rama común a nivel del </a:t>
            </a:r>
            <a:r>
              <a:rPr lang="es-ES" sz="2400" dirty="0" smtClean="0">
                <a:latin typeface="Arial" panose="020B0604020202020204" pitchFamily="34" charset="0"/>
                <a:cs typeface="Arial" panose="020B0604020202020204" pitchFamily="34" charset="0"/>
              </a:rPr>
              <a:t>íleon.</a:t>
            </a:r>
            <a:endParaRPr lang="es-ES" sz="2400" b="1" dirty="0">
              <a:latin typeface="Arial" panose="020B0604020202020204" pitchFamily="34" charset="0"/>
              <a:cs typeface="Arial" panose="020B0604020202020204" pitchFamily="34" charset="0"/>
            </a:endParaRPr>
          </a:p>
          <a:p>
            <a:endParaRPr lang="es-ES" sz="2400" b="1" dirty="0" smtClean="0">
              <a:latin typeface="Arial" panose="020B0604020202020204" pitchFamily="34" charset="0"/>
              <a:cs typeface="Arial" panose="020B0604020202020204" pitchFamily="34" charset="0"/>
            </a:endParaRPr>
          </a:p>
          <a:p>
            <a:endParaRPr lang="es-ES" sz="2400" b="1" dirty="0" smtClean="0">
              <a:latin typeface="Arial" panose="020B0604020202020204" pitchFamily="34" charset="0"/>
              <a:cs typeface="Arial" panose="020B0604020202020204" pitchFamily="34" charset="0"/>
            </a:endParaRPr>
          </a:p>
          <a:p>
            <a:endParaRPr lang="es-ES" sz="2400" b="1" dirty="0">
              <a:latin typeface="Arial" panose="020B0604020202020204" pitchFamily="34" charset="0"/>
              <a:cs typeface="Arial" panose="020B0604020202020204" pitchFamily="34" charset="0"/>
            </a:endParaRPr>
          </a:p>
          <a:p>
            <a:endParaRPr lang="es-ES" sz="2400" b="1" dirty="0" smtClean="0">
              <a:latin typeface="Arial" panose="020B0604020202020204" pitchFamily="34" charset="0"/>
              <a:cs typeface="Arial" panose="020B0604020202020204" pitchFamily="34" charset="0"/>
            </a:endParaRPr>
          </a:p>
          <a:p>
            <a:endParaRPr lang="es-ES" sz="2400" b="1" dirty="0">
              <a:latin typeface="Arial" panose="020B0604020202020204" pitchFamily="34" charset="0"/>
              <a:cs typeface="Arial" panose="020B0604020202020204" pitchFamily="34" charset="0"/>
            </a:endParaRPr>
          </a:p>
          <a:p>
            <a:endParaRPr lang="es-ES" sz="2400" b="1" dirty="0" smtClean="0">
              <a:latin typeface="Arial" panose="020B0604020202020204" pitchFamily="34" charset="0"/>
              <a:cs typeface="Arial" panose="020B0604020202020204" pitchFamily="34" charset="0"/>
            </a:endParaRPr>
          </a:p>
          <a:p>
            <a:endParaRPr lang="es-ES" sz="2400" b="1" dirty="0">
              <a:latin typeface="Arial" panose="020B0604020202020204" pitchFamily="34" charset="0"/>
              <a:cs typeface="Arial" panose="020B0604020202020204" pitchFamily="34" charset="0"/>
            </a:endParaRPr>
          </a:p>
          <a:p>
            <a:endParaRPr lang="es-ES" sz="2400" b="1" dirty="0" smtClean="0">
              <a:latin typeface="Arial" panose="020B0604020202020204" pitchFamily="34" charset="0"/>
              <a:cs typeface="Arial" panose="020B0604020202020204" pitchFamily="34" charset="0"/>
            </a:endParaRPr>
          </a:p>
          <a:p>
            <a:endParaRPr lang="es-ES" sz="2400" b="1" dirty="0">
              <a:latin typeface="Arial" panose="020B0604020202020204" pitchFamily="34" charset="0"/>
              <a:cs typeface="Arial" panose="020B0604020202020204" pitchFamily="34" charset="0"/>
            </a:endParaRPr>
          </a:p>
          <a:p>
            <a:endParaRPr lang="es-ES" sz="2400" b="1" dirty="0" smtClean="0">
              <a:latin typeface="Arial" panose="020B0604020202020204" pitchFamily="34" charset="0"/>
              <a:cs typeface="Arial" panose="020B0604020202020204" pitchFamily="34" charset="0"/>
            </a:endParaRPr>
          </a:p>
          <a:p>
            <a:endParaRPr lang="es-ES" sz="2400" b="1" dirty="0">
              <a:latin typeface="Arial" panose="020B0604020202020204" pitchFamily="34" charset="0"/>
              <a:cs typeface="Arial" panose="020B0604020202020204" pitchFamily="34" charset="0"/>
            </a:endParaRPr>
          </a:p>
          <a:p>
            <a:endParaRPr lang="es-ES" sz="2400" b="1" dirty="0" smtClean="0">
              <a:latin typeface="Arial" panose="020B0604020202020204" pitchFamily="34" charset="0"/>
              <a:cs typeface="Arial" panose="020B0604020202020204" pitchFamily="34" charset="0"/>
            </a:endParaRPr>
          </a:p>
          <a:p>
            <a:endParaRPr lang="es-ES" sz="2400" b="1" dirty="0">
              <a:latin typeface="Arial" panose="020B0604020202020204" pitchFamily="34" charset="0"/>
              <a:cs typeface="Arial" panose="020B0604020202020204" pitchFamily="34" charset="0"/>
            </a:endParaRPr>
          </a:p>
          <a:p>
            <a:endParaRPr lang="es-ES" sz="2400" b="1" dirty="0" smtClean="0">
              <a:latin typeface="Arial" panose="020B0604020202020204" pitchFamily="34" charset="0"/>
              <a:cs typeface="Arial" panose="020B0604020202020204" pitchFamily="34" charset="0"/>
            </a:endParaRPr>
          </a:p>
          <a:p>
            <a:endParaRPr lang="es-ES" sz="2400" b="1" dirty="0">
              <a:latin typeface="Arial" panose="020B0604020202020204" pitchFamily="34" charset="0"/>
              <a:cs typeface="Arial" panose="020B0604020202020204" pitchFamily="34" charset="0"/>
            </a:endParaRPr>
          </a:p>
          <a:p>
            <a:pPr algn="just"/>
            <a:r>
              <a:rPr lang="es-ES" sz="2400" dirty="0" smtClean="0">
                <a:latin typeface="Arial" panose="020B0604020202020204" pitchFamily="34" charset="0"/>
                <a:cs typeface="Arial" panose="020B0604020202020204" pitchFamily="34" charset="0"/>
              </a:rPr>
              <a:t>-</a:t>
            </a:r>
            <a:r>
              <a:rPr lang="es-ES" sz="2400" dirty="0">
                <a:latin typeface="Arial" panose="020B0604020202020204" pitchFamily="34" charset="0"/>
                <a:cs typeface="Arial" panose="020B0604020202020204" pitchFamily="34" charset="0"/>
              </a:rPr>
              <a:t>Se </a:t>
            </a:r>
            <a:r>
              <a:rPr lang="es-ES" sz="2400" dirty="0" smtClean="0">
                <a:latin typeface="Arial" panose="020B0604020202020204" pitchFamily="34" charset="0"/>
                <a:cs typeface="Arial" panose="020B0604020202020204" pitchFamily="34" charset="0"/>
              </a:rPr>
              <a:t>aislaron células </a:t>
            </a:r>
            <a:r>
              <a:rPr lang="es-ES" sz="2400" dirty="0">
                <a:latin typeface="Arial" panose="020B0604020202020204" pitchFamily="34" charset="0"/>
                <a:cs typeface="Arial" panose="020B0604020202020204" pitchFamily="34" charset="0"/>
              </a:rPr>
              <a:t>intestinales de íleon y de </a:t>
            </a:r>
            <a:r>
              <a:rPr lang="es-ES" sz="2400" dirty="0" smtClean="0">
                <a:latin typeface="Arial" panose="020B0604020202020204" pitchFamily="34" charset="0"/>
                <a:cs typeface="Arial" panose="020B0604020202020204" pitchFamily="34" charset="0"/>
              </a:rPr>
              <a:t>yeyuno.</a:t>
            </a:r>
          </a:p>
          <a:p>
            <a:pPr algn="just"/>
            <a:r>
              <a:rPr lang="es-ES" sz="2400" dirty="0">
                <a:latin typeface="Arial" panose="020B0604020202020204" pitchFamily="34" charset="0"/>
                <a:cs typeface="Arial" panose="020B0604020202020204" pitchFamily="34" charset="0"/>
              </a:rPr>
              <a:t>-</a:t>
            </a:r>
            <a:r>
              <a:rPr lang="es-ES" sz="2400" dirty="0" smtClean="0">
                <a:latin typeface="Arial" panose="020B0604020202020204" pitchFamily="34" charset="0"/>
                <a:cs typeface="Arial" panose="020B0604020202020204" pitchFamily="34" charset="0"/>
              </a:rPr>
              <a:t>Se </a:t>
            </a:r>
            <a:r>
              <a:rPr lang="es-ES" sz="2400" dirty="0">
                <a:latin typeface="Arial" panose="020B0604020202020204" pitchFamily="34" charset="0"/>
                <a:cs typeface="Arial" panose="020B0604020202020204" pitchFamily="34" charset="0"/>
              </a:rPr>
              <a:t>midió la actividad </a:t>
            </a:r>
            <a:r>
              <a:rPr lang="es-ES" sz="2400" dirty="0" smtClean="0">
                <a:latin typeface="Arial" panose="020B0604020202020204" pitchFamily="34" charset="0"/>
                <a:cs typeface="Arial" panose="020B0604020202020204" pitchFamily="34" charset="0"/>
              </a:rPr>
              <a:t>HDC mediante una </a:t>
            </a:r>
            <a:r>
              <a:rPr lang="es-ES" sz="2400" dirty="0">
                <a:latin typeface="Arial" panose="020B0604020202020204" pitchFamily="34" charset="0"/>
                <a:cs typeface="Arial" panose="020B0604020202020204" pitchFamily="34" charset="0"/>
              </a:rPr>
              <a:t>trampa de </a:t>
            </a:r>
            <a:r>
              <a:rPr lang="es-ES" sz="2400" dirty="0" smtClean="0">
                <a:latin typeface="Arial" panose="020B0604020202020204" pitchFamily="34" charset="0"/>
                <a:cs typeface="Arial" panose="020B0604020202020204" pitchFamily="34" charset="0"/>
              </a:rPr>
              <a:t>CO</a:t>
            </a:r>
            <a:r>
              <a:rPr lang="es-ES" sz="1800" baseline="-25000" dirty="0" smtClean="0">
                <a:latin typeface="Arial" panose="020B0604020202020204" pitchFamily="34" charset="0"/>
                <a:cs typeface="Arial" panose="020B0604020202020204" pitchFamily="34" charset="0"/>
              </a:rPr>
              <a:t>2</a:t>
            </a:r>
            <a:r>
              <a:rPr lang="es-ES" sz="1800" dirty="0" smtClean="0">
                <a:latin typeface="Arial" panose="020B0604020202020204" pitchFamily="34" charset="0"/>
                <a:cs typeface="Arial" panose="020B0604020202020204" pitchFamily="34" charset="0"/>
              </a:rPr>
              <a:t> </a:t>
            </a:r>
            <a:r>
              <a:rPr lang="es-ES" sz="2400" dirty="0" smtClean="0">
                <a:latin typeface="Arial" panose="020B0604020202020204" pitchFamily="34" charset="0"/>
                <a:cs typeface="Arial" panose="020B0604020202020204" pitchFamily="34" charset="0"/>
              </a:rPr>
              <a:t>[1]  </a:t>
            </a:r>
            <a:r>
              <a:rPr lang="es-ES" sz="2400" dirty="0">
                <a:latin typeface="Arial" panose="020B0604020202020204" pitchFamily="34" charset="0"/>
                <a:cs typeface="Arial" panose="020B0604020202020204" pitchFamily="34" charset="0"/>
              </a:rPr>
              <a:t>y </a:t>
            </a:r>
            <a:r>
              <a:rPr lang="es-ES" sz="2400" dirty="0" smtClean="0">
                <a:latin typeface="Arial" panose="020B0604020202020204" pitchFamily="34" charset="0"/>
                <a:cs typeface="Arial" panose="020B0604020202020204" pitchFamily="34" charset="0"/>
              </a:rPr>
              <a:t>la cantidad de ARNm mediante RT-PCR aditiva [2]</a:t>
            </a:r>
          </a:p>
          <a:p>
            <a:pPr algn="just"/>
            <a:r>
              <a:rPr lang="es-ES" sz="2400" dirty="0" smtClean="0">
                <a:latin typeface="Arial" panose="020B0604020202020204" pitchFamily="34" charset="0"/>
                <a:cs typeface="Arial" panose="020B0604020202020204" pitchFamily="34" charset="0"/>
              </a:rPr>
              <a:t>-Finalmente se tomaron medidas de la </a:t>
            </a:r>
            <a:r>
              <a:rPr lang="es-ES" sz="2400" dirty="0">
                <a:latin typeface="Arial" panose="020B0604020202020204" pitchFamily="34" charset="0"/>
                <a:cs typeface="Arial" panose="020B0604020202020204" pitchFamily="34" charset="0"/>
              </a:rPr>
              <a:t>anchura y </a:t>
            </a:r>
            <a:r>
              <a:rPr lang="es-ES" sz="2400" dirty="0" smtClean="0">
                <a:latin typeface="Arial" panose="020B0604020202020204" pitchFamily="34" charset="0"/>
                <a:cs typeface="Arial" panose="020B0604020202020204" pitchFamily="34" charset="0"/>
              </a:rPr>
              <a:t>altura de </a:t>
            </a:r>
            <a:r>
              <a:rPr lang="es-ES" sz="2400" dirty="0">
                <a:latin typeface="Arial" panose="020B0604020202020204" pitchFamily="34" charset="0"/>
                <a:cs typeface="Arial" panose="020B0604020202020204" pitchFamily="34" charset="0"/>
              </a:rPr>
              <a:t>las microvellosidades </a:t>
            </a:r>
            <a:r>
              <a:rPr lang="es-ES" sz="2400" dirty="0" smtClean="0">
                <a:latin typeface="Arial" panose="020B0604020202020204" pitchFamily="34" charset="0"/>
                <a:cs typeface="Arial" panose="020B0604020202020204" pitchFamily="34" charset="0"/>
              </a:rPr>
              <a:t>intestinales mediante microscopia óptica.</a:t>
            </a:r>
            <a:endParaRPr lang="es-ES" sz="2400" dirty="0" smtClean="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a:p>
          <a:p>
            <a:pPr algn="just"/>
            <a:endParaRPr lang="es-ES" sz="2400" dirty="0" smtClean="0"/>
          </a:p>
          <a:p>
            <a:pPr algn="just"/>
            <a:endParaRPr lang="es-ES" sz="2400" dirty="0" smtClean="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p:txBody>
      </p:sp>
      <p:sp>
        <p:nvSpPr>
          <p:cNvPr id="140" name="Text Box 316"/>
          <p:cNvSpPr txBox="1">
            <a:spLocks noChangeArrowheads="1"/>
          </p:cNvSpPr>
          <p:nvPr/>
        </p:nvSpPr>
        <p:spPr bwMode="auto">
          <a:xfrm>
            <a:off x="322109" y="17662150"/>
            <a:ext cx="7114816" cy="690830"/>
          </a:xfrm>
          <a:prstGeom prst="rect">
            <a:avLst/>
          </a:prstGeom>
          <a:solidFill>
            <a:schemeClr val="accent1">
              <a:lumMod val="25000"/>
            </a:schemeClr>
          </a:solidFill>
          <a:ln w="9525">
            <a:noFill/>
            <a:miter lim="800000"/>
            <a:headEnd/>
            <a:tailEnd/>
          </a:ln>
        </p:spPr>
        <p:txBody>
          <a:bodyPr wrap="square">
            <a:spAutoFit/>
          </a:bodyPr>
          <a:lstStyle/>
          <a:p>
            <a:pPr algn="ctr">
              <a:defRPr/>
            </a:pPr>
            <a:r>
              <a:rPr lang="es-ES" sz="3889" dirty="0" smtClean="0">
                <a:solidFill>
                  <a:schemeClr val="bg1"/>
                </a:solidFill>
                <a:latin typeface="Impact" pitchFamily="34" charset="0"/>
                <a:cs typeface="+mn-cs"/>
              </a:rPr>
              <a:t>Material y Método</a:t>
            </a:r>
            <a:endParaRPr lang="es-ES" sz="3889" dirty="0">
              <a:solidFill>
                <a:schemeClr val="bg1"/>
              </a:solidFill>
              <a:latin typeface="Impact" pitchFamily="34" charset="0"/>
              <a:cs typeface="+mn-cs"/>
            </a:endParaRPr>
          </a:p>
        </p:txBody>
      </p:sp>
      <p:sp>
        <p:nvSpPr>
          <p:cNvPr id="143" name="Text Box 6"/>
          <p:cNvSpPr txBox="1">
            <a:spLocks noChangeArrowheads="1"/>
          </p:cNvSpPr>
          <p:nvPr/>
        </p:nvSpPr>
        <p:spPr bwMode="auto">
          <a:xfrm>
            <a:off x="7702893" y="24101830"/>
            <a:ext cx="17259212" cy="8530029"/>
          </a:xfrm>
          <a:prstGeom prst="rect">
            <a:avLst/>
          </a:prstGeom>
          <a:pattFill prst="pct25">
            <a:fgClr>
              <a:schemeClr val="accent1">
                <a:lumMod val="90000"/>
              </a:schemeClr>
            </a:fgClr>
            <a:bgClr>
              <a:schemeClr val="bg1"/>
            </a:bgClr>
          </a:pattFill>
          <a:ln w="38100">
            <a:solidFill>
              <a:schemeClr val="tx1"/>
            </a:solidFill>
            <a:miter lim="800000"/>
            <a:headEnd/>
            <a:tailEnd/>
          </a:ln>
        </p:spPr>
        <p:txBody>
          <a:bodyPr wrap="square" lIns="360000" rIns="360000">
            <a:noAutofit/>
          </a:bodyPr>
          <a:lstStyle/>
          <a:p>
            <a:pPr algn="just"/>
            <a:endParaRPr lang="es-ES" sz="2400" smtClean="0"/>
          </a:p>
          <a:p>
            <a:pPr algn="just"/>
            <a:endParaRPr lang="es-ES" sz="2400" dirty="0" smtClean="0"/>
          </a:p>
          <a:p>
            <a:pPr algn="just"/>
            <a:r>
              <a:rPr lang="es-ES" sz="2400" dirty="0"/>
              <a:t>En </a:t>
            </a:r>
            <a:r>
              <a:rPr lang="es-ES" sz="2400" dirty="0" smtClean="0"/>
              <a:t>1996</a:t>
            </a:r>
            <a:r>
              <a:rPr lang="es-ES" sz="2400" dirty="0"/>
              <a:t> </a:t>
            </a:r>
            <a:r>
              <a:rPr lang="es-ES" sz="2400" dirty="0" smtClean="0"/>
              <a:t>se </a:t>
            </a:r>
            <a:r>
              <a:rPr lang="es-ES" sz="2400" dirty="0"/>
              <a:t>relacionó la proliferación celular en las criptas de las vellosidades intestinales con un incremento de la actividad HDC tras una resección intestinal masiva en perros </a:t>
            </a:r>
            <a:r>
              <a:rPr lang="es-ES" sz="2400" dirty="0" smtClean="0"/>
              <a:t>[</a:t>
            </a:r>
            <a:r>
              <a:rPr lang="es-ES" sz="2400" dirty="0"/>
              <a:t>3</a:t>
            </a:r>
            <a:r>
              <a:rPr lang="es-ES" sz="2400" dirty="0" smtClean="0"/>
              <a:t>]. </a:t>
            </a:r>
            <a:r>
              <a:rPr lang="es-ES" sz="2400" dirty="0"/>
              <a:t>En este trabajo, hemos querido comprobar de nuevo el papel que juega esta enzima, directamente relacionada con la proliferación celular </a:t>
            </a:r>
            <a:r>
              <a:rPr lang="es-ES" sz="2400" dirty="0" smtClean="0"/>
              <a:t>[</a:t>
            </a:r>
            <a:r>
              <a:rPr lang="es-ES" sz="2400" dirty="0"/>
              <a:t>4</a:t>
            </a:r>
            <a:r>
              <a:rPr lang="es-ES" sz="2400" dirty="0" smtClean="0"/>
              <a:t>, </a:t>
            </a:r>
            <a:r>
              <a:rPr lang="es-ES" sz="2400" dirty="0"/>
              <a:t>5</a:t>
            </a:r>
            <a:r>
              <a:rPr lang="es-ES" sz="2400" dirty="0" smtClean="0"/>
              <a:t>], </a:t>
            </a:r>
            <a:r>
              <a:rPr lang="es-ES" sz="2400" dirty="0"/>
              <a:t>en el proceso de adaptación intestinal. Además, los datos se complementaron con el análisis de la cantidad de su </a:t>
            </a:r>
            <a:r>
              <a:rPr lang="es-ES" sz="2400" dirty="0" err="1"/>
              <a:t>ARNm</a:t>
            </a:r>
            <a:endParaRPr lang="es-ES" sz="2400" dirty="0" smtClean="0"/>
          </a:p>
          <a:p>
            <a:pPr algn="just"/>
            <a:endParaRPr lang="es-ES" sz="2400" dirty="0" smtClean="0"/>
          </a:p>
          <a:p>
            <a:pPr algn="just"/>
            <a:r>
              <a:rPr lang="es-ES" sz="2400" dirty="0" smtClean="0"/>
              <a:t>Hemos medido </a:t>
            </a:r>
            <a:r>
              <a:rPr lang="es-ES" sz="2400" dirty="0"/>
              <a:t>un aumento de la altura y anchura de las vellosidades intestinales, </a:t>
            </a:r>
            <a:r>
              <a:rPr lang="es-ES" sz="2400" dirty="0" smtClean="0"/>
              <a:t>el cual </a:t>
            </a:r>
            <a:r>
              <a:rPr lang="es-ES" sz="2400" dirty="0"/>
              <a:t>comienza inmediatamente después de la manipulación quirúrgica y coincide con el aumento de la actividad HDC y de la cantidad de </a:t>
            </a:r>
            <a:r>
              <a:rPr lang="es-ES" sz="2400" dirty="0" err="1"/>
              <a:t>ARNm</a:t>
            </a:r>
            <a:r>
              <a:rPr lang="es-ES" sz="2400" dirty="0"/>
              <a:t>.</a:t>
            </a:r>
            <a:r>
              <a:rPr lang="es-ES" sz="2400" b="1" dirty="0"/>
              <a:t> </a:t>
            </a:r>
            <a:r>
              <a:rPr lang="es-ES" sz="2400" dirty="0" smtClean="0"/>
              <a:t>Los </a:t>
            </a:r>
            <a:r>
              <a:rPr lang="es-ES" sz="2400" dirty="0"/>
              <a:t>valores máximos se obtuvieron 2 semanas después de la cirugía. Suplementando la dieta con glutamina no se obtuvieron valores superiores de los parámetros estudiados, sin embargo, los valores máximos se obtuvieron </a:t>
            </a:r>
            <a:r>
              <a:rPr lang="es-ES" sz="2400" dirty="0" smtClean="0"/>
              <a:t>antes.</a:t>
            </a:r>
          </a:p>
          <a:p>
            <a:endParaRPr lang="es-ES" sz="2400" dirty="0" smtClean="0"/>
          </a:p>
          <a:p>
            <a:r>
              <a:rPr lang="es-ES" sz="2400" b="1" i="1" dirty="0" smtClean="0"/>
              <a:t>1.-La </a:t>
            </a:r>
            <a:r>
              <a:rPr lang="es-ES" sz="2400" b="1" i="1" dirty="0"/>
              <a:t>secreción biliopancreática parece ser el estímulo menos efectivo y el contacto de los nutrientes luminales con las células intestinales fue el que ofreció mejores resultados. </a:t>
            </a:r>
          </a:p>
          <a:p>
            <a:endParaRPr lang="es-ES" sz="1000" b="1" i="1" dirty="0" smtClean="0"/>
          </a:p>
          <a:p>
            <a:r>
              <a:rPr lang="es-ES" sz="2400" b="1" i="1" dirty="0" smtClean="0"/>
              <a:t>2.-La </a:t>
            </a:r>
            <a:r>
              <a:rPr lang="es-ES" sz="2400" b="1" i="1" dirty="0"/>
              <a:t>dieta suplementada con glutamina disminuye el tiempo que tardan las vellosidades intestinales en alcanzar los valores máximos de altura, anchura, actividad HDC y cantidad de ARNm</a:t>
            </a:r>
            <a:r>
              <a:rPr lang="es-ES" sz="2400" b="1" i="1" dirty="0" smtClean="0"/>
              <a:t>.</a:t>
            </a:r>
          </a:p>
          <a:p>
            <a:endParaRPr lang="es-ES" sz="2400" dirty="0" smtClean="0"/>
          </a:p>
          <a:p>
            <a:pPr algn="just"/>
            <a:r>
              <a:rPr lang="es-ES" sz="2400" dirty="0" smtClean="0"/>
              <a:t>Si </a:t>
            </a:r>
            <a:r>
              <a:rPr lang="es-ES" sz="2400" dirty="0"/>
              <a:t>somos capaces de identificar los estímulos que mejoran la adaptación intestinal (estímulos metabólicos como las hormonas intestinales o la secreción biliopancreática, estímulos físicos como el transito del bolo alimenticio y muchos otros involucrados en este proceso), tal vez en el futuro podríamos controlarlo usando terapias nutricionales más efectivas (mejor uso de la glutamina como suplemento en una dieta) o </a:t>
            </a:r>
            <a:r>
              <a:rPr lang="es-ES" sz="2400" dirty="0" smtClean="0"/>
              <a:t>farmacológicas.</a:t>
            </a:r>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smtClean="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a:p>
            <a:pPr algn="just"/>
            <a:endParaRPr lang="es-ES" sz="2400" dirty="0"/>
          </a:p>
          <a:p>
            <a:pPr algn="just"/>
            <a:endParaRPr lang="es-ES" sz="2400" dirty="0" smtClean="0"/>
          </a:p>
        </p:txBody>
      </p:sp>
      <p:sp>
        <p:nvSpPr>
          <p:cNvPr id="144" name="Text Box 316"/>
          <p:cNvSpPr txBox="1">
            <a:spLocks noChangeArrowheads="1"/>
          </p:cNvSpPr>
          <p:nvPr/>
        </p:nvSpPr>
        <p:spPr bwMode="auto">
          <a:xfrm>
            <a:off x="7702893" y="23212626"/>
            <a:ext cx="17259212" cy="690830"/>
          </a:xfrm>
          <a:prstGeom prst="rect">
            <a:avLst/>
          </a:prstGeom>
          <a:solidFill>
            <a:schemeClr val="accent1">
              <a:lumMod val="25000"/>
            </a:schemeClr>
          </a:solidFill>
          <a:ln w="9525">
            <a:noFill/>
            <a:miter lim="800000"/>
            <a:headEnd/>
            <a:tailEnd/>
          </a:ln>
        </p:spPr>
        <p:txBody>
          <a:bodyPr wrap="square">
            <a:spAutoFit/>
          </a:bodyPr>
          <a:lstStyle/>
          <a:p>
            <a:pPr algn="ctr">
              <a:defRPr/>
            </a:pPr>
            <a:r>
              <a:rPr lang="es-ES" sz="3889" dirty="0" smtClean="0">
                <a:solidFill>
                  <a:schemeClr val="bg1"/>
                </a:solidFill>
                <a:latin typeface="Impact" pitchFamily="34" charset="0"/>
                <a:cs typeface="+mn-cs"/>
              </a:rPr>
              <a:t>Discusión y Conclusiones</a:t>
            </a:r>
            <a:endParaRPr lang="es-ES" sz="3889" dirty="0">
              <a:solidFill>
                <a:schemeClr val="bg1"/>
              </a:solidFill>
              <a:latin typeface="Impact" pitchFamily="34" charset="0"/>
              <a:cs typeface="+mn-cs"/>
            </a:endParaRPr>
          </a:p>
        </p:txBody>
      </p:sp>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7472" y="24081216"/>
            <a:ext cx="3107045" cy="4764993"/>
          </a:xfrm>
          <a:prstGeom prst="rect">
            <a:avLst/>
          </a:prstGeom>
        </p:spPr>
      </p:pic>
      <p:pic>
        <p:nvPicPr>
          <p:cNvPr id="8" name="Imagen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99196" y="6654671"/>
            <a:ext cx="8193284" cy="4608722"/>
          </a:xfrm>
          <a:prstGeom prst="rect">
            <a:avLst/>
          </a:prstGeom>
        </p:spPr>
      </p:pic>
      <p:pic>
        <p:nvPicPr>
          <p:cNvPr id="9" name="Imagen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361315" y="6654670"/>
            <a:ext cx="8192000" cy="4608000"/>
          </a:xfrm>
          <a:prstGeom prst="rect">
            <a:avLst/>
          </a:prstGeom>
        </p:spPr>
      </p:pic>
      <p:pic>
        <p:nvPicPr>
          <p:cNvPr id="11" name="Imagen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99196" y="11332873"/>
            <a:ext cx="8192001" cy="4608000"/>
          </a:xfrm>
          <a:prstGeom prst="rect">
            <a:avLst/>
          </a:prstGeom>
        </p:spPr>
      </p:pic>
      <p:pic>
        <p:nvPicPr>
          <p:cNvPr id="12" name="Imagen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361315" y="11332873"/>
            <a:ext cx="8192000" cy="4608000"/>
          </a:xfrm>
          <a:prstGeom prst="rect">
            <a:avLst/>
          </a:prstGeom>
        </p:spPr>
      </p:pic>
      <p:pic>
        <p:nvPicPr>
          <p:cNvPr id="14" name="Imagen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240270" y="16173138"/>
            <a:ext cx="10160597" cy="5715336"/>
          </a:xfrm>
          <a:prstGeom prst="rect">
            <a:avLst/>
          </a:prstGeom>
        </p:spPr>
      </p:pic>
      <p:sp>
        <p:nvSpPr>
          <p:cNvPr id="4" name="CuadroTexto 3"/>
          <p:cNvSpPr txBox="1"/>
          <p:nvPr/>
        </p:nvSpPr>
        <p:spPr>
          <a:xfrm>
            <a:off x="351175" y="33699254"/>
            <a:ext cx="24575202" cy="4154984"/>
          </a:xfrm>
          <a:prstGeom prst="rect">
            <a:avLst/>
          </a:prstGeom>
          <a:pattFill prst="pct25">
            <a:fgClr>
              <a:schemeClr val="accent1">
                <a:lumMod val="90000"/>
              </a:schemeClr>
            </a:fgClr>
            <a:bgClr>
              <a:schemeClr val="bg1"/>
            </a:bgClr>
          </a:pattFill>
        </p:spPr>
        <p:txBody>
          <a:bodyPr wrap="square" lIns="360000" rIns="360000" rtlCol="0">
            <a:spAutoFit/>
          </a:bodyPr>
          <a:lstStyle/>
          <a:p>
            <a:pPr marL="457200" indent="-457200" algn="just">
              <a:buFont typeface="+mj-lt"/>
              <a:buAutoNum type="arabicPeriod"/>
            </a:pPr>
            <a:r>
              <a:rPr lang="es-ES" sz="2400" i="1" dirty="0"/>
              <a:t>Mitchell JL, </a:t>
            </a:r>
            <a:r>
              <a:rPr lang="es-ES" sz="2400" i="1" dirty="0" err="1"/>
              <a:t>Qasba</a:t>
            </a:r>
            <a:r>
              <a:rPr lang="es-ES" sz="2400" i="1" dirty="0"/>
              <a:t> P, </a:t>
            </a:r>
            <a:r>
              <a:rPr lang="es-ES" sz="2400" i="1" dirty="0" err="1"/>
              <a:t>Stofko</a:t>
            </a:r>
            <a:r>
              <a:rPr lang="es-ES" sz="2400" i="1" dirty="0"/>
              <a:t> RE, </a:t>
            </a:r>
            <a:r>
              <a:rPr lang="es-ES" sz="2400" i="1" dirty="0" err="1"/>
              <a:t>Franzen</a:t>
            </a:r>
            <a:r>
              <a:rPr lang="es-ES" sz="2400" i="1" dirty="0"/>
              <a:t> MA. </a:t>
            </a:r>
            <a:r>
              <a:rPr lang="es-ES" sz="2400" i="1" dirty="0" err="1"/>
              <a:t>Ornithine</a:t>
            </a:r>
            <a:r>
              <a:rPr lang="es-ES" sz="2400" i="1" dirty="0"/>
              <a:t> </a:t>
            </a:r>
            <a:r>
              <a:rPr lang="es-ES" sz="2400" i="1" dirty="0" err="1"/>
              <a:t>decarboxylase</a:t>
            </a:r>
            <a:r>
              <a:rPr lang="es-ES" sz="2400" i="1" dirty="0"/>
              <a:t> </a:t>
            </a:r>
            <a:r>
              <a:rPr lang="es-ES" sz="2400" i="1" dirty="0" err="1"/>
              <a:t>modification</a:t>
            </a:r>
            <a:r>
              <a:rPr lang="es-ES" sz="2400" i="1" dirty="0"/>
              <a:t> and </a:t>
            </a:r>
            <a:r>
              <a:rPr lang="es-ES" sz="2400" i="1" dirty="0" err="1"/>
              <a:t>polyamine-stimulated</a:t>
            </a:r>
            <a:r>
              <a:rPr lang="es-ES" sz="2400" i="1" dirty="0"/>
              <a:t> </a:t>
            </a:r>
            <a:r>
              <a:rPr lang="es-ES" sz="2400" i="1" dirty="0" err="1"/>
              <a:t>enzyme</a:t>
            </a:r>
            <a:r>
              <a:rPr lang="es-ES" sz="2400" i="1" dirty="0"/>
              <a:t> </a:t>
            </a:r>
            <a:r>
              <a:rPr lang="es-ES" sz="2400" i="1" dirty="0" err="1"/>
              <a:t>inactivation</a:t>
            </a:r>
            <a:r>
              <a:rPr lang="es-ES" sz="2400" i="1" dirty="0"/>
              <a:t> in HTC </a:t>
            </a:r>
            <a:r>
              <a:rPr lang="es-ES" sz="2400" i="1" dirty="0" err="1"/>
              <a:t>cells</a:t>
            </a:r>
            <a:r>
              <a:rPr lang="es-ES" sz="2400" i="1" dirty="0"/>
              <a:t>. </a:t>
            </a:r>
            <a:r>
              <a:rPr lang="es-ES" sz="2400" i="1" dirty="0" err="1"/>
              <a:t>Biochem</a:t>
            </a:r>
            <a:r>
              <a:rPr lang="es-ES" sz="2400" i="1" dirty="0"/>
              <a:t> J. 1985 Jun 1;228(2):297-308</a:t>
            </a:r>
            <a:r>
              <a:rPr lang="es-ES" sz="2400" i="1" dirty="0" smtClean="0"/>
              <a:t>.</a:t>
            </a:r>
          </a:p>
          <a:p>
            <a:pPr marL="457200" indent="-457200" algn="just">
              <a:buFont typeface="+mj-lt"/>
              <a:buAutoNum type="arabicPeriod"/>
            </a:pPr>
            <a:r>
              <a:rPr lang="es-ES" sz="2400" i="1" dirty="0"/>
              <a:t>Reyes-</a:t>
            </a:r>
            <a:r>
              <a:rPr lang="es-ES" sz="2400" i="1" dirty="0" err="1"/>
              <a:t>Engel</a:t>
            </a:r>
            <a:r>
              <a:rPr lang="es-ES" sz="2400" i="1" dirty="0"/>
              <a:t>, A., García-</a:t>
            </a:r>
            <a:r>
              <a:rPr lang="es-ES" sz="2400" i="1" dirty="0" err="1"/>
              <a:t>Villanova</a:t>
            </a:r>
            <a:r>
              <a:rPr lang="es-ES" sz="2400" i="1" dirty="0"/>
              <a:t>, J., </a:t>
            </a:r>
            <a:r>
              <a:rPr lang="es-ES" sz="2400" i="1" dirty="0" err="1"/>
              <a:t>Dieguez</a:t>
            </a:r>
            <a:r>
              <a:rPr lang="es-ES" sz="2400" i="1" dirty="0"/>
              <a:t>-Lucena, J. L., Fernández-</a:t>
            </a:r>
            <a:r>
              <a:rPr lang="es-ES" sz="2400" i="1" dirty="0" err="1"/>
              <a:t>Arcás</a:t>
            </a:r>
            <a:r>
              <a:rPr lang="es-ES" sz="2400" i="1" dirty="0"/>
              <a:t>, N., Ruiz-Galdón, M. (1996). New </a:t>
            </a:r>
            <a:r>
              <a:rPr lang="es-ES" sz="2400" i="1" dirty="0" err="1"/>
              <a:t>approach</a:t>
            </a:r>
            <a:r>
              <a:rPr lang="es-ES" sz="2400" i="1" dirty="0"/>
              <a:t> to </a:t>
            </a:r>
            <a:r>
              <a:rPr lang="es-ES" sz="2400" i="1" dirty="0" err="1"/>
              <a:t>mRNA</a:t>
            </a:r>
            <a:r>
              <a:rPr lang="es-ES" sz="2400" i="1" dirty="0"/>
              <a:t>. </a:t>
            </a:r>
            <a:r>
              <a:rPr lang="es-ES" sz="2400" i="1" dirty="0" err="1"/>
              <a:t>Quantification</a:t>
            </a:r>
            <a:r>
              <a:rPr lang="es-ES" sz="2400" i="1" dirty="0"/>
              <a:t>: </a:t>
            </a:r>
            <a:r>
              <a:rPr lang="es-ES" sz="2400" i="1" dirty="0" err="1"/>
              <a:t>Additive</a:t>
            </a:r>
            <a:r>
              <a:rPr lang="es-ES" sz="2400" i="1" dirty="0"/>
              <a:t> RT-PCR. </a:t>
            </a:r>
            <a:r>
              <a:rPr lang="es-ES" sz="2400" i="1" dirty="0" err="1"/>
              <a:t>BioTechniques</a:t>
            </a:r>
            <a:r>
              <a:rPr lang="es-ES" sz="2400" i="1" dirty="0"/>
              <a:t> 1996; 21: 202-204</a:t>
            </a:r>
          </a:p>
          <a:p>
            <a:pPr marL="457200" indent="-457200" algn="just">
              <a:buFont typeface="+mj-lt"/>
              <a:buAutoNum type="arabicPeriod"/>
            </a:pPr>
            <a:r>
              <a:rPr lang="es-ES" sz="2400" i="1" dirty="0" smtClean="0"/>
              <a:t>García-Caballero </a:t>
            </a:r>
            <a:r>
              <a:rPr lang="es-ES" sz="2400" i="1" dirty="0"/>
              <a:t>M1, Fernández JL, Ruiz J, Muñoz M, Núñez de Castro I. </a:t>
            </a:r>
            <a:r>
              <a:rPr lang="es-ES" sz="2400" i="1" dirty="0" err="1"/>
              <a:t>Middle</a:t>
            </a:r>
            <a:r>
              <a:rPr lang="es-ES" sz="2400" i="1" dirty="0"/>
              <a:t> </a:t>
            </a:r>
            <a:r>
              <a:rPr lang="es-ES" sz="2400" i="1" dirty="0" err="1"/>
              <a:t>term</a:t>
            </a:r>
            <a:r>
              <a:rPr lang="es-ES" sz="2400" i="1" dirty="0"/>
              <a:t> intestinal </a:t>
            </a:r>
            <a:r>
              <a:rPr lang="es-ES" sz="2400" i="1" dirty="0" err="1"/>
              <a:t>adaptation</a:t>
            </a:r>
            <a:r>
              <a:rPr lang="es-ES" sz="2400" i="1" dirty="0"/>
              <a:t> </a:t>
            </a:r>
            <a:r>
              <a:rPr lang="es-ES" sz="2400" i="1" dirty="0" err="1"/>
              <a:t>after</a:t>
            </a:r>
            <a:r>
              <a:rPr lang="es-ES" sz="2400" i="1" dirty="0"/>
              <a:t> </a:t>
            </a:r>
            <a:r>
              <a:rPr lang="es-ES" sz="2400" i="1" dirty="0" err="1"/>
              <a:t>massive</a:t>
            </a:r>
            <a:r>
              <a:rPr lang="es-ES" sz="2400" i="1" dirty="0"/>
              <a:t> distal </a:t>
            </a:r>
            <a:r>
              <a:rPr lang="es-ES" sz="2400" i="1" dirty="0" err="1"/>
              <a:t>small</a:t>
            </a:r>
            <a:r>
              <a:rPr lang="es-ES" sz="2400" i="1" dirty="0"/>
              <a:t> </a:t>
            </a:r>
            <a:r>
              <a:rPr lang="es-ES" sz="2400" i="1" dirty="0" err="1"/>
              <a:t>bowel</a:t>
            </a:r>
            <a:r>
              <a:rPr lang="es-ES" sz="2400" i="1" dirty="0"/>
              <a:t> </a:t>
            </a:r>
            <a:r>
              <a:rPr lang="es-ES" sz="2400" i="1" dirty="0" err="1"/>
              <a:t>resection</a:t>
            </a:r>
            <a:r>
              <a:rPr lang="es-ES" sz="2400" i="1" dirty="0"/>
              <a:t> in oral </a:t>
            </a:r>
            <a:r>
              <a:rPr lang="es-ES" sz="2400" i="1" dirty="0" err="1"/>
              <a:t>feeding</a:t>
            </a:r>
            <a:r>
              <a:rPr lang="es-ES" sz="2400" i="1" dirty="0"/>
              <a:t> </a:t>
            </a:r>
            <a:r>
              <a:rPr lang="es-ES" sz="2400" i="1" dirty="0" err="1"/>
              <a:t>dogs</a:t>
            </a:r>
            <a:r>
              <a:rPr lang="es-ES" sz="2400" i="1" dirty="0"/>
              <a:t>. </a:t>
            </a:r>
            <a:r>
              <a:rPr lang="es-ES" sz="2400" i="1" dirty="0" err="1"/>
              <a:t>Nutr</a:t>
            </a:r>
            <a:r>
              <a:rPr lang="es-ES" sz="2400" i="1" dirty="0"/>
              <a:t> </a:t>
            </a:r>
            <a:r>
              <a:rPr lang="es-ES" sz="2400" i="1" dirty="0" err="1"/>
              <a:t>Hosp</a:t>
            </a:r>
            <a:r>
              <a:rPr lang="es-ES" sz="2400" i="1" dirty="0"/>
              <a:t>. 1996 Sep-Oct;11(5):265-73</a:t>
            </a:r>
            <a:r>
              <a:rPr lang="es-ES" sz="2400" i="1" dirty="0" smtClean="0"/>
              <a:t>.</a:t>
            </a:r>
          </a:p>
          <a:p>
            <a:pPr marL="457200" indent="-457200" algn="just">
              <a:buFont typeface="+mj-lt"/>
              <a:buAutoNum type="arabicPeriod"/>
            </a:pPr>
            <a:r>
              <a:rPr lang="es-ES" sz="2400" i="1" dirty="0" smtClean="0"/>
              <a:t>Kennedy </a:t>
            </a:r>
            <a:r>
              <a:rPr lang="es-ES" sz="2400" i="1" dirty="0"/>
              <a:t>L, </a:t>
            </a:r>
            <a:r>
              <a:rPr lang="es-ES" sz="2400" i="1" dirty="0" err="1"/>
              <a:t>Hodges</a:t>
            </a:r>
            <a:r>
              <a:rPr lang="es-ES" sz="2400" i="1" dirty="0"/>
              <a:t> K, </a:t>
            </a:r>
            <a:r>
              <a:rPr lang="es-ES" sz="2400" i="1" dirty="0" err="1"/>
              <a:t>Meng</a:t>
            </a:r>
            <a:r>
              <a:rPr lang="es-ES" sz="2400" i="1" dirty="0"/>
              <a:t> F, </a:t>
            </a:r>
            <a:r>
              <a:rPr lang="es-ES" sz="2400" i="1" dirty="0" err="1"/>
              <a:t>Alpini</a:t>
            </a:r>
            <a:r>
              <a:rPr lang="es-ES" sz="2400" i="1" dirty="0"/>
              <a:t> G, Francis H. </a:t>
            </a:r>
            <a:r>
              <a:rPr lang="es-ES" sz="2400" i="1" dirty="0" err="1"/>
              <a:t>Histamine</a:t>
            </a:r>
            <a:r>
              <a:rPr lang="es-ES" sz="2400" i="1" dirty="0"/>
              <a:t> and </a:t>
            </a:r>
            <a:r>
              <a:rPr lang="es-ES" sz="2400" i="1" dirty="0" err="1"/>
              <a:t>histamine</a:t>
            </a:r>
            <a:r>
              <a:rPr lang="es-ES" sz="2400" i="1" dirty="0"/>
              <a:t> receptor </a:t>
            </a:r>
            <a:r>
              <a:rPr lang="es-ES" sz="2400" i="1" dirty="0" err="1"/>
              <a:t>regulation</a:t>
            </a:r>
            <a:r>
              <a:rPr lang="es-ES" sz="2400" i="1" dirty="0"/>
              <a:t> of gastrointestinal </a:t>
            </a:r>
            <a:r>
              <a:rPr lang="es-ES" sz="2400" i="1" dirty="0" err="1"/>
              <a:t>cancers</a:t>
            </a:r>
            <a:r>
              <a:rPr lang="es-ES" sz="2400" i="1" dirty="0"/>
              <a:t>. </a:t>
            </a:r>
            <a:r>
              <a:rPr lang="es-ES" sz="2400" i="1" dirty="0" err="1"/>
              <a:t>Transl</a:t>
            </a:r>
            <a:r>
              <a:rPr lang="es-ES" sz="2400" i="1" dirty="0"/>
              <a:t> </a:t>
            </a:r>
            <a:r>
              <a:rPr lang="es-ES" sz="2400" i="1" dirty="0" err="1"/>
              <a:t>Gastrointest</a:t>
            </a:r>
            <a:r>
              <a:rPr lang="es-ES" sz="2400" i="1" dirty="0"/>
              <a:t> </a:t>
            </a:r>
            <a:r>
              <a:rPr lang="es-ES" sz="2400" i="1" dirty="0" err="1"/>
              <a:t>Cancer</a:t>
            </a:r>
            <a:r>
              <a:rPr lang="es-ES" sz="2400" i="1" dirty="0"/>
              <a:t>. 2012 Oct;1(3):215-227.</a:t>
            </a:r>
          </a:p>
          <a:p>
            <a:pPr marL="457200" indent="-457200" algn="just">
              <a:buFont typeface="+mj-lt"/>
              <a:buAutoNum type="arabicPeriod"/>
            </a:pPr>
            <a:r>
              <a:rPr lang="es-ES" sz="2400" i="1" dirty="0" smtClean="0"/>
              <a:t>Graf </a:t>
            </a:r>
            <a:r>
              <a:rPr lang="es-ES" sz="2400" i="1" dirty="0"/>
              <a:t>A, </a:t>
            </a:r>
            <a:r>
              <a:rPr lang="es-ES" sz="2400" i="1" dirty="0" err="1"/>
              <a:t>Meng</a:t>
            </a:r>
            <a:r>
              <a:rPr lang="es-ES" sz="2400" i="1" dirty="0"/>
              <a:t> F, </a:t>
            </a:r>
            <a:r>
              <a:rPr lang="es-ES" sz="2400" i="1" dirty="0" err="1"/>
              <a:t>Hargrove</a:t>
            </a:r>
            <a:r>
              <a:rPr lang="es-ES" sz="2400" i="1" dirty="0"/>
              <a:t> L, Kennedy L, Han Y, Francis T, </a:t>
            </a:r>
            <a:r>
              <a:rPr lang="es-ES" sz="2400" i="1" dirty="0" err="1"/>
              <a:t>Hodges</a:t>
            </a:r>
            <a:r>
              <a:rPr lang="es-ES" sz="2400" i="1" dirty="0"/>
              <a:t> K, </a:t>
            </a:r>
            <a:r>
              <a:rPr lang="es-ES" sz="2400" i="1" dirty="0" err="1"/>
              <a:t>Ueno</a:t>
            </a:r>
            <a:r>
              <a:rPr lang="es-ES" sz="2400" i="1" dirty="0"/>
              <a:t> Y, </a:t>
            </a:r>
            <a:r>
              <a:rPr lang="es-ES" sz="2400" i="1" dirty="0" err="1"/>
              <a:t>Nguyen</a:t>
            </a:r>
            <a:r>
              <a:rPr lang="es-ES" sz="2400" i="1" dirty="0"/>
              <a:t> Q, </a:t>
            </a:r>
            <a:r>
              <a:rPr lang="es-ES" sz="2400" i="1" dirty="0" err="1"/>
              <a:t>Greene</a:t>
            </a:r>
            <a:r>
              <a:rPr lang="es-ES" sz="2400" i="1" dirty="0"/>
              <a:t> JF, Francis H. </a:t>
            </a:r>
            <a:r>
              <a:rPr lang="es-ES" sz="2400" i="1" dirty="0" err="1"/>
              <a:t>Knockout</a:t>
            </a:r>
            <a:r>
              <a:rPr lang="es-ES" sz="2400" i="1" dirty="0"/>
              <a:t> of </a:t>
            </a:r>
            <a:r>
              <a:rPr lang="es-ES" sz="2400" i="1" dirty="0" err="1"/>
              <a:t>histidine</a:t>
            </a:r>
            <a:r>
              <a:rPr lang="es-ES" sz="2400" i="1" dirty="0"/>
              <a:t> </a:t>
            </a:r>
            <a:r>
              <a:rPr lang="es-ES" sz="2400" i="1" dirty="0" err="1"/>
              <a:t>decarboxylase</a:t>
            </a:r>
            <a:r>
              <a:rPr lang="es-ES" sz="2400" i="1" dirty="0"/>
              <a:t> </a:t>
            </a:r>
            <a:r>
              <a:rPr lang="es-ES" sz="2400" i="1" dirty="0" err="1"/>
              <a:t>decreases</a:t>
            </a:r>
            <a:r>
              <a:rPr lang="es-ES" sz="2400" i="1" dirty="0"/>
              <a:t> </a:t>
            </a:r>
            <a:r>
              <a:rPr lang="es-ES" sz="2400" i="1" dirty="0" err="1"/>
              <a:t>bile</a:t>
            </a:r>
            <a:r>
              <a:rPr lang="es-ES" sz="2400" i="1" dirty="0"/>
              <a:t> </a:t>
            </a:r>
            <a:r>
              <a:rPr lang="es-ES" sz="2400" i="1" dirty="0" err="1"/>
              <a:t>duct</a:t>
            </a:r>
            <a:r>
              <a:rPr lang="es-ES" sz="2400" i="1" dirty="0"/>
              <a:t> </a:t>
            </a:r>
            <a:r>
              <a:rPr lang="es-ES" sz="2400" i="1" dirty="0" err="1"/>
              <a:t>ligation-induced</a:t>
            </a:r>
            <a:r>
              <a:rPr lang="es-ES" sz="2400" i="1" dirty="0"/>
              <a:t> </a:t>
            </a:r>
            <a:r>
              <a:rPr lang="es-ES" sz="2400" i="1" dirty="0" err="1"/>
              <a:t>biliary</a:t>
            </a:r>
            <a:r>
              <a:rPr lang="es-ES" sz="2400" i="1" dirty="0"/>
              <a:t> </a:t>
            </a:r>
            <a:r>
              <a:rPr lang="es-ES" sz="2400" i="1" dirty="0" err="1"/>
              <a:t>hyperplasia</a:t>
            </a:r>
            <a:r>
              <a:rPr lang="es-ES" sz="2400" i="1" dirty="0"/>
              <a:t> </a:t>
            </a:r>
            <a:r>
              <a:rPr lang="es-ES" sz="2400" i="1" dirty="0" err="1"/>
              <a:t>via</a:t>
            </a:r>
            <a:r>
              <a:rPr lang="es-ES" sz="2400" i="1" dirty="0"/>
              <a:t> </a:t>
            </a:r>
            <a:r>
              <a:rPr lang="es-ES" sz="2400" i="1" dirty="0" err="1"/>
              <a:t>downregulation</a:t>
            </a:r>
            <a:r>
              <a:rPr lang="es-ES" sz="2400" i="1" dirty="0"/>
              <a:t> of </a:t>
            </a:r>
            <a:r>
              <a:rPr lang="es-ES" sz="2400" i="1" dirty="0" err="1"/>
              <a:t>the</a:t>
            </a:r>
            <a:r>
              <a:rPr lang="es-ES" sz="2400" i="1" dirty="0"/>
              <a:t> </a:t>
            </a:r>
            <a:r>
              <a:rPr lang="es-ES" sz="2400" i="1" dirty="0" err="1"/>
              <a:t>histidine</a:t>
            </a:r>
            <a:r>
              <a:rPr lang="es-ES" sz="2400" i="1" dirty="0"/>
              <a:t> </a:t>
            </a:r>
            <a:r>
              <a:rPr lang="es-ES" sz="2400" i="1" dirty="0" err="1"/>
              <a:t>decarboxylase</a:t>
            </a:r>
            <a:r>
              <a:rPr lang="es-ES" sz="2400" i="1" dirty="0"/>
              <a:t>/VEGF axis </a:t>
            </a:r>
            <a:r>
              <a:rPr lang="es-ES" sz="2400" i="1" dirty="0" err="1"/>
              <a:t>through</a:t>
            </a:r>
            <a:r>
              <a:rPr lang="es-ES" sz="2400" i="1" dirty="0"/>
              <a:t> PKA-ERK1/2 </a:t>
            </a:r>
            <a:r>
              <a:rPr lang="es-ES" sz="2400" i="1" dirty="0" err="1"/>
              <a:t>signaling</a:t>
            </a:r>
            <a:r>
              <a:rPr lang="es-ES" sz="2400" i="1" dirty="0"/>
              <a:t>. Am J </a:t>
            </a:r>
            <a:r>
              <a:rPr lang="es-ES" sz="2400" i="1" dirty="0" err="1"/>
              <a:t>Physiol</a:t>
            </a:r>
            <a:r>
              <a:rPr lang="es-ES" sz="2400" i="1" dirty="0"/>
              <a:t> </a:t>
            </a:r>
            <a:r>
              <a:rPr lang="es-ES" sz="2400" i="1" dirty="0" err="1"/>
              <a:t>Gastrointest</a:t>
            </a:r>
            <a:r>
              <a:rPr lang="es-ES" sz="2400" i="1" dirty="0"/>
              <a:t> </a:t>
            </a:r>
            <a:r>
              <a:rPr lang="es-ES" sz="2400" i="1" dirty="0" err="1"/>
              <a:t>Liver</a:t>
            </a:r>
            <a:r>
              <a:rPr lang="es-ES" sz="2400" i="1" dirty="0"/>
              <a:t> </a:t>
            </a:r>
            <a:r>
              <a:rPr lang="es-ES" sz="2400" i="1" dirty="0" err="1"/>
              <a:t>Physiol</a:t>
            </a:r>
            <a:r>
              <a:rPr lang="es-ES" sz="2400" i="1" dirty="0"/>
              <a:t>. 2014 Oct 15;307(8): G813-23</a:t>
            </a:r>
          </a:p>
        </p:txBody>
      </p:sp>
      <p:pic>
        <p:nvPicPr>
          <p:cNvPr id="26" name="Imagen 25" descr="C:\Users\Carolina\AppData\Local\Microsoft\Windows\INetCacheContent.Word\logo-universidad-de-malaga.jpg"/>
          <p:cNvPicPr/>
          <p:nvPr/>
        </p:nvPicPr>
        <p:blipFill>
          <a:blip r:embed="rId9">
            <a:extLst>
              <a:ext uri="{28A0092B-C50C-407E-A947-70E740481C1C}">
                <a14:useLocalDpi xmlns:a14="http://schemas.microsoft.com/office/drawing/2010/main" val="0"/>
              </a:ext>
            </a:extLst>
          </a:blip>
          <a:srcRect/>
          <a:stretch>
            <a:fillRect/>
          </a:stretch>
        </p:blipFill>
        <p:spPr bwMode="auto">
          <a:xfrm>
            <a:off x="304638" y="749257"/>
            <a:ext cx="3294349" cy="3357800"/>
          </a:xfrm>
          <a:prstGeom prst="rect">
            <a:avLst/>
          </a:prstGeom>
          <a:noFill/>
          <a:ln>
            <a:noFill/>
          </a:ln>
        </p:spPr>
      </p:pic>
      <p:sp>
        <p:nvSpPr>
          <p:cNvPr id="6" name="Rectángulo 5"/>
          <p:cNvSpPr/>
          <p:nvPr/>
        </p:nvSpPr>
        <p:spPr bwMode="auto">
          <a:xfrm>
            <a:off x="9121510" y="13683521"/>
            <a:ext cx="94101" cy="21206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321175" rtl="0" eaLnBrk="1" fontAlgn="base" latinLnBrk="0" hangingPunct="1">
              <a:lnSpc>
                <a:spcPct val="100000"/>
              </a:lnSpc>
              <a:spcBef>
                <a:spcPct val="0"/>
              </a:spcBef>
              <a:spcAft>
                <a:spcPct val="0"/>
              </a:spcAft>
              <a:buClrTx/>
              <a:buSzTx/>
              <a:buFontTx/>
              <a:buNone/>
              <a:tabLst/>
            </a:pPr>
            <a:endParaRPr kumimoji="0" lang="es-ES" sz="8500" b="0" i="0" u="none" strike="noStrike" cap="none" normalizeH="0" baseline="0" smtClean="0">
              <a:ln>
                <a:noFill/>
              </a:ln>
              <a:solidFill>
                <a:schemeClr val="tx1"/>
              </a:solidFill>
              <a:effectLst/>
              <a:latin typeface="Arial" charset="0"/>
            </a:endParaRPr>
          </a:p>
        </p:txBody>
      </p:sp>
      <p:sp>
        <p:nvSpPr>
          <p:cNvPr id="5" name="CuadroTexto 4"/>
          <p:cNvSpPr txBox="1"/>
          <p:nvPr/>
        </p:nvSpPr>
        <p:spPr>
          <a:xfrm rot="16200000">
            <a:off x="8530520" y="13782951"/>
            <a:ext cx="1298753" cy="215444"/>
          </a:xfrm>
          <a:prstGeom prst="rect">
            <a:avLst/>
          </a:prstGeom>
          <a:noFill/>
        </p:spPr>
        <p:txBody>
          <a:bodyPr wrap="none" rtlCol="0">
            <a:spAutoFit/>
          </a:bodyPr>
          <a:lstStyle/>
          <a:p>
            <a:r>
              <a:rPr lang="en-GB" sz="800" dirty="0"/>
              <a:t>10</a:t>
            </a:r>
            <a:r>
              <a:rPr lang="en-GB" sz="800" baseline="30000" dirty="0"/>
              <a:t>-4</a:t>
            </a:r>
            <a:r>
              <a:rPr lang="en-GB" sz="800" dirty="0"/>
              <a:t>nmol CO</a:t>
            </a:r>
            <a:r>
              <a:rPr lang="en-GB" sz="800" baseline="-25000" dirty="0"/>
              <a:t>2</a:t>
            </a:r>
            <a:r>
              <a:rPr lang="en-GB" sz="800" dirty="0"/>
              <a:t>/h/10</a:t>
            </a:r>
            <a:r>
              <a:rPr lang="en-GB" sz="800" baseline="30000" dirty="0"/>
              <a:t>6 </a:t>
            </a:r>
            <a:r>
              <a:rPr lang="en-GB" sz="800" dirty="0"/>
              <a:t>cells</a:t>
            </a:r>
            <a:endParaRPr lang="es-ES" sz="800" dirty="0"/>
          </a:p>
        </p:txBody>
      </p:sp>
      <p:sp>
        <p:nvSpPr>
          <p:cNvPr id="7" name="Rectángulo 6"/>
          <p:cNvSpPr/>
          <p:nvPr/>
        </p:nvSpPr>
        <p:spPr bwMode="auto">
          <a:xfrm>
            <a:off x="17298000" y="14040000"/>
            <a:ext cx="144000" cy="216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321175" rtl="0" eaLnBrk="1" fontAlgn="base" latinLnBrk="0" hangingPunct="1">
              <a:lnSpc>
                <a:spcPct val="100000"/>
              </a:lnSpc>
              <a:spcBef>
                <a:spcPct val="0"/>
              </a:spcBef>
              <a:spcAft>
                <a:spcPct val="0"/>
              </a:spcAft>
              <a:buClrTx/>
              <a:buSzTx/>
              <a:buFontTx/>
              <a:buNone/>
              <a:tabLst/>
            </a:pPr>
            <a:endParaRPr kumimoji="0" lang="es-ES" sz="8500" b="0" i="0" u="none" strike="noStrike" cap="none" normalizeH="0" baseline="0" smtClean="0">
              <a:ln>
                <a:noFill/>
              </a:ln>
              <a:solidFill>
                <a:schemeClr val="tx1"/>
              </a:solidFill>
              <a:effectLst/>
              <a:latin typeface="Arial" charset="0"/>
            </a:endParaRPr>
          </a:p>
        </p:txBody>
      </p:sp>
      <p:sp>
        <p:nvSpPr>
          <p:cNvPr id="10" name="CuadroTexto 9"/>
          <p:cNvSpPr txBox="1"/>
          <p:nvPr/>
        </p:nvSpPr>
        <p:spPr>
          <a:xfrm rot="16200000">
            <a:off x="16964455" y="13867567"/>
            <a:ext cx="720080" cy="200055"/>
          </a:xfrm>
          <a:prstGeom prst="rect">
            <a:avLst/>
          </a:prstGeom>
          <a:noFill/>
        </p:spPr>
        <p:txBody>
          <a:bodyPr wrap="square" rtlCol="0">
            <a:spAutoFit/>
          </a:bodyPr>
          <a:lstStyle/>
          <a:p>
            <a:r>
              <a:rPr lang="es-ES" sz="700" dirty="0" err="1" smtClean="0"/>
              <a:t>Pixels</a:t>
            </a:r>
            <a:r>
              <a:rPr lang="es-ES" sz="700" dirty="0" smtClean="0"/>
              <a:t>/</a:t>
            </a:r>
            <a:r>
              <a:rPr lang="es-ES" sz="700" dirty="0" err="1" smtClean="0"/>
              <a:t>Inch</a:t>
            </a:r>
            <a:endParaRPr lang="es-ES" sz="7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21175" rtl="0" eaLnBrk="1" fontAlgn="base" latinLnBrk="0" hangingPunct="1">
          <a:lnSpc>
            <a:spcPct val="100000"/>
          </a:lnSpc>
          <a:spcBef>
            <a:spcPct val="0"/>
          </a:spcBef>
          <a:spcAft>
            <a:spcPct val="0"/>
          </a:spcAft>
          <a:buClrTx/>
          <a:buSzTx/>
          <a:buFontTx/>
          <a:buNone/>
          <a:tabLst/>
          <a:defRPr kumimoji="0" lang="es-ES_tradnl" sz="8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21175" rtl="0" eaLnBrk="1" fontAlgn="base" latinLnBrk="0" hangingPunct="1">
          <a:lnSpc>
            <a:spcPct val="100000"/>
          </a:lnSpc>
          <a:spcBef>
            <a:spcPct val="0"/>
          </a:spcBef>
          <a:spcAft>
            <a:spcPct val="0"/>
          </a:spcAft>
          <a:buClrTx/>
          <a:buSzTx/>
          <a:buFontTx/>
          <a:buNone/>
          <a:tabLst/>
          <a:defRPr kumimoji="0" lang="es-ES_tradnl" sz="85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4569</TotalTime>
  <Words>895</Words>
  <Application>Microsoft Office PowerPoint</Application>
  <PresentationFormat>Personalizado</PresentationFormat>
  <Paragraphs>133</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Impact</vt:lpstr>
      <vt:lpstr>Diseño predeterminado</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Juan Félix</dc:creator>
  <cp:lastModifiedBy>pc</cp:lastModifiedBy>
  <cp:revision>347</cp:revision>
  <cp:lastPrinted>2016-04-12T13:34:14Z</cp:lastPrinted>
  <dcterms:created xsi:type="dcterms:W3CDTF">2008-07-15T07:37:28Z</dcterms:created>
  <dcterms:modified xsi:type="dcterms:W3CDTF">2017-06-01T08:40:31Z</dcterms:modified>
</cp:coreProperties>
</file>