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21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9.jpeg" ContentType="image/jpeg"/>
  <Override PartName="/ppt/media/image11.jpeg" ContentType="image/jpeg"/>
  <Override PartName="/ppt/media/image13.jpeg" ContentType="image/jpeg"/>
  <Override PartName="/ppt/media/image8.jpeg" ContentType="image/jpeg"/>
  <Override PartName="/ppt/media/image10.jpeg" ContentType="image/jpeg"/>
  <Override PartName="/ppt/media/image29.jpeg" ContentType="image/jpeg"/>
  <Override PartName="/ppt/media/image12.jpeg" ContentType="image/jpeg"/>
  <Override PartName="/ppt/media/image7.jpeg" ContentType="image/jpeg"/>
  <Override PartName="/ppt/media/image28.jpeg" ContentType="image/jpeg"/>
  <Override PartName="/ppt/media/image6.jpeg" ContentType="image/jpeg"/>
  <Override PartName="/ppt/media/image27.jpeg" ContentType="image/jpeg"/>
  <Override PartName="/ppt/media/image5.jpeg" ContentType="image/jpeg"/>
  <Override PartName="/ppt/media/image26.jpeg" ContentType="image/jpeg"/>
  <Override PartName="/ppt/media/image4.jpeg" ContentType="image/jpeg"/>
  <Override PartName="/ppt/media/image25.jpeg" ContentType="image/jpeg"/>
  <Override PartName="/ppt/media/image21.jpeg" ContentType="image/jpeg"/>
  <Override PartName="/ppt/media/image16.jpeg" ContentType="image/jpeg"/>
  <Override PartName="/ppt/media/image20.jpeg" ContentType="image/jpeg"/>
  <Override PartName="/ppt/media/image15.jpeg" ContentType="image/jpeg"/>
  <Override PartName="/ppt/media/image19.jpeg" ContentType="image/jpeg"/>
  <Override PartName="/ppt/media/image3.jpeg" ContentType="image/jpeg"/>
  <Override PartName="/ppt/media/image24.jpeg" ContentType="image/jpeg"/>
  <Override PartName="/ppt/media/image18.jpeg" ContentType="image/jpeg"/>
  <Override PartName="/ppt/media/image17.jpeg" ContentType="image/jpeg"/>
  <Override PartName="/ppt/media/image1.jpeg" ContentType="image/jpeg"/>
  <Override PartName="/ppt/media/image22.jpeg" ContentType="image/jpeg"/>
  <Override PartName="/ppt/media/image14.jpeg" ContentType="image/jpeg"/>
  <Override PartName="/ppt/media/image23.jpeg" ContentType="image/jpeg"/>
  <Override PartName="/ppt/media/image2.jpeg" ContentType="image/jpe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12192000" cy="6858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Pulse para desplazar la diapositiva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1400" spc="-1" strike="noStrike">
                <a:latin typeface="Times New Roman"/>
              </a:rPr>
              <a:t>&lt;cabecera&gt;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B261E52-08F1-47F8-AD40-FBA62149ECCC}" type="slidenum">
              <a:rPr b="0" lang="es-E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Img"/>
          </p:nvPr>
        </p:nvSpPr>
        <p:spPr>
          <a:xfrm>
            <a:off x="2514600" y="857160"/>
            <a:ext cx="4114440" cy="2314080"/>
          </a:xfrm>
          <a:prstGeom prst="rect">
            <a:avLst/>
          </a:prstGeom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CA" sz="2000" spc="-1" strike="noStrike">
                <a:latin typeface="Arial"/>
              </a:rPr>
              <a:t>Learn more here: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62" name="TextShape 3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AC831E2-F1FC-46A3-9339-63BC42098900}" type="slidenum">
              <a:rPr b="0" lang="en-US" sz="1200" spc="-1" strike="noStrike">
                <a:latin typeface="Times New Roman"/>
              </a:rPr>
              <a:t>20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Img"/>
          </p:nvPr>
        </p:nvSpPr>
        <p:spPr>
          <a:xfrm>
            <a:off x="2514600" y="857160"/>
            <a:ext cx="4114440" cy="2314080"/>
          </a:xfrm>
          <a:prstGeom prst="rect">
            <a:avLst/>
          </a:prstGeom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CA" sz="2000" spc="-1" strike="noStrike">
                <a:latin typeface="Arial"/>
              </a:rPr>
              <a:t>Learn more here:</a:t>
            </a:r>
            <a:endParaRPr b="0" lang="es-E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CA" sz="2000" spc="-1" strike="noStrike">
                <a:latin typeface="Arial"/>
              </a:rPr>
              <a:t>https://schulich.ucalgary.ca/current-students/undergraduate/schulich-studio 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65" name="TextShape 3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CF67F91-5525-4573-BB3F-9366BB78629E}" type="slidenum">
              <a:rPr b="0" lang="en-US" sz="1200" spc="-1" strike="noStrike">
                <a:latin typeface="Times New Roman"/>
              </a:rPr>
              <a:t>20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Img"/>
          </p:nvPr>
        </p:nvSpPr>
        <p:spPr>
          <a:xfrm>
            <a:off x="2514600" y="857160"/>
            <a:ext cx="4114440" cy="2314080"/>
          </a:xfrm>
          <a:prstGeom prst="rect">
            <a:avLst/>
          </a:prstGeom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CA" sz="2000" spc="-1" strike="noStrike">
                <a:latin typeface="Arial"/>
              </a:rPr>
              <a:t>Roughly 60 clubs and teams with 35 actively involved in Schulich 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68" name="TextShape 3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392B6BD-341E-4F82-907F-4C0FC05AF3EC}" type="slidenum">
              <a:rPr b="0" lang="en-US" sz="1200" spc="-1" strike="noStrike">
                <a:latin typeface="Times New Roman"/>
              </a:rPr>
              <a:t>20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ldImg"/>
          </p:nvPr>
        </p:nvSpPr>
        <p:spPr>
          <a:xfrm>
            <a:off x="2514600" y="857160"/>
            <a:ext cx="4114440" cy="2314080"/>
          </a:xfrm>
          <a:prstGeom prst="rect">
            <a:avLst/>
          </a:prstGeom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  <a:ea typeface="+mn-lt"/>
              </a:rPr>
              <a:t>The project gives students the opportunity to put all they’ve learned into practice. It’s also a unique chance for them to engage with the professional engineering community, working to solve challenges faced by industry or learning from mentors who are out in the field. 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  <a:ea typeface="+mn-lt"/>
              </a:rPr>
              <a:t>A design course does not develop a particular technical engineering skill/knowledge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+mn-lt"/>
              </a:rPr>
              <a:t>Integrating Design Projects into course components (design projects versus laboratory experiences) – right experience, right level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1200" spc="-1" strike="noStrike">
              <a:latin typeface="Arial"/>
            </a:endParaRPr>
          </a:p>
        </p:txBody>
      </p:sp>
      <p:sp>
        <p:nvSpPr>
          <p:cNvPr id="271" name="TextShape 3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61A2A11-5D1B-4322-8875-2F1BEE1D1349}" type="slidenum">
              <a:rPr b="0" lang="en-US" sz="1200" spc="-1" strike="noStrike">
                <a:latin typeface="Times New Roman"/>
              </a:rPr>
              <a:t>20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Img"/>
          </p:nvPr>
        </p:nvSpPr>
        <p:spPr>
          <a:xfrm>
            <a:off x="2514600" y="857160"/>
            <a:ext cx="4114440" cy="2314080"/>
          </a:xfrm>
          <a:prstGeom prst="rect">
            <a:avLst/>
          </a:prstGeom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000" spc="-1" strike="noStrike">
              <a:latin typeface="Arial"/>
            </a:endParaRPr>
          </a:p>
        </p:txBody>
      </p:sp>
      <p:sp>
        <p:nvSpPr>
          <p:cNvPr id="274" name="TextShape 3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692F67F-4778-4862-AB00-2CEC2289AD51}" type="slidenum">
              <a:rPr b="0" lang="en-US" sz="1200" spc="-1" strike="noStrike">
                <a:latin typeface="Times New Roman"/>
              </a:rPr>
              <a:t>20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2514600" y="857160"/>
            <a:ext cx="4114440" cy="2314080"/>
          </a:xfrm>
          <a:prstGeom prst="rect">
            <a:avLst/>
          </a:prstGeom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1200" spc="-1" strike="noStrike">
                <a:latin typeface="Arial"/>
              </a:rPr>
              <a:t>Faculty manage of teaching spaces or a very good relationship with the registrar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277" name="TextShape 3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82A1157-D07F-4D11-B5D3-4CBD79B87341}" type="slidenum">
              <a:rPr b="0" lang="en-US" sz="1200" spc="-1" strike="noStrike">
                <a:latin typeface="Times New Roman"/>
              </a:rPr>
              <a:t>20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2514600" y="857160"/>
            <a:ext cx="4114440" cy="2314080"/>
          </a:xfrm>
          <a:prstGeom prst="rect">
            <a:avLst/>
          </a:prstGeom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  <a:ea typeface="+mn-lt"/>
              </a:rPr>
              <a:t>Subsidized by the Schulich School of Engineering and its generous supporters.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  <a:ea typeface="+mn-lt"/>
              </a:rPr>
              <a:t>Travel happens over reading week.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  <a:ea typeface="+mn-lt"/>
              </a:rPr>
              <a:t>Locations previously travelled to: Berlin, Paris, Mexico, Netherlands, Silicon Valley, Sweden and more.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000" spc="-1" strike="noStrike">
              <a:latin typeface="Arial"/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E202427-F7B8-4152-9B05-DEF5B9432217}" type="slidenum">
              <a:rPr b="0" lang="en-US" sz="1200" spc="-1" strike="noStrike">
                <a:latin typeface="Times New Roman"/>
              </a:rPr>
              <a:t>20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ldImg"/>
          </p:nvPr>
        </p:nvSpPr>
        <p:spPr>
          <a:xfrm>
            <a:off x="2514600" y="857160"/>
            <a:ext cx="4114440" cy="2314080"/>
          </a:xfrm>
          <a:prstGeom prst="rect">
            <a:avLst/>
          </a:prstGeom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83" name="TextShape 3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4409D15-8D05-40C3-8CAB-884F48D94DF8}" type="slidenum">
              <a:rPr b="0" lang="en-US" sz="1200" spc="-1" strike="noStrike">
                <a:latin typeface="Times New Roman"/>
              </a:rPr>
              <a:t>20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Img"/>
          </p:nvPr>
        </p:nvSpPr>
        <p:spPr>
          <a:xfrm>
            <a:off x="2514600" y="857160"/>
            <a:ext cx="4114440" cy="231408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86" name="TextShape 3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4B9B0A6-90D0-494E-992A-9EB7DC53F77C}" type="slidenum">
              <a:rPr b="0" lang="en-US" sz="1200" spc="-1" strike="noStrike">
                <a:latin typeface="Times New Roman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ldImg"/>
          </p:nvPr>
        </p:nvSpPr>
        <p:spPr>
          <a:xfrm>
            <a:off x="2514600" y="857160"/>
            <a:ext cx="4114440" cy="231408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latin typeface="Arial"/>
              </a:rPr>
              <a:t>Need to think very broadly about spaces students “need” to be successful.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000" spc="-1" strike="noStrike">
              <a:latin typeface="Arial"/>
            </a:endParaRPr>
          </a:p>
        </p:txBody>
      </p:sp>
      <p:sp>
        <p:nvSpPr>
          <p:cNvPr id="289" name="TextShape 3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C27A718-B6A6-4457-BEC0-4A6C8A007953}" type="slidenum">
              <a:rPr b="0" lang="en-US" sz="1200" spc="-1" strike="noStrike">
                <a:latin typeface="Times New Roman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ldImg"/>
          </p:nvPr>
        </p:nvSpPr>
        <p:spPr>
          <a:xfrm>
            <a:off x="2514600" y="857160"/>
            <a:ext cx="4114440" cy="2314080"/>
          </a:xfrm>
          <a:prstGeom prst="rect">
            <a:avLst/>
          </a:prstGeom>
        </p:spPr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latin typeface="Arial"/>
              </a:rPr>
              <a:t>The </a:t>
            </a:r>
            <a:r>
              <a:rPr b="1" lang="en-CA" sz="2000" spc="-1" strike="noStrike">
                <a:latin typeface="Arial"/>
              </a:rPr>
              <a:t>Certificate in Personal and Community Mental Well-Being </a:t>
            </a:r>
            <a:r>
              <a:rPr b="0" lang="en-CA" sz="2000" spc="-1" strike="noStrike">
                <a:latin typeface="Arial"/>
              </a:rPr>
              <a:t>supports student wellbeing, ensuring that every student who enters engineering has an opportunity to develop their resilience.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92" name="TextShape 3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72189F3-258A-4410-8CBA-F2DCCA4D0A1E}" type="slidenum">
              <a:rPr b="0" lang="en-US" sz="1200" spc="-1" strike="noStrike">
                <a:latin typeface="Times New Roman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Img"/>
          </p:nvPr>
        </p:nvSpPr>
        <p:spPr>
          <a:xfrm>
            <a:off x="2514600" y="857160"/>
            <a:ext cx="4114440" cy="2314080"/>
          </a:xfrm>
          <a:prstGeom prst="rect">
            <a:avLst/>
          </a:prstGeom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CA" sz="2000" spc="-1" strike="noStrike">
                <a:latin typeface="Arial"/>
              </a:rPr>
              <a:t>Schulich strengths are what we do, or need to do, exceptionally well. They’re what we are — or will become — known for. These strengths show up in our classrooms and in our labs. They permeate our student body and present themselves in research projects across all engineering disciplines.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56" name="TextShape 3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E037057-09A0-4BA5-A8EA-A6E429CFC4E6}" type="slidenum">
              <a:rPr b="0" lang="en-US" sz="1200" spc="-1" strike="noStrike">
                <a:latin typeface="Times New Roman"/>
              </a:rPr>
              <a:t>20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Img"/>
          </p:nvPr>
        </p:nvSpPr>
        <p:spPr>
          <a:xfrm>
            <a:off x="2514600" y="857160"/>
            <a:ext cx="4114440" cy="2314080"/>
          </a:xfrm>
          <a:prstGeom prst="rect">
            <a:avLst/>
          </a:prstGeom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59" name="TextShape 3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66BDBD5-3871-4A7E-815B-93B492D5228A}" type="slidenum">
              <a:rPr b="0" lang="en-US" sz="1200" spc="-1" strike="noStrike">
                <a:latin typeface="Times New Roman"/>
              </a:rPr>
              <a:t>20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62680" y="3810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6268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95080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118040" y="1537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7673760" y="1537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62680" y="3810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118040" y="3810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7673760" y="3810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62680" y="1537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62680" y="43920"/>
            <a:ext cx="10515240" cy="479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6268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62680" y="1537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95080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62680" y="3810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62680" y="3810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6268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95080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118040" y="1537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7673760" y="1537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62680" y="3810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118040" y="3810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7673760" y="3810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562680" y="1537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562680" y="43920"/>
            <a:ext cx="10515240" cy="479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6268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95080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62680" y="3810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62680" y="3810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6268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595080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118040" y="1537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7673760" y="1537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562680" y="3810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4118040" y="3810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7673760" y="3810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562680" y="1537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562680" y="43920"/>
            <a:ext cx="10515240" cy="479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6268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95080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62680" y="3810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62680" y="3810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6268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595080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118040" y="1537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7673760" y="1537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562680" y="3810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4118040" y="3810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7673760" y="3810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62680" y="43920"/>
            <a:ext cx="10515240" cy="479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6268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950800" y="3810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950800" y="1537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62680" y="3810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47280" y="720360"/>
            <a:ext cx="9143640" cy="2344680"/>
          </a:xfrm>
          <a:prstGeom prst="rect">
            <a:avLst/>
          </a:prstGeom>
        </p:spPr>
        <p:txBody>
          <a:bodyPr lIns="90000" rIns="90000" tIns="45000" bIns="45000" anchor="b">
            <a:normAutofit/>
          </a:bodyPr>
          <a:p>
            <a:pPr>
              <a:lnSpc>
                <a:spcPts val="5601"/>
              </a:lnSpc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47280" y="4158720"/>
            <a:ext cx="6586200" cy="18633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ts val="2001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Presenter’s Name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Presenter’s title / additional designations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Faculty of / Department of / additional designations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47640" y="6022800"/>
            <a:ext cx="6585840" cy="521640"/>
          </a:xfrm>
          <a:prstGeom prst="rect">
            <a:avLst/>
          </a:prstGeom>
        </p:spPr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cd00"/>
                </a:solidFill>
                <a:latin typeface="Calibri"/>
              </a:rPr>
              <a:t>Click to add date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90000" rIns="90000" tIns="45000" bIns="45000" anchor="ctr">
            <a:normAutofit/>
          </a:bodyPr>
          <a:p>
            <a:pPr>
              <a:lnSpc>
                <a:spcPts val="3801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Click to edit </a:t>
            </a: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Master title </a:t>
            </a: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style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62680" y="1537560"/>
            <a:ext cx="10515240" cy="4350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8b857b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671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d6001c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255600" y="6361920"/>
            <a:ext cx="2742840" cy="364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78E46F1D-4351-4880-8C32-4A805ECD463A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1095480" y="582480"/>
            <a:ext cx="8317440" cy="56678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ts val="6199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ffffff"/>
                </a:solidFill>
                <a:latin typeface="Calibri"/>
              </a:rPr>
              <a:t>This slide is for one big, bold statement. Bullet points can’t compete! 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body"/>
          </p:nvPr>
        </p:nvSpPr>
        <p:spPr>
          <a:xfrm>
            <a:off x="933840" y="1773000"/>
            <a:ext cx="3938400" cy="3938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347440" y="1773000"/>
            <a:ext cx="6013080" cy="3938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d6001c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8b857b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671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d6001c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title"/>
          </p:nvPr>
        </p:nvSpPr>
        <p:spPr>
          <a:xfrm>
            <a:off x="562680" y="43920"/>
            <a:ext cx="10515240" cy="1033200"/>
          </a:xfrm>
          <a:prstGeom prst="rect">
            <a:avLst/>
          </a:prstGeom>
        </p:spPr>
        <p:txBody>
          <a:bodyPr lIns="90000" rIns="90000" tIns="45000" bIns="45000" anchor="ctr">
            <a:normAutofit/>
          </a:bodyPr>
          <a:p>
            <a:pPr>
              <a:lnSpc>
                <a:spcPts val="3801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sldNum"/>
          </p:nvPr>
        </p:nvSpPr>
        <p:spPr>
          <a:xfrm>
            <a:off x="255600" y="6361920"/>
            <a:ext cx="2742840" cy="364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EBDF56B4-478A-42EB-80D3-32CB655EB194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647280" y="720360"/>
            <a:ext cx="9143640" cy="2344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ts val="5601"/>
              </a:lnSpc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</a:rPr>
              <a:t>Schulich School of Engineering</a:t>
            </a:r>
            <a:br/>
            <a:r>
              <a:rPr b="1" lang="en-US" sz="4400" spc="-1" strike="noStrike">
                <a:solidFill>
                  <a:srgbClr val="ffffff"/>
                </a:solidFill>
                <a:latin typeface="Calibri"/>
              </a:rPr>
              <a:t>University of Calgary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647280" y="3080520"/>
            <a:ext cx="9143640" cy="10652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endParaRPr b="0" lang="es-ES" sz="3200" spc="-1" strike="noStrike">
              <a:latin typeface="Arial"/>
            </a:endParaRPr>
          </a:p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ffcd00"/>
                </a:solidFill>
                <a:latin typeface="Arial"/>
              </a:rPr>
              <a:t>Reimagining Student’s Experience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64" name="TextShape 3"/>
          <p:cNvSpPr txBox="1"/>
          <p:nvPr/>
        </p:nvSpPr>
        <p:spPr>
          <a:xfrm>
            <a:off x="647280" y="4158720"/>
            <a:ext cx="6586200" cy="186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ts val="2001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William (Bill) Rosehart, PhD, P.Eng, FCAE, FCSSE, FEIC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2001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Dean and Professor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2001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Schulich School of Engineering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2001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University of Calgary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2001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Email: rosehart@ucalgary.ca 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2001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TextShape 4"/>
          <p:cNvSpPr txBox="1"/>
          <p:nvPr/>
        </p:nvSpPr>
        <p:spPr>
          <a:xfrm>
            <a:off x="647640" y="6022800"/>
            <a:ext cx="6585840" cy="52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cd00"/>
                </a:solidFill>
                <a:latin typeface="Calibri"/>
              </a:rPr>
              <a:t>October 2023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562680" y="43920"/>
            <a:ext cx="10515240" cy="103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ts val="3801"/>
              </a:lnSpc>
            </a:pPr>
            <a:r>
              <a:rPr b="1" lang="en-CA" sz="3600" spc="-1" strike="noStrike">
                <a:solidFill>
                  <a:srgbClr val="ffffff"/>
                </a:solidFill>
                <a:latin typeface="Calibri"/>
              </a:rPr>
              <a:t>Schulich Studio: Integrated Learning Experiences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255600" y="6361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DA1747A1-C3E2-4661-A91E-E10223432DF9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9</a:t>
            </a:fld>
            <a:endParaRPr b="0" lang="es-ES" sz="1000" spc="-1" strike="noStrike">
              <a:latin typeface="Times New Roman"/>
            </a:endParaRPr>
          </a:p>
        </p:txBody>
      </p:sp>
      <p:pic>
        <p:nvPicPr>
          <p:cNvPr id="205" name="Picture 12" descr="A group of men working on a project&#10;&#10;Description automatically generated"/>
          <p:cNvPicPr/>
          <p:nvPr/>
        </p:nvPicPr>
        <p:blipFill>
          <a:blip r:embed="rId1"/>
          <a:stretch/>
        </p:blipFill>
        <p:spPr>
          <a:xfrm>
            <a:off x="685800" y="1977480"/>
            <a:ext cx="3634560" cy="316584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4" descr="A person working on a robot&#10;&#10;Description automatically generated"/>
          <p:cNvPicPr/>
          <p:nvPr/>
        </p:nvPicPr>
        <p:blipFill>
          <a:blip r:embed="rId2"/>
          <a:stretch/>
        </p:blipFill>
        <p:spPr>
          <a:xfrm>
            <a:off x="4425480" y="1977480"/>
            <a:ext cx="3634560" cy="31658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6" descr="A group of men in an office&#10;&#10;Description automatically generated"/>
          <p:cNvPicPr/>
          <p:nvPr/>
        </p:nvPicPr>
        <p:blipFill>
          <a:blip r:embed="rId3"/>
          <a:stretch/>
        </p:blipFill>
        <p:spPr>
          <a:xfrm>
            <a:off x="8165160" y="1977480"/>
            <a:ext cx="3634560" cy="316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562680" y="43920"/>
            <a:ext cx="10515240" cy="103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ts val="3801"/>
              </a:lnSpc>
            </a:pPr>
            <a:r>
              <a:rPr b="1" lang="en-CA" sz="3600" spc="-1" strike="noStrike">
                <a:solidFill>
                  <a:srgbClr val="ffffff"/>
                </a:solidFill>
                <a:latin typeface="Calibri"/>
              </a:rPr>
              <a:t>Schulich Studio: Integrated Learning Experiences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255600" y="1372680"/>
            <a:ext cx="6432120" cy="3659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In the Studio we integrate traditional lecture, tutorial and laboratory experiences together (En los cursos se intengran lecciones magistrales, tutorías y sesiones de laboratiro.)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Increased focus on design projects and hands-on learning (Mayor enfoque en proyectos de diseño y aprendizaje práctico.)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Team-based and project-based learning (Aprendizaje basado en equipos y proyectos.)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Dedicated staff to support faculty members and teaching assistants (Personal dedicado para apoyar a los miembros del cuerpo docente y asistentes de enseñanza.)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255600" y="6361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E3BD79B0-BBB6-4353-BC7A-B0FD13823383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9</a:t>
            </a:fld>
            <a:endParaRPr b="0" lang="es-ES" sz="1000" spc="-1" strike="noStrike">
              <a:latin typeface="Times New Roman"/>
            </a:endParaRPr>
          </a:p>
        </p:txBody>
      </p:sp>
      <p:pic>
        <p:nvPicPr>
          <p:cNvPr id="211" name="Picture 6" descr="A group of people sitting around a table&#10;&#10;Description automatically generated"/>
          <p:cNvPicPr/>
          <p:nvPr/>
        </p:nvPicPr>
        <p:blipFill>
          <a:blip r:embed="rId1"/>
          <a:stretch/>
        </p:blipFill>
        <p:spPr>
          <a:xfrm>
            <a:off x="7098120" y="1746720"/>
            <a:ext cx="4765680" cy="365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501080" y="1319040"/>
            <a:ext cx="7448040" cy="3938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d6001c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Digital badges for workshops (Certificados digitales para resultados de aprendizaje en talleres)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d6001c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Non-Credit Certificates in Leadership, Entrepreneurship, and Mental Health (Certificados sin créditos en Liderazgo, Emprendimiento y Salud Mental)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Normalmente requieren de 15 a 45 horas para completarse.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d6001c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 integran ciertas microcredenciales en los programas de los estudiantes (electrónica, taller de máquinas, programación) 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562680" y="43920"/>
            <a:ext cx="10515240" cy="103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ts val="3801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Micro-credentials (Microcredenciales)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255600" y="6361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F6FAE00D-3603-4975-BC8A-092AD2411DFB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9</a:t>
            </a:fld>
            <a:endParaRPr b="0" lang="es-ES" sz="1000" spc="-1" strike="noStrike">
              <a:latin typeface="Times New Roman"/>
            </a:endParaRPr>
          </a:p>
        </p:txBody>
      </p:sp>
      <p:pic>
        <p:nvPicPr>
          <p:cNvPr id="215" name="Content Placeholder 5" descr=""/>
          <p:cNvPicPr/>
          <p:nvPr/>
        </p:nvPicPr>
        <p:blipFill>
          <a:blip r:embed="rId1"/>
          <a:stretch/>
        </p:blipFill>
        <p:spPr>
          <a:xfrm>
            <a:off x="255600" y="1319040"/>
            <a:ext cx="3938400" cy="393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6490080" y="1773000"/>
            <a:ext cx="5343480" cy="340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d6001c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Over 30 engineering student led teams and clubs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Más de 30 equipos y clubes liderados por estudiantes de ingeniería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d6001c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Peer to peer teaching &amp; learning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Enseñanza y aprendizaje entre compañeros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562680" y="43920"/>
            <a:ext cx="10515240" cy="103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ts val="3801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Teams and Clubs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255600" y="6361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BA7C23D1-2735-4BB4-984D-9D6664390257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9</a:t>
            </a:fld>
            <a:endParaRPr b="0" lang="es-ES" sz="1000" spc="-1" strike="noStrike">
              <a:latin typeface="Times New Roman"/>
            </a:endParaRPr>
          </a:p>
        </p:txBody>
      </p:sp>
      <p:pic>
        <p:nvPicPr>
          <p:cNvPr id="219" name="Picture Placeholder 8" descr="A group of people standing next to a vehicle&#10;&#10;Description automatically generated"/>
          <p:cNvPicPr/>
          <p:nvPr/>
        </p:nvPicPr>
        <p:blipFill>
          <a:blip r:embed="rId1"/>
          <a:stretch/>
        </p:blipFill>
        <p:spPr>
          <a:xfrm>
            <a:off x="255600" y="1773000"/>
            <a:ext cx="5839920" cy="340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562680" y="43920"/>
            <a:ext cx="10515240" cy="103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ts val="3801"/>
              </a:lnSpc>
            </a:pPr>
            <a:r>
              <a:rPr b="1" lang="en-CA" sz="3600" spc="-1" strike="noStrike">
                <a:solidFill>
                  <a:srgbClr val="ffffff"/>
                </a:solidFill>
                <a:latin typeface="Calibri"/>
              </a:rPr>
              <a:t>Engineering Design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646920" y="1391040"/>
            <a:ext cx="7935840" cy="1421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  <a:ea typeface="Calibri"/>
              </a:rPr>
              <a:t>Most of our Programs have a </a:t>
            </a:r>
            <a:r>
              <a:rPr b="1" lang="en-CA" sz="2400" spc="-1" strike="noStrike">
                <a:solidFill>
                  <a:srgbClr val="000000"/>
                </a:solidFill>
                <a:latin typeface="Calibri"/>
                <a:ea typeface="Calibri"/>
              </a:rPr>
              <a:t>design course</a:t>
            </a:r>
            <a:r>
              <a:rPr b="0" lang="en-CA" sz="2400" spc="-1" strike="noStrike">
                <a:solidFill>
                  <a:srgbClr val="000000"/>
                </a:solidFill>
                <a:latin typeface="Calibri"/>
                <a:ea typeface="Calibri"/>
              </a:rPr>
              <a:t> in each academic year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  <a:ea typeface="Calibri"/>
              </a:rPr>
              <a:t>La mayoría de nuestros programas tienen un curso de diseño en cada año académico.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  <a:ea typeface="Calibri"/>
              </a:rPr>
              <a:t>All students have a full year design course in their last year (capstone design)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  <a:ea typeface="Calibri"/>
              </a:rPr>
              <a:t>Todos los estudiantes tienen un curso de diseño de un año completo en su último año (diseño de proyecto final).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  <a:ea typeface="Calibri"/>
              </a:rPr>
              <a:t>Increased number of courses have </a:t>
            </a:r>
            <a:r>
              <a:rPr b="1" lang="en-CA" sz="2400" spc="-1" strike="noStrike">
                <a:solidFill>
                  <a:srgbClr val="000000"/>
                </a:solidFill>
                <a:latin typeface="Calibri"/>
                <a:ea typeface="Calibri"/>
              </a:rPr>
              <a:t>design projects</a:t>
            </a:r>
            <a:r>
              <a:rPr b="0" lang="en-CA" sz="2400" spc="-1" strike="noStrike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  <a:ea typeface="Calibri"/>
              </a:rPr>
              <a:t>Un número mayor de cursos incluyen proyectos de diseño.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TextShape 3"/>
          <p:cNvSpPr txBox="1"/>
          <p:nvPr/>
        </p:nvSpPr>
        <p:spPr>
          <a:xfrm>
            <a:off x="255600" y="6361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CDDF7120-4673-4C93-9D84-C0B7B8EA598E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14</a:t>
            </a:fld>
            <a:endParaRPr b="0" lang="es-ES" sz="1000" spc="-1" strike="noStrike">
              <a:latin typeface="Times New Roman"/>
            </a:endParaRPr>
          </a:p>
        </p:txBody>
      </p:sp>
      <p:pic>
        <p:nvPicPr>
          <p:cNvPr id="223" name="Picture 5" descr="A group of people standing in a room with a horse&#10;&#10;Description automatically generated"/>
          <p:cNvPicPr/>
          <p:nvPr/>
        </p:nvPicPr>
        <p:blipFill>
          <a:blip r:embed="rId1"/>
          <a:stretch/>
        </p:blipFill>
        <p:spPr>
          <a:xfrm>
            <a:off x="8727120" y="1512720"/>
            <a:ext cx="3218400" cy="214524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6" descr="A group of people looking at a robot&#10;&#10;Description automatically generated"/>
          <p:cNvPicPr/>
          <p:nvPr/>
        </p:nvPicPr>
        <p:blipFill>
          <a:blip r:embed="rId2"/>
          <a:stretch/>
        </p:blipFill>
        <p:spPr>
          <a:xfrm>
            <a:off x="8727120" y="4093920"/>
            <a:ext cx="3346200" cy="246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562680" y="43920"/>
            <a:ext cx="10515240" cy="103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ts val="3801"/>
              </a:lnSpc>
            </a:pPr>
            <a:r>
              <a:rPr b="1" lang="en-CA" sz="3600" spc="-1" strike="noStrike">
                <a:solidFill>
                  <a:srgbClr val="ffffff"/>
                </a:solidFill>
                <a:latin typeface="Calibri"/>
              </a:rPr>
              <a:t>Maker Spaces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255600" y="1350720"/>
            <a:ext cx="10217880" cy="94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Drop-in rooms with technical support at no cost to use (Habitaciones de asistencia técnica sin cita previa sin costo alguno para usar):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255600" y="6361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483D8D7C-EBCB-4A36-BDC9-B7F7E828AA6F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14</a:t>
            </a:fld>
            <a:endParaRPr b="0" lang="es-ES" sz="1000" spc="-1" strike="noStrike">
              <a:latin typeface="Times New Roman"/>
            </a:endParaRPr>
          </a:p>
        </p:txBody>
      </p:sp>
      <p:pic>
        <p:nvPicPr>
          <p:cNvPr id="228" name="Picture 9" descr="A person wearing virtual reality goggles&#10;&#10;Description automatically generated"/>
          <p:cNvPicPr/>
          <p:nvPr/>
        </p:nvPicPr>
        <p:blipFill>
          <a:blip r:embed="rId1"/>
          <a:srcRect l="-1213" t="0" r="0" b="0"/>
          <a:stretch/>
        </p:blipFill>
        <p:spPr>
          <a:xfrm>
            <a:off x="7353000" y="2300040"/>
            <a:ext cx="4665240" cy="3810240"/>
          </a:xfrm>
          <a:prstGeom prst="rect">
            <a:avLst/>
          </a:prstGeom>
          <a:ln w="0">
            <a:noFill/>
          </a:ln>
        </p:spPr>
      </p:pic>
      <p:sp>
        <p:nvSpPr>
          <p:cNvPr id="229" name="CustomShape 4"/>
          <p:cNvSpPr/>
          <p:nvPr/>
        </p:nvSpPr>
        <p:spPr>
          <a:xfrm>
            <a:off x="0" y="2300040"/>
            <a:ext cx="3989880" cy="442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Machine Shop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Electronics Shop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Wood Shop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3D Printers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3D Scanner Lab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Music Studios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Paint Booth 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Welding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Robotics/IoT Lab 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VR/AR Lab  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2687400" y="2300040"/>
            <a:ext cx="4665240" cy="442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Taller de Mecánica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Taller de Electrónica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Taller de Carpintería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Impresoras 3D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Laboratorio de Escaneo 3D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Estudios de Música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Cabina de Pintura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Soldadura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Laboratorio de Robótica/IoT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Laboratorio de Realidad Virtual/Aumentada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6378480" y="1773000"/>
            <a:ext cx="5430240" cy="356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d6001c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Going beyond industry guest lectures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Yendo más allá de las conferencias de invitados de la industria.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d6001c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Taking students to see engineering on site.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Llevando a los estudiantes a ver ingeniería en el sitio.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562680" y="43920"/>
            <a:ext cx="10515240" cy="103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ts val="3801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Embedded Field Trips: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3" name="Picture Placeholder 7" descr="A group of people posing for a photo&#10;&#10;Description automatically generated"/>
          <p:cNvPicPr/>
          <p:nvPr/>
        </p:nvPicPr>
        <p:blipFill>
          <a:blip r:embed="rId1"/>
          <a:stretch/>
        </p:blipFill>
        <p:spPr>
          <a:xfrm>
            <a:off x="562680" y="1773000"/>
            <a:ext cx="5519520" cy="356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562680" y="43920"/>
            <a:ext cx="10515240" cy="103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ts val="3801"/>
              </a:lnSpc>
            </a:pPr>
            <a:r>
              <a:rPr b="1" lang="en-CA" sz="3600" spc="-1" strike="noStrike">
                <a:solidFill>
                  <a:srgbClr val="ffffff"/>
                </a:solidFill>
                <a:latin typeface="Calibri"/>
              </a:rPr>
              <a:t>Global Engineering Experiences </a:t>
            </a:r>
            <a:br/>
            <a:r>
              <a:rPr b="1" lang="en-CA" sz="36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1" lang="en-CA" sz="3600" spc="-1" strike="noStrike">
                <a:solidFill>
                  <a:srgbClr val="ffffff"/>
                </a:solidFill>
                <a:latin typeface="Calibri"/>
              </a:rPr>
              <a:t>(Experiencias de Ingeniería Global)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255600" y="1316160"/>
            <a:ext cx="6922800" cy="38073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  <a:ea typeface="Calibri"/>
              </a:rPr>
              <a:t>Program specific trips, exploring engineering, industries, services and history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  <a:ea typeface="Calibri"/>
              </a:rPr>
              <a:t>Viajes específicos del programa, explorando ingeniería, industrias, servicios e historia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  <a:ea typeface="Calibri"/>
              </a:rPr>
              <a:t>Weeklong visits to see engineering outside of Canada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  <a:ea typeface="Calibri"/>
              </a:rPr>
              <a:t>Visitas de una semana para ver la ingeniería fuera de Canadá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  <a:ea typeface="Calibri"/>
              </a:rPr>
              <a:t>Takes place during “reading week”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  <a:ea typeface="Calibri"/>
              </a:rPr>
              <a:t>Se lleva a cabo durante la "semana de lectura"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TextShape 3"/>
          <p:cNvSpPr txBox="1"/>
          <p:nvPr/>
        </p:nvSpPr>
        <p:spPr>
          <a:xfrm>
            <a:off x="255600" y="6361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0904DEAA-D19F-44CF-A435-09C9BB33C4B2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14</a:t>
            </a:fld>
            <a:endParaRPr b="0" lang="es-ES" sz="1000" spc="-1" strike="noStrike">
              <a:latin typeface="Times New Roman"/>
            </a:endParaRPr>
          </a:p>
        </p:txBody>
      </p:sp>
      <p:pic>
        <p:nvPicPr>
          <p:cNvPr id="237" name="Picture 6" descr="A group of people posing for a photo&#10;&#10;Description automatically generated"/>
          <p:cNvPicPr/>
          <p:nvPr/>
        </p:nvPicPr>
        <p:blipFill>
          <a:blip r:embed="rId1"/>
          <a:stretch/>
        </p:blipFill>
        <p:spPr>
          <a:xfrm>
            <a:off x="7179120" y="1868400"/>
            <a:ext cx="4674240" cy="270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551120" y="1357560"/>
            <a:ext cx="6622560" cy="485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d6001c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Disciplinary knowledge and skills remain core to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our programs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Los conocimientos y habilidades disciplinarias siguen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siendo fundamentales en nuestros programas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d6001c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Enhanced learning outcomes with increased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integration of lectures, labs and tutorials and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Design Projects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Resultados de aprendizaje mejorados con una mayor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integración de conferencias, laboratorios, tutorías y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proyectos de diseño.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562680" y="43920"/>
            <a:ext cx="10515240" cy="103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ts val="3801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Disciplinary Knowledge and Tools </a:t>
            </a:r>
            <a:br/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(Conocimientos y herramientas disciplinarias)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TextShape 3"/>
          <p:cNvSpPr txBox="1"/>
          <p:nvPr/>
        </p:nvSpPr>
        <p:spPr>
          <a:xfrm>
            <a:off x="255600" y="6361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10A4E698-D2B9-435D-9C31-FB4BC6960D87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14</a:t>
            </a:fld>
            <a:endParaRPr b="0" lang="es-ES" sz="1000" spc="-1" strike="noStrike">
              <a:latin typeface="Times New Roman"/>
            </a:endParaRPr>
          </a:p>
        </p:txBody>
      </p:sp>
      <p:pic>
        <p:nvPicPr>
          <p:cNvPr id="241" name="Picture Placeholder 8" descr="A group of people working on a machine&#10;&#10;Description automatically generated"/>
          <p:cNvPicPr/>
          <p:nvPr/>
        </p:nvPicPr>
        <p:blipFill>
          <a:blip r:embed="rId1"/>
          <a:stretch/>
        </p:blipFill>
        <p:spPr>
          <a:xfrm>
            <a:off x="562680" y="1722600"/>
            <a:ext cx="3733920" cy="373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6095880" y="1548720"/>
            <a:ext cx="5611680" cy="416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d6001c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Faculty certificates (Certificados para el cuerpo docente):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Leadership (Liderazgo)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Entrepreneurship (Emprendimiento)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Mental Health and Resilience (Salud Mental y Resiliencia)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d6001c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Teamwork (partnership with Psychology)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Trabajo en equipo (en asociación con Psicología)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d6001c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Maker Space digital badges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Certificados digitales para Maker Space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562680" y="43920"/>
            <a:ext cx="10515240" cy="103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ts val="3801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Beyond the Technical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TextShape 3"/>
          <p:cNvSpPr txBox="1"/>
          <p:nvPr/>
        </p:nvSpPr>
        <p:spPr>
          <a:xfrm>
            <a:off x="255600" y="6361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439148C0-CC35-4F18-9F4E-7C326CCFFB8C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14</a:t>
            </a:fld>
            <a:endParaRPr b="0" lang="es-ES" sz="1000" spc="-1" strike="noStrike">
              <a:latin typeface="Times New Roman"/>
            </a:endParaRPr>
          </a:p>
        </p:txBody>
      </p:sp>
      <p:pic>
        <p:nvPicPr>
          <p:cNvPr id="245" name="Picture Placeholder 10" descr="A person in a headscarf holding a microphone while a person sits in a chair&#10;&#10;Description automatically generated"/>
          <p:cNvPicPr/>
          <p:nvPr/>
        </p:nvPicPr>
        <p:blipFill>
          <a:blip r:embed="rId1"/>
          <a:stretch/>
        </p:blipFill>
        <p:spPr>
          <a:xfrm>
            <a:off x="561960" y="1549440"/>
            <a:ext cx="5298840" cy="416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2"/>
          <p:cNvSpPr/>
          <p:nvPr/>
        </p:nvSpPr>
        <p:spPr>
          <a:xfrm flipH="1" rot="16200000">
            <a:off x="2666880" y="-2666160"/>
            <a:ext cx="6857640" cy="12191040"/>
          </a:xfrm>
          <a:prstGeom prst="rect">
            <a:avLst/>
          </a:prstGeom>
          <a:gradFill rotWithShape="0">
            <a:gsLst>
              <a:gs pos="8000">
                <a:srgbClr val="d6001c"/>
              </a:gs>
              <a:gs pos="100000">
                <a:srgbClr val="6b000e"/>
              </a:gs>
            </a:gsLst>
            <a:lin ang="15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3"/>
          <p:cNvSpPr/>
          <p:nvPr/>
        </p:nvSpPr>
        <p:spPr>
          <a:xfrm flipH="1" rot="10800000">
            <a:off x="-2160" y="360"/>
            <a:ext cx="9070560" cy="6857280"/>
          </a:xfrm>
          <a:prstGeom prst="rect">
            <a:avLst/>
          </a:prstGeom>
          <a:gradFill rotWithShape="0">
            <a:gsLst>
              <a:gs pos="8000">
                <a:srgbClr val="000000">
                  <a:alpha val="52156"/>
                </a:srgbClr>
              </a:gs>
              <a:gs pos="100000">
                <a:srgbClr val="d6001c"/>
              </a:gs>
            </a:gsLst>
            <a:lin ang="16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4"/>
          <p:cNvSpPr/>
          <p:nvPr/>
        </p:nvSpPr>
        <p:spPr>
          <a:xfrm flipH="1" rot="16200000">
            <a:off x="3649680" y="-1685520"/>
            <a:ext cx="4894200" cy="12193200"/>
          </a:xfrm>
          <a:prstGeom prst="rect">
            <a:avLst/>
          </a:prstGeom>
          <a:gradFill rotWithShape="0">
            <a:gsLst>
              <a:gs pos="0">
                <a:srgbClr val="ff4997">
                  <a:alpha val="0"/>
                </a:srgbClr>
              </a:gs>
              <a:gs pos="100000">
                <a:srgbClr val="000000">
                  <a:alpha val="46274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5"/>
          <p:cNvSpPr/>
          <p:nvPr/>
        </p:nvSpPr>
        <p:spPr>
          <a:xfrm>
            <a:off x="813960" y="457200"/>
            <a:ext cx="10563480" cy="59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1" name="Content Placeholder 4" descr="A map of the north america&#10;&#10;Description automatically generated"/>
          <p:cNvPicPr/>
          <p:nvPr/>
        </p:nvPicPr>
        <p:blipFill>
          <a:blip r:embed="rId1"/>
          <a:stretch/>
        </p:blipFill>
        <p:spPr>
          <a:xfrm>
            <a:off x="1859400" y="1743120"/>
            <a:ext cx="5029200" cy="337140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5" descr="A map of alberta and alberta&#10;&#10;Description automatically generated"/>
          <p:cNvPicPr/>
          <p:nvPr/>
        </p:nvPicPr>
        <p:blipFill>
          <a:blip r:embed="rId2"/>
          <a:srcRect l="24408" t="0" r="22241" b="0"/>
          <a:stretch/>
        </p:blipFill>
        <p:spPr>
          <a:xfrm>
            <a:off x="7590960" y="1634040"/>
            <a:ext cx="2683440" cy="3371400"/>
          </a:xfrm>
          <a:prstGeom prst="rect">
            <a:avLst/>
          </a:prstGeom>
          <a:ln w="0">
            <a:noFill/>
          </a:ln>
        </p:spPr>
      </p:pic>
      <p:sp>
        <p:nvSpPr>
          <p:cNvPr id="173" name="CustomShape 6"/>
          <p:cNvSpPr/>
          <p:nvPr/>
        </p:nvSpPr>
        <p:spPr>
          <a:xfrm>
            <a:off x="8276760" y="5965920"/>
            <a:ext cx="237708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516"/>
              </a:spcAft>
            </a:pPr>
            <a:fld id="{3F847059-F13D-41D0-B64F-9AB98D208B6C}" type="slidenum">
              <a:rPr b="0" lang="en-US" sz="103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s-ES" sz="103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562680" y="43920"/>
            <a:ext cx="10515240" cy="103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ts val="3801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Spaces Beyond the Classroom and Lab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255600" y="6361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0D6D38DE-75AF-4A5F-AF30-B82F6261EE82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20</a:t>
            </a:fld>
            <a:endParaRPr b="0" lang="es-ES" sz="1000" spc="-1" strike="noStrike">
              <a:latin typeface="Times New Roman"/>
            </a:endParaRPr>
          </a:p>
        </p:txBody>
      </p:sp>
      <p:pic>
        <p:nvPicPr>
          <p:cNvPr id="248" name="Picture 4" descr="A two white boxes with glass doors&#10;&#10;Description automatically generated"/>
          <p:cNvPicPr/>
          <p:nvPr/>
        </p:nvPicPr>
        <p:blipFill>
          <a:blip r:embed="rId1"/>
          <a:stretch/>
        </p:blipFill>
        <p:spPr>
          <a:xfrm>
            <a:off x="562680" y="1433160"/>
            <a:ext cx="3615840" cy="482220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9" descr="A chair with a round structure&#10;&#10;Description automatically generated with medium confidence"/>
          <p:cNvPicPr/>
          <p:nvPr/>
        </p:nvPicPr>
        <p:blipFill>
          <a:blip r:embed="rId2"/>
          <a:stretch/>
        </p:blipFill>
        <p:spPr>
          <a:xfrm>
            <a:off x="4396320" y="1433160"/>
            <a:ext cx="3616560" cy="482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562680" y="43920"/>
            <a:ext cx="10515240" cy="103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ts val="3801"/>
              </a:lnSpc>
            </a:pPr>
            <a:r>
              <a:rPr b="1" lang="en-CA" sz="3600" spc="-1" strike="noStrike">
                <a:solidFill>
                  <a:srgbClr val="ffffff"/>
                </a:solidFill>
                <a:latin typeface="Calibri"/>
              </a:rPr>
              <a:t>Schulich Wellness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255600" y="1267560"/>
            <a:ext cx="5341680" cy="41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Dedicated wellness room, including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Yoga Classes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Meditation Classes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Music Classes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Games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Message Chairs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Sala de bienestar dedicada, incluyendo: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Clases de yoga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Clases de meditación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Clases de música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Juegos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Sillas de masaje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TextShape 3"/>
          <p:cNvSpPr txBox="1"/>
          <p:nvPr/>
        </p:nvSpPr>
        <p:spPr>
          <a:xfrm>
            <a:off x="255600" y="6361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AF1726F7-B60A-4F0B-9BF8-09E3226366A9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20</a:t>
            </a:fld>
            <a:endParaRPr b="0" lang="es-ES" sz="1000" spc="-1" strike="noStrike">
              <a:latin typeface="Times New Roman"/>
            </a:endParaRPr>
          </a:p>
        </p:txBody>
      </p:sp>
      <p:pic>
        <p:nvPicPr>
          <p:cNvPr id="253" name="Picture 6" descr="A group of people doing yoga&#10;&#10;Description automatically generated"/>
          <p:cNvPicPr/>
          <p:nvPr/>
        </p:nvPicPr>
        <p:blipFill>
          <a:blip r:embed="rId1"/>
          <a:stretch/>
        </p:blipFill>
        <p:spPr>
          <a:xfrm>
            <a:off x="5598000" y="1537560"/>
            <a:ext cx="6193800" cy="385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0" y="-11160"/>
            <a:ext cx="12191760" cy="68688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2"/>
          <p:cNvSpPr/>
          <p:nvPr/>
        </p:nvSpPr>
        <p:spPr>
          <a:xfrm>
            <a:off x="838080" y="1828800"/>
            <a:ext cx="10515240" cy="436212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algn="t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6" name="Picture 2" descr=""/>
          <p:cNvPicPr/>
          <p:nvPr/>
        </p:nvPicPr>
        <p:blipFill>
          <a:blip r:embed="rId1"/>
          <a:srcRect l="9333" t="0" r="4514" b="0"/>
          <a:stretch/>
        </p:blipFill>
        <p:spPr>
          <a:xfrm>
            <a:off x="1157400" y="2376360"/>
            <a:ext cx="4903560" cy="3263400"/>
          </a:xfrm>
          <a:prstGeom prst="rect">
            <a:avLst/>
          </a:prstGeom>
          <a:ln w="0">
            <a:noFill/>
          </a:ln>
        </p:spPr>
      </p:pic>
      <p:pic>
        <p:nvPicPr>
          <p:cNvPr id="177" name="Content Placeholder 4" descr=""/>
          <p:cNvPicPr/>
          <p:nvPr/>
        </p:nvPicPr>
        <p:blipFill>
          <a:blip r:embed="rId2"/>
          <a:srcRect l="16603" t="0" r="8807" b="0"/>
          <a:stretch/>
        </p:blipFill>
        <p:spPr>
          <a:xfrm>
            <a:off x="6127920" y="2376360"/>
            <a:ext cx="4903560" cy="3263400"/>
          </a:xfrm>
          <a:prstGeom prst="rect">
            <a:avLst/>
          </a:prstGeom>
          <a:ln w="0">
            <a:noFill/>
          </a:ln>
        </p:spPr>
      </p:pic>
      <p:sp>
        <p:nvSpPr>
          <p:cNvPr id="178" name="TextShape 3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Calibri Light"/>
              </a:rPr>
              <a:t>Calgary, Alberta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A08DF130-2892-4FFF-A7EC-22B5BD91345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3</a:t>
            </a:fld>
            <a:endParaRPr b="0" lang="es-E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1" name="Content Placeholder 4" descr=""/>
          <p:cNvPicPr/>
          <p:nvPr/>
        </p:nvPicPr>
        <p:blipFill>
          <a:blip r:embed="rId1"/>
          <a:srcRect l="0" t="24223" r="0" b="8735"/>
          <a:stretch/>
        </p:blipFill>
        <p:spPr>
          <a:xfrm>
            <a:off x="642960" y="1066680"/>
            <a:ext cx="5414760" cy="3606480"/>
          </a:xfrm>
          <a:prstGeom prst="rect">
            <a:avLst/>
          </a:prstGeom>
          <a:ln w="0">
            <a:noFill/>
          </a:ln>
        </p:spPr>
      </p:pic>
      <p:pic>
        <p:nvPicPr>
          <p:cNvPr id="182" name="Picture 2" descr="Best of Western Canada Tour | Audley Travel US"/>
          <p:cNvPicPr/>
          <p:nvPr/>
        </p:nvPicPr>
        <p:blipFill>
          <a:blip r:embed="rId2"/>
          <a:srcRect l="0" t="0" r="0" b="6147"/>
          <a:stretch/>
        </p:blipFill>
        <p:spPr>
          <a:xfrm>
            <a:off x="6132600" y="1066680"/>
            <a:ext cx="5414760" cy="3606480"/>
          </a:xfrm>
          <a:prstGeom prst="rect">
            <a:avLst/>
          </a:prstGeom>
          <a:ln w="0">
            <a:noFill/>
          </a:ln>
        </p:spPr>
      </p:pic>
      <p:sp>
        <p:nvSpPr>
          <p:cNvPr id="183" name="TextShape 2"/>
          <p:cNvSpPr txBox="1"/>
          <p:nvPr/>
        </p:nvSpPr>
        <p:spPr>
          <a:xfrm>
            <a:off x="838080" y="5358240"/>
            <a:ext cx="10515240" cy="942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en-US" sz="5200" spc="-1" strike="noStrike">
                <a:solidFill>
                  <a:srgbClr val="000000"/>
                </a:solidFill>
                <a:latin typeface="Calibri Light"/>
              </a:rPr>
              <a:t>Banff National Park</a:t>
            </a:r>
            <a:endParaRPr b="0" lang="en-US" sz="5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8485D1B9-2207-470C-94BB-582E8D0B703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4</a:t>
            </a:fld>
            <a:endParaRPr b="0" lang="es-E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562680" y="43920"/>
            <a:ext cx="10515240" cy="103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ts val="3801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Schulich Momentum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255600" y="6361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3810A600-9A5F-40A5-894D-EA9F73060F0D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5</a:t>
            </a:fld>
            <a:endParaRPr b="0" lang="es-ES" sz="1000" spc="-1" strike="noStrike">
              <a:latin typeface="Times New Roman"/>
            </a:endParaRPr>
          </a:p>
        </p:txBody>
      </p:sp>
      <p:pic>
        <p:nvPicPr>
          <p:cNvPr id="187" name="Picture 4" descr="A group of people posing for a photo&#10;&#10;Description automatically generated"/>
          <p:cNvPicPr/>
          <p:nvPr/>
        </p:nvPicPr>
        <p:blipFill>
          <a:blip r:embed="rId1"/>
          <a:stretch/>
        </p:blipFill>
        <p:spPr>
          <a:xfrm>
            <a:off x="2052720" y="1244160"/>
            <a:ext cx="8086320" cy="530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562680" y="43920"/>
            <a:ext cx="10515240" cy="103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ts val="3801"/>
              </a:lnSpc>
            </a:pPr>
            <a:r>
              <a:rPr b="1" lang="en-CA" sz="3600" spc="-1" strike="noStrike">
                <a:solidFill>
                  <a:srgbClr val="ffffff"/>
                </a:solidFill>
                <a:latin typeface="Calibri"/>
              </a:rPr>
              <a:t>Schulich Strengths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562680" y="1537560"/>
            <a:ext cx="6215760" cy="363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Sustainability (Sostenibilidad)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Energy (Energía)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Digital Technology (Tecnología Digital)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Biomedical Engineering (Ingeniería Biomédica)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Advanced Materials and Manufacturing (Materiales y Manufactura Avanzados)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Engineering Education (Educación en Ingeniería)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TextShape 3"/>
          <p:cNvSpPr txBox="1"/>
          <p:nvPr/>
        </p:nvSpPr>
        <p:spPr>
          <a:xfrm>
            <a:off x="255600" y="6361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A61EC201-DC2E-42C3-BEA9-D96776213D0C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5</a:t>
            </a:fld>
            <a:endParaRPr b="0" lang="es-ES" sz="1000" spc="-1" strike="noStrike">
              <a:latin typeface="Times New Roman"/>
            </a:endParaRPr>
          </a:p>
        </p:txBody>
      </p:sp>
      <p:pic>
        <p:nvPicPr>
          <p:cNvPr id="191" name="Picture 6" descr="A group of people outside of a building&#10;&#10;Description automatically generated"/>
          <p:cNvPicPr/>
          <p:nvPr/>
        </p:nvPicPr>
        <p:blipFill>
          <a:blip r:embed="rId1"/>
          <a:stretch/>
        </p:blipFill>
        <p:spPr>
          <a:xfrm>
            <a:off x="6778440" y="1537560"/>
            <a:ext cx="5030280" cy="363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562680" y="43920"/>
            <a:ext cx="10515240" cy="103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ts val="3801"/>
              </a:lnSpc>
            </a:pPr>
            <a:r>
              <a:rPr b="1" lang="en-CA" sz="3600" spc="-1" strike="noStrike">
                <a:solidFill>
                  <a:srgbClr val="ffffff"/>
                </a:solidFill>
                <a:latin typeface="Calibri"/>
              </a:rPr>
              <a:t>10 Years of Growth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255600" y="1088280"/>
            <a:ext cx="3505320" cy="4144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In 2013, there were: 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3,202 undergraduate students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982 graduate students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160 faculty members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In 2024, there are: 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4,465 undergraduate students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2,289 graduate students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236 faculty members </a:t>
            </a:r>
            <a:br/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(including open searches)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Shape 3"/>
          <p:cNvSpPr txBox="1"/>
          <p:nvPr/>
        </p:nvSpPr>
        <p:spPr>
          <a:xfrm>
            <a:off x="255600" y="6361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97CA12B2-BF46-4BAA-AF2A-3A5725629F9E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5</a:t>
            </a:fld>
            <a:endParaRPr b="0" lang="es-ES" sz="1000" spc="-1" strike="noStrike">
              <a:latin typeface="Times New Roman"/>
            </a:endParaRPr>
          </a:p>
        </p:txBody>
      </p:sp>
      <p:pic>
        <p:nvPicPr>
          <p:cNvPr id="195" name="Picture 8" descr="A group of people standing in a building&#10;&#10;Description automatically generated"/>
          <p:cNvPicPr/>
          <p:nvPr/>
        </p:nvPicPr>
        <p:blipFill>
          <a:blip r:embed="rId1"/>
          <a:stretch/>
        </p:blipFill>
        <p:spPr>
          <a:xfrm>
            <a:off x="8387280" y="1258200"/>
            <a:ext cx="3548520" cy="2544480"/>
          </a:xfrm>
          <a:prstGeom prst="rect">
            <a:avLst/>
          </a:prstGeom>
          <a:ln w="0">
            <a:noFill/>
          </a:ln>
        </p:spPr>
      </p:pic>
      <p:sp>
        <p:nvSpPr>
          <p:cNvPr id="196" name="CustomShape 4"/>
          <p:cNvSpPr/>
          <p:nvPr/>
        </p:nvSpPr>
        <p:spPr>
          <a:xfrm>
            <a:off x="4073400" y="1130040"/>
            <a:ext cx="4356720" cy="414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En 2013, había: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3,202 estudiantes de pregrado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982 estudiantes de posgrado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160 miembros del cuerpo docente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br/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En 2024, hay: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4,465 estudiantes de pregrado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2,289 estudiantes de posgrado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bb031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236 miembros del cuerpo docente (incluyendo búsquedas abiertas)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314280" y="1549440"/>
            <a:ext cx="11562840" cy="179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5400" spc="-1" strike="noStrike">
                <a:solidFill>
                  <a:srgbClr val="ffffff"/>
                </a:solidFill>
                <a:latin typeface="Calibri"/>
              </a:rPr>
              <a:t>Reimagining the Student Experience</a:t>
            </a:r>
            <a:endParaRPr b="0" lang="en-US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314280" y="3921120"/>
            <a:ext cx="966564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3600" spc="-1" strike="noStrike">
                <a:solidFill>
                  <a:srgbClr val="ffffff"/>
                </a:solidFill>
                <a:latin typeface="Calibri"/>
              </a:rPr>
              <a:t>Reimaginando la Experiencia Estudiantil</a:t>
            </a:r>
            <a:endParaRPr b="0" lang="es-E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562680" y="43920"/>
            <a:ext cx="10972440" cy="103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ts val="3801"/>
              </a:lnSpc>
            </a:pPr>
            <a:r>
              <a:rPr b="1" lang="en-CA" sz="3600" spc="-1" strike="noStrike">
                <a:solidFill>
                  <a:srgbClr val="ffffff"/>
                </a:solidFill>
                <a:latin typeface="Calibri"/>
              </a:rPr>
              <a:t>Schulich School of Engineering Undergraduate Programs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562680" y="1537560"/>
            <a:ext cx="5532840" cy="411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Calibri Light"/>
              <a:buAutoNum type="arabicPeriod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Biomedical Engineering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Calibri Light"/>
              <a:buAutoNum type="arabicPeriod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Chemical Engineering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Calibri Light"/>
              <a:buAutoNum type="arabicPeriod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Civil Engineering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Calibri Light"/>
              <a:buAutoNum type="arabicPeriod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Electrical Engineering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Calibri Light"/>
              <a:buAutoNum type="arabicPeriod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Energy Engineering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Calibri Light"/>
              <a:buAutoNum type="arabicPeriod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Engineering Physics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255600" y="63619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E5D5A358-7EA9-44FE-B254-96E01CAC9304}" type="slidenum">
              <a:rPr b="0" lang="en-US" sz="1000" spc="-1" strike="noStrike">
                <a:solidFill>
                  <a:srgbClr val="000000"/>
                </a:solidFill>
                <a:latin typeface="Calibri"/>
              </a:rPr>
              <a:t>9</a:t>
            </a:fld>
            <a:endParaRPr b="0" lang="es-ES" sz="1000" spc="-1" strike="noStrike">
              <a:latin typeface="Times New Roman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6049080" y="1537560"/>
            <a:ext cx="578232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Calibri Light"/>
              <a:buAutoNum type="arabicPeriod" startAt="7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Geomatics Engineering</a:t>
            </a:r>
            <a:endParaRPr b="0" lang="es-ES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Calibri Light"/>
              <a:buAutoNum type="arabicPeriod" startAt="7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Mechanical Engineering</a:t>
            </a:r>
            <a:endParaRPr b="0" lang="es-ES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Calibri Light"/>
              <a:buAutoNum type="arabicPeriod" startAt="7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Oil &amp; Gas Engineering </a:t>
            </a:r>
            <a:br/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(Energy Resources Engineering)</a:t>
            </a:r>
            <a:endParaRPr b="0" lang="es-ES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Calibri Light"/>
              <a:buAutoNum type="arabicPeriod" startAt="7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Software Engineering</a:t>
            </a:r>
            <a:endParaRPr b="0" lang="es-ES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e32726"/>
              </a:buClr>
              <a:buFont typeface="Calibri Light"/>
              <a:buAutoNum type="arabicPeriod" startAt="7"/>
            </a:pPr>
            <a:r>
              <a:rPr b="0" lang="en-CA" sz="2800" spc="-1" strike="noStrike">
                <a:solidFill>
                  <a:srgbClr val="000000"/>
                </a:solidFill>
                <a:latin typeface="Calibri"/>
              </a:rPr>
              <a:t>Sustainable Systems Engineering</a:t>
            </a:r>
            <a:endParaRPr b="0" lang="es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eb0b8e-1e62-4169-bba8-6db136d9e742">
      <Terms xmlns="http://schemas.microsoft.com/office/infopath/2007/PartnerControls"/>
    </lcf76f155ced4ddcb4097134ff3c332f>
    <Comment xmlns="a3eb0b8e-1e62-4169-bba8-6db136d9e742" xsi:nil="true"/>
    <TaxCatchAll xmlns="3b1c9504-eaea-4b4b-becb-fcf854bf6a40" xsi:nil="true"/>
    <SharedWithUsers xmlns="3b1c9504-eaea-4b4b-becb-fcf854bf6a40">
      <UserInfo>
        <DisplayName>Robyn Warsylewicz</DisplayName>
        <AccountId>10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DCD470C0DCA4B8C6D2AE3BDC6CAF3" ma:contentTypeVersion="15" ma:contentTypeDescription="Create a new document." ma:contentTypeScope="" ma:versionID="2a430db36adb278310900bff2fb65415">
  <xsd:schema xmlns:xsd="http://www.w3.org/2001/XMLSchema" xmlns:xs="http://www.w3.org/2001/XMLSchema" xmlns:p="http://schemas.microsoft.com/office/2006/metadata/properties" xmlns:ns2="a3eb0b8e-1e62-4169-bba8-6db136d9e742" xmlns:ns3="3b1c9504-eaea-4b4b-becb-fcf854bf6a40" targetNamespace="http://schemas.microsoft.com/office/2006/metadata/properties" ma:root="true" ma:fieldsID="740b6953775f6b0ca7d6255c47c0b7fa" ns2:_="" ns3:_="">
    <xsd:import namespace="a3eb0b8e-1e62-4169-bba8-6db136d9e742"/>
    <xsd:import namespace="3b1c9504-eaea-4b4b-becb-fcf854bf6a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Comment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b0b8e-1e62-4169-bba8-6db136d9e7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d23ff3b-8b4b-4ebe-81e4-de565bb03c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Comment" ma:index="19" nillable="true" ma:displayName="Comment" ma:description="April 6" ma:format="Dropdown" ma:internalName="Comment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c9504-eaea-4b4b-becb-fcf854bf6a4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f560efc-2a94-4ea0-b2f1-17348738752f}" ma:internalName="TaxCatchAll" ma:showField="CatchAllData" ma:web="3b1c9504-eaea-4b4b-becb-fcf854bf6a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8BA722-BA34-4CAA-900F-6E86DE3ED3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D93996-E095-436F-902F-73AACB2B67B6}">
  <ds:schemaRefs>
    <ds:schemaRef ds:uri="3b1c9504-eaea-4b4b-becb-fcf854bf6a40"/>
    <ds:schemaRef ds:uri="a3eb0b8e-1e62-4169-bba8-6db136d9e74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1DDA0E-1AEF-45A2-B524-F5543EA558BC}">
  <ds:schemaRefs>
    <ds:schemaRef ds:uri="3b1c9504-eaea-4b4b-becb-fcf854bf6a40"/>
    <ds:schemaRef ds:uri="a3eb0b8e-1e62-4169-bba8-6db136d9e7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20985</TotalTime>
  <Application>LibreOffice/7.0.4.2$Linux_X86_64 LibreOffice_project/00$Build-2</Application>
  <AppVersion>15.0000</AppVersion>
  <Words>1147</Words>
  <Paragraphs>191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2018-02-28T16:41:54Z</dcterms:created>
  <dc:creator>Brooke Bentham</dc:creator>
  <dc:description/>
  <dc:language>en-US</dc:language>
  <cp:lastModifiedBy/>
  <cp:lastPrinted>2023-10-18T20:04:02Z</cp:lastPrinted>
  <dcterms:modified xsi:type="dcterms:W3CDTF">2024-02-20T14:23:07Z</dcterms:modified>
  <cp:revision>50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0x01010054EDCD470C0DCA4B8C6D2AE3BDC6CAF3</vt:lpwstr>
  </property>
  <property fmtid="{D5CDD505-2E9C-101B-9397-08002B2CF9AE}" pid="3" name="MediaServiceImageTags">
    <vt:lpwstr/>
  </property>
  <property fmtid="{D5CDD505-2E9C-101B-9397-08002B2CF9AE}" pid="4" name="Notes">
    <vt:i4>13</vt:i4>
  </property>
  <property fmtid="{D5CDD505-2E9C-101B-9397-08002B2CF9AE}" pid="5" name="PresentationFormat">
    <vt:lpwstr>Widescreen</vt:lpwstr>
  </property>
  <property fmtid="{D5CDD505-2E9C-101B-9397-08002B2CF9AE}" pid="6" name="Slides">
    <vt:i4>21</vt:i4>
  </property>
</Properties>
</file>