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media/image1.png" ContentType="image/png"/>
  <Override PartName="/ppt/media/image9.png" ContentType="image/png"/>
  <Override PartName="/ppt/media/image2.png" ContentType="image/png"/>
  <Override PartName="/ppt/media/image4.jpeg" ContentType="image/jpeg"/>
  <Override PartName="/ppt/media/image3.jpeg" ContentType="image/jpeg"/>
  <Override PartName="/ppt/media/image5.png" ContentType="image/png"/>
  <Override PartName="/ppt/media/image21.png" ContentType="image/png"/>
  <Override PartName="/ppt/media/image6.jpeg" ContentType="image/jpe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457200" y="6245280"/>
            <a:ext cx="2131560" cy="474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3124080" y="6245280"/>
            <a:ext cx="2893680" cy="474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ES" sz="4400" spc="-1" strike="noStrike">
                <a:latin typeface="Arial"/>
              </a:rPr>
              <a:t>Pulse para editar el formato del texto de título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Pulse para editar el formato de texto del esquema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Segundo nivel del esquema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Tercer nivel del esquema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Cuarto nivel del esquema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Quinto nivel del esquema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Sexto nivel del esquema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Séptimo nivel del esquema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ES" sz="4400" spc="-1" strike="noStrike">
                <a:latin typeface="Arial"/>
              </a:rPr>
              <a:t>Pulse para editar el formato del texto de título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Pulse para editar el formato de texto del esquema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Segundo nivel del esquema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Tercer nivel del esquema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Cuarto nivel del esquema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Quinto nivel del esquema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Sexto nivel del esquema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Séptimo nivel del esquema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hyperlink" Target="http://programagap.org/" TargetMode="External"/><Relationship Id="rId3" Type="http://schemas.openxmlformats.org/officeDocument/2006/relationships/hyperlink" Target="mailto:reactivate.universidades@gmail.com" TargetMode="External"/><Relationship Id="rId4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hyperlink" Target="https://twitter.com/Activate_ODS" TargetMode="External"/><Relationship Id="rId3" Type="http://schemas.openxmlformats.org/officeDocument/2006/relationships/hyperlink" Target="https://www.instagram.com/activate_en_universidades/" TargetMode="External"/><Relationship Id="rId4" Type="http://schemas.openxmlformats.org/officeDocument/2006/relationships/hyperlink" Target="https://www.linkedin.com/company/act&#237;vate-react&#237;vate-en-universidades/" TargetMode="External"/><Relationship Id="rId5" Type="http://schemas.openxmlformats.org/officeDocument/2006/relationships/hyperlink" Target="https://www.facebook.com/programagap" TargetMode="External"/><Relationship Id="rId6" Type="http://schemas.openxmlformats.org/officeDocument/2006/relationships/hyperlink" Target="http://discord.gg/HEPaTBS" TargetMode="External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s://www.un.org/sustainabledevelopment/es/objetivos-de-desarrollo-sostenible/" TargetMode="External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s://www.uma.es/smart-campus/info/130942/activate-por-los-ods/" TargetMode="Externa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609480" y="2622600"/>
            <a:ext cx="7770240" cy="1467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br/>
            <a:r>
              <a:rPr b="0" lang="es-ES_tradnl" sz="4400" spc="-1" strike="noStrike">
                <a:solidFill>
                  <a:srgbClr val="003366"/>
                </a:solidFill>
                <a:latin typeface="Trebuchet MS"/>
                <a:ea typeface="DejaVu Sans"/>
              </a:rPr>
              <a:t>Actívate+/Reactívate+</a:t>
            </a:r>
            <a:br/>
            <a:r>
              <a:rPr b="0" lang="es-ES_tradnl" sz="4400" spc="-1" strike="noStrike">
                <a:solidFill>
                  <a:srgbClr val="003366"/>
                </a:solidFill>
                <a:latin typeface="Trebuchet MS"/>
                <a:ea typeface="DejaVu Sans"/>
              </a:rPr>
              <a:t>en </a:t>
            </a:r>
            <a:br/>
            <a:r>
              <a:rPr b="0" lang="es-ES_tradnl" sz="4400" spc="-1" strike="noStrike">
                <a:solidFill>
                  <a:srgbClr val="003366"/>
                </a:solidFill>
                <a:latin typeface="Trebuchet MS"/>
                <a:ea typeface="DejaVu Sans"/>
              </a:rPr>
              <a:t>Universidades</a:t>
            </a:r>
            <a:br/>
            <a:br/>
            <a:endParaRPr b="0" lang="es-ES" sz="4400" spc="-1" strike="noStrike">
              <a:latin typeface="Arial"/>
            </a:endParaRPr>
          </a:p>
        </p:txBody>
      </p:sp>
      <p:pic>
        <p:nvPicPr>
          <p:cNvPr id="79" name="Imagen 78" descr=""/>
          <p:cNvPicPr/>
          <p:nvPr/>
        </p:nvPicPr>
        <p:blipFill>
          <a:blip r:embed="rId1"/>
          <a:stretch/>
        </p:blipFill>
        <p:spPr>
          <a:xfrm>
            <a:off x="179280" y="0"/>
            <a:ext cx="8962560" cy="1064520"/>
          </a:xfrm>
          <a:prstGeom prst="rect">
            <a:avLst/>
          </a:prstGeom>
          <a:ln>
            <a:noFill/>
          </a:ln>
        </p:spPr>
      </p:pic>
      <p:sp>
        <p:nvSpPr>
          <p:cNvPr id="80" name="CustomShape 2"/>
          <p:cNvSpPr/>
          <p:nvPr/>
        </p:nvSpPr>
        <p:spPr>
          <a:xfrm>
            <a:off x="1752480" y="4029480"/>
            <a:ext cx="5397120" cy="91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</p:txBody>
      </p:sp>
      <p:pic>
        <p:nvPicPr>
          <p:cNvPr id="81" name="Imagen 80" descr=""/>
          <p:cNvPicPr/>
          <p:nvPr/>
        </p:nvPicPr>
        <p:blipFill>
          <a:blip r:embed="rId2"/>
          <a:stretch/>
        </p:blipFill>
        <p:spPr>
          <a:xfrm>
            <a:off x="2590920" y="4876920"/>
            <a:ext cx="4176000" cy="599400"/>
          </a:xfrm>
          <a:prstGeom prst="rect">
            <a:avLst/>
          </a:prstGeom>
          <a:ln>
            <a:noFill/>
          </a:ln>
        </p:spPr>
      </p:pic>
      <p:pic>
        <p:nvPicPr>
          <p:cNvPr id="82" name="Imagen 81" descr=""/>
          <p:cNvPicPr/>
          <p:nvPr/>
        </p:nvPicPr>
        <p:blipFill>
          <a:blip r:embed="rId3"/>
          <a:stretch/>
        </p:blipFill>
        <p:spPr>
          <a:xfrm>
            <a:off x="357480" y="5905080"/>
            <a:ext cx="952200" cy="951840"/>
          </a:xfrm>
          <a:prstGeom prst="rect">
            <a:avLst/>
          </a:prstGeom>
          <a:ln>
            <a:noFill/>
          </a:ln>
        </p:spPr>
      </p:pic>
      <p:pic>
        <p:nvPicPr>
          <p:cNvPr id="83" name="Imagen 82" descr=""/>
          <p:cNvPicPr/>
          <p:nvPr/>
        </p:nvPicPr>
        <p:blipFill>
          <a:blip r:embed="rId4"/>
          <a:stretch/>
        </p:blipFill>
        <p:spPr>
          <a:xfrm>
            <a:off x="2523600" y="5895720"/>
            <a:ext cx="1726560" cy="969480"/>
          </a:xfrm>
          <a:prstGeom prst="rect">
            <a:avLst/>
          </a:prstGeom>
          <a:ln>
            <a:noFill/>
          </a:ln>
        </p:spPr>
      </p:pic>
      <p:pic>
        <p:nvPicPr>
          <p:cNvPr id="84" name="Imagen 2" descr="Interfaz de usuario gráfica, Texto&#10;&#10;Descripción generada automáticamente con confianza media"/>
          <p:cNvPicPr/>
          <p:nvPr/>
        </p:nvPicPr>
        <p:blipFill>
          <a:blip r:embed="rId5"/>
          <a:stretch/>
        </p:blipFill>
        <p:spPr>
          <a:xfrm>
            <a:off x="5097600" y="5992560"/>
            <a:ext cx="3973320" cy="837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0" y="0"/>
            <a:ext cx="6298560" cy="978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ec8b8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_tradnl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Plan de trabajo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304920" y="2133720"/>
            <a:ext cx="8638560" cy="3045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420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1" lang="es-ES_tradnl" sz="2400" spc="-1" strike="noStrike">
                <a:solidFill>
                  <a:srgbClr val="000000"/>
                </a:solidFill>
                <a:latin typeface="Arial"/>
                <a:ea typeface="DejaVu Sans"/>
              </a:rPr>
              <a:t>Reactívate+: </a:t>
            </a:r>
            <a:r>
              <a:rPr b="0" lang="es-ES" sz="2400" spc="-1" strike="noStrike">
                <a:solidFill>
                  <a:srgbClr val="000000"/>
                </a:solidFill>
                <a:latin typeface="Arial"/>
                <a:ea typeface="DejaVu Sans"/>
              </a:rPr>
              <a:t>grupos de investigación-acción de los centros en los que se vaya a desarrollar el programa</a:t>
            </a:r>
            <a:r>
              <a:rPr b="0" lang="es-ES_tradnl" sz="2400" spc="-1" strike="noStrike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b="0" lang="es-ES" sz="2400" spc="-1" strike="noStrike">
              <a:latin typeface="Arial"/>
            </a:endParaRPr>
          </a:p>
          <a:p>
            <a:pPr lvl="1" marL="457200" indent="-21420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Font typeface="Arial"/>
              <a:buChar char="•"/>
            </a:pPr>
            <a:r>
              <a:rPr b="1" lang="es-ES_tradnl" sz="2000" spc="-1" strike="noStrike">
                <a:solidFill>
                  <a:srgbClr val="000000"/>
                </a:solidFill>
                <a:latin typeface="Arial"/>
                <a:ea typeface="Arial"/>
              </a:rPr>
              <a:t>Taller de activación</a:t>
            </a:r>
            <a:r>
              <a:rPr b="0" lang="es-ES_tradnl" sz="2000" spc="-1" strike="noStrike">
                <a:solidFill>
                  <a:srgbClr val="000000"/>
                </a:solidFill>
                <a:latin typeface="Arial"/>
                <a:ea typeface="Arial"/>
              </a:rPr>
              <a:t>: </a:t>
            </a:r>
            <a:r>
              <a:rPr b="0" lang="es-ES" sz="2000" spc="-1" strike="noStrike">
                <a:solidFill>
                  <a:srgbClr val="000000"/>
                </a:solidFill>
                <a:latin typeface="Arial"/>
                <a:ea typeface="Arial"/>
              </a:rPr>
              <a:t>seleccionar el área en el que va a trabajar</a:t>
            </a:r>
            <a:r>
              <a:rPr b="0" lang="es-ES_tradnl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s-ES" sz="2000" spc="-1" strike="noStrike">
              <a:latin typeface="Arial"/>
            </a:endParaRPr>
          </a:p>
          <a:p>
            <a:pPr lvl="1" marL="457200" indent="-21420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Font typeface="Arial"/>
              <a:buChar char="•"/>
            </a:pPr>
            <a:r>
              <a:rPr b="1" lang="es-ES_tradnl" sz="2000" spc="-1" strike="noStrike">
                <a:solidFill>
                  <a:srgbClr val="000000"/>
                </a:solidFill>
                <a:latin typeface="Arial"/>
                <a:ea typeface="Arial"/>
              </a:rPr>
              <a:t>Taller de re+acción</a:t>
            </a:r>
            <a:r>
              <a:rPr b="0" lang="es-ES_tradnl" sz="2000" spc="-1" strike="noStrike">
                <a:solidFill>
                  <a:srgbClr val="000000"/>
                </a:solidFill>
                <a:latin typeface="Arial"/>
                <a:ea typeface="Arial"/>
              </a:rPr>
              <a:t>: </a:t>
            </a:r>
            <a:r>
              <a:rPr b="0" lang="es-ES" sz="2000" spc="-1" strike="noStrike">
                <a:solidFill>
                  <a:srgbClr val="000000"/>
                </a:solidFill>
                <a:latin typeface="Arial"/>
                <a:ea typeface="Arial"/>
              </a:rPr>
              <a:t>análisis de los datos obtenidos en las mediciones y diseño del plan de investigación, acción y comunicación </a:t>
            </a:r>
            <a:endParaRPr b="0" lang="es-ES" sz="2000" spc="-1" strike="noStrike">
              <a:latin typeface="Arial"/>
            </a:endParaRPr>
          </a:p>
          <a:p>
            <a:pPr lvl="1" marL="457200" indent="-21420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Font typeface="Arial"/>
              <a:buChar char="•"/>
            </a:pPr>
            <a:r>
              <a:rPr b="1" lang="es-ES" sz="2000" spc="-1" strike="noStrike">
                <a:solidFill>
                  <a:srgbClr val="000000"/>
                </a:solidFill>
                <a:latin typeface="Arial"/>
                <a:ea typeface="Arial"/>
              </a:rPr>
              <a:t>Taller de celebración</a:t>
            </a:r>
            <a:endParaRPr b="0" lang="es-E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es-ES" sz="2000" spc="-1" strike="noStrike">
              <a:latin typeface="Arial"/>
            </a:endParaRPr>
          </a:p>
        </p:txBody>
      </p:sp>
      <p:pic>
        <p:nvPicPr>
          <p:cNvPr id="121" name="" descr=""/>
          <p:cNvPicPr/>
          <p:nvPr/>
        </p:nvPicPr>
        <p:blipFill>
          <a:blip r:embed="rId1"/>
          <a:stretch/>
        </p:blipFill>
        <p:spPr>
          <a:xfrm>
            <a:off x="6819840" y="0"/>
            <a:ext cx="2310840" cy="977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0" y="0"/>
            <a:ext cx="6298560" cy="978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ec8b8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_tradnl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Plan de trabajo</a:t>
            </a:r>
            <a:endParaRPr b="0" lang="es-ES" sz="4400" spc="-1" strike="noStrike">
              <a:latin typeface="Arial"/>
            </a:endParaRPr>
          </a:p>
        </p:txBody>
      </p:sp>
      <p:graphicFrame>
        <p:nvGraphicFramePr>
          <p:cNvPr id="123" name="Table 2"/>
          <p:cNvGraphicFramePr/>
          <p:nvPr/>
        </p:nvGraphicFramePr>
        <p:xfrm>
          <a:off x="806400" y="1184400"/>
          <a:ext cx="7706520" cy="4747680"/>
        </p:xfrm>
        <a:graphic>
          <a:graphicData uri="http://schemas.openxmlformats.org/drawingml/2006/table">
            <a:tbl>
              <a:tblPr/>
              <a:tblGrid>
                <a:gridCol w="3851640"/>
                <a:gridCol w="3855240"/>
              </a:tblGrid>
              <a:tr h="6901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66000"/>
                        </a:lnSpc>
                      </a:pPr>
                      <a:endParaRPr b="0" lang="es-E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66000"/>
                        </a:lnSpc>
                      </a:pPr>
                      <a:r>
                        <a:rPr b="1" i="1" lang="es-ES_tradnl" sz="12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Noviembre 2021</a:t>
                      </a:r>
                      <a:r>
                        <a:rPr b="1" i="1" lang="es-ES_tradnl" sz="12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	</a:t>
                      </a:r>
                      <a:endParaRPr b="0" lang="es-E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66000"/>
                        </a:lnSpc>
                      </a:pPr>
                      <a:endParaRPr b="0" lang="es-ES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66000"/>
                        </a:lnSpc>
                      </a:pPr>
                      <a:r>
                        <a:rPr b="1" i="1" lang="es-ES_tradnl" sz="12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Presentación del programa</a:t>
                      </a:r>
                      <a:endParaRPr b="0" lang="es-E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66000"/>
                        </a:lnSpc>
                      </a:pPr>
                      <a:endParaRPr b="0" lang="es-E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66000"/>
                        </a:lnSpc>
                      </a:pPr>
                      <a:r>
                        <a:rPr b="1" i="1" lang="es-ES_tradnl" sz="12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Inicio ACTÍVATE + (Fase de captación y sensibilización)</a:t>
                      </a:r>
                      <a:endParaRPr b="0" lang="es-ES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105588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66000"/>
                        </a:lnSpc>
                      </a:pPr>
                      <a:endParaRPr b="0" lang="es-E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66000"/>
                        </a:lnSpc>
                      </a:pPr>
                      <a:r>
                        <a:rPr b="1" i="1" lang="es-ES_tradnl" sz="12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Enero 2022 </a:t>
                      </a:r>
                      <a:endParaRPr b="0" lang="es-ES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66000"/>
                        </a:lnSpc>
                      </a:pPr>
                      <a:r>
                        <a:rPr b="1" i="1" lang="es-ES_tradnl" sz="12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Inicio REACTÍVATE + (Fase de participación)</a:t>
                      </a:r>
                      <a:endParaRPr b="0" lang="es-E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66000"/>
                        </a:lnSpc>
                      </a:pPr>
                      <a:endParaRPr b="0" lang="es-E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66000"/>
                        </a:lnSpc>
                      </a:pPr>
                      <a:endParaRPr b="0" lang="es-E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66000"/>
                        </a:lnSpc>
                      </a:pPr>
                      <a:r>
                        <a:rPr b="1" i="1" lang="es-ES_tradnl" sz="12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Auditoría inicial  </a:t>
                      </a:r>
                      <a:endParaRPr b="0" lang="es-E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66000"/>
                        </a:lnSpc>
                      </a:pPr>
                      <a:r>
                        <a:rPr b="1" i="1" lang="es-ES_tradnl" sz="12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 </a:t>
                      </a:r>
                      <a:endParaRPr b="0" lang="es-E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66000"/>
                        </a:lnSpc>
                      </a:pPr>
                      <a:r>
                        <a:rPr b="1" i="1" lang="es-ES_tradnl" sz="12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- Taller de activación</a:t>
                      </a:r>
                      <a:endParaRPr b="0" lang="es-E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66000"/>
                        </a:lnSpc>
                      </a:pPr>
                      <a:endParaRPr b="0" lang="es-E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66000"/>
                        </a:lnSpc>
                      </a:pPr>
                      <a:r>
                        <a:rPr b="1" i="1" lang="es-ES_tradnl" sz="12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- Realización de mediciones</a:t>
                      </a:r>
                      <a:endParaRPr b="0" lang="es-ES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983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66000"/>
                        </a:lnSpc>
                      </a:pPr>
                      <a:endParaRPr b="0" lang="es-E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66000"/>
                        </a:lnSpc>
                      </a:pPr>
                      <a:r>
                        <a:rPr b="1" i="1" lang="es-ES_tradnl" sz="12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Febrero 2022</a:t>
                      </a:r>
                      <a:endParaRPr b="0" lang="es-ES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66000"/>
                        </a:lnSpc>
                      </a:pPr>
                      <a:endParaRPr b="0" lang="es-E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66000"/>
                        </a:lnSpc>
                      </a:pPr>
                      <a:r>
                        <a:rPr b="1" i="1" lang="es-ES_tradnl" sz="12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Informe resultados auditoría </a:t>
                      </a:r>
                      <a:endParaRPr b="0" lang="es-ES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9516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66000"/>
                        </a:lnSpc>
                      </a:pPr>
                      <a:r>
                        <a:rPr b="1" i="1" lang="es-ES_tradnl" sz="12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	</a:t>
                      </a:r>
                      <a:endParaRPr b="0" lang="es-E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66000"/>
                        </a:lnSpc>
                      </a:pPr>
                      <a:r>
                        <a:rPr b="1" i="1" lang="es-ES_tradnl" sz="12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Marzo 2022</a:t>
                      </a:r>
                      <a:endParaRPr b="0" lang="es-ES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66000"/>
                        </a:lnSpc>
                      </a:pPr>
                      <a:r>
                        <a:rPr b="1" i="1" lang="es-ES_tradnl" sz="12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Programa de investigación-acción</a:t>
                      </a:r>
                      <a:endParaRPr b="0" lang="es-E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66000"/>
                        </a:lnSpc>
                      </a:pPr>
                      <a:endParaRPr b="0" lang="es-E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66000"/>
                        </a:lnSpc>
                      </a:pPr>
                      <a:r>
                        <a:rPr b="1" i="1" lang="es-ES_tradnl" sz="12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- Taller de re+acción</a:t>
                      </a:r>
                      <a:endParaRPr b="0" lang="es-E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66000"/>
                        </a:lnSpc>
                      </a:pPr>
                      <a:endParaRPr b="0" lang="es-E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66000"/>
                        </a:lnSpc>
                      </a:pPr>
                      <a:r>
                        <a:rPr b="1" i="1" lang="es-ES_tradnl" sz="12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- Acciones de comunicación</a:t>
                      </a:r>
                      <a:endParaRPr b="0" lang="es-ES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9868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66000"/>
                        </a:lnSpc>
                      </a:pPr>
                      <a:r>
                        <a:rPr b="1" i="1" lang="es-ES_tradnl" sz="12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	</a:t>
                      </a:r>
                      <a:endParaRPr b="0" lang="es-E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66000"/>
                        </a:lnSpc>
                      </a:pPr>
                      <a:r>
                        <a:rPr b="1" i="1" lang="es-ES_tradnl" sz="12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Abril 2022  </a:t>
                      </a:r>
                      <a:endParaRPr b="0" lang="es-ES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66000"/>
                        </a:lnSpc>
                      </a:pPr>
                      <a:r>
                        <a:rPr b="1" i="1" lang="es-ES_tradnl" sz="12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Auditoría final</a:t>
                      </a:r>
                      <a:endParaRPr b="0" lang="es-E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66000"/>
                        </a:lnSpc>
                      </a:pPr>
                      <a:endParaRPr b="0" lang="es-E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66000"/>
                        </a:lnSpc>
                      </a:pPr>
                      <a:r>
                        <a:rPr b="1" i="1" lang="es-ES_tradnl" sz="12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- Taller de evaluación y celebración</a:t>
                      </a:r>
                      <a:endParaRPr b="0" lang="es-ES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1120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66000"/>
                        </a:lnSpc>
                      </a:pPr>
                      <a:r>
                        <a:rPr b="1" i="1" lang="es-ES_tradnl" sz="12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	</a:t>
                      </a:r>
                      <a:endParaRPr b="0" lang="es-ES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66000"/>
                        </a:lnSpc>
                      </a:pPr>
                      <a:r>
                        <a:rPr b="1" i="1" lang="es-ES_tradnl" sz="12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Julio 2022</a:t>
                      </a:r>
                      <a:r>
                        <a:rPr b="1" i="1" lang="es-ES_tradnl" sz="12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	</a:t>
                      </a:r>
                      <a:endParaRPr b="0" lang="es-ES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66000"/>
                        </a:lnSpc>
                        <a:spcBef>
                          <a:spcPts val="1800"/>
                        </a:spcBef>
                      </a:pPr>
                      <a:r>
                        <a:rPr b="1" i="1" lang="es-ES_tradnl" sz="12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Cierre ACTÍVATE +</a:t>
                      </a:r>
                      <a:endParaRPr b="0" lang="es-ES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59868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66000"/>
                        </a:lnSpc>
                      </a:pPr>
                      <a:endParaRPr b="0" lang="es-E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66000"/>
                        </a:lnSpc>
                      </a:pPr>
                      <a:r>
                        <a:rPr b="1" i="1" lang="es-ES_tradnl" sz="12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Julio 2022</a:t>
                      </a:r>
                      <a:r>
                        <a:rPr b="1" i="1" lang="es-ES_tradnl" sz="12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	</a:t>
                      </a:r>
                      <a:r>
                        <a:rPr b="1" i="1" lang="es-ES_tradnl" sz="12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	</a:t>
                      </a:r>
                      <a:endParaRPr b="0" lang="es-ES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66000"/>
                        </a:lnSpc>
                      </a:pPr>
                      <a:endParaRPr b="0" lang="es-ES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66000"/>
                        </a:lnSpc>
                      </a:pPr>
                      <a:r>
                        <a:rPr b="1" i="1" lang="es-ES_tradnl" sz="12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Informe final</a:t>
                      </a:r>
                      <a:endParaRPr b="0" lang="es-ES" sz="1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6819840" y="0"/>
            <a:ext cx="2310840" cy="977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n 130" descr=""/>
          <p:cNvPicPr/>
          <p:nvPr/>
        </p:nvPicPr>
        <p:blipFill>
          <a:blip r:embed="rId1">
            <a:lum bright="70000" contrast="-70000"/>
          </a:blip>
          <a:stretch/>
        </p:blipFill>
        <p:spPr>
          <a:xfrm>
            <a:off x="250920" y="171360"/>
            <a:ext cx="7270200" cy="6684480"/>
          </a:xfrm>
          <a:prstGeom prst="rect">
            <a:avLst/>
          </a:prstGeom>
          <a:ln>
            <a:noFill/>
          </a:ln>
        </p:spPr>
      </p:pic>
      <p:sp>
        <p:nvSpPr>
          <p:cNvPr id="126" name="CustomShape 1"/>
          <p:cNvSpPr/>
          <p:nvPr/>
        </p:nvSpPr>
        <p:spPr>
          <a:xfrm>
            <a:off x="685800" y="6248520"/>
            <a:ext cx="190296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CustomShape 2"/>
          <p:cNvSpPr/>
          <p:nvPr/>
        </p:nvSpPr>
        <p:spPr>
          <a:xfrm>
            <a:off x="3124080" y="6248520"/>
            <a:ext cx="289368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CustomShape 3"/>
          <p:cNvSpPr/>
          <p:nvPr/>
        </p:nvSpPr>
        <p:spPr>
          <a:xfrm>
            <a:off x="163440" y="1363680"/>
            <a:ext cx="20592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CustomShape 4"/>
          <p:cNvSpPr/>
          <p:nvPr/>
        </p:nvSpPr>
        <p:spPr>
          <a:xfrm>
            <a:off x="0" y="0"/>
            <a:ext cx="7882920" cy="834480"/>
          </a:xfrm>
          <a:prstGeom prst="rect">
            <a:avLst/>
          </a:prstGeom>
          <a:solidFill>
            <a:srgbClr val="9ec8b8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_tradnl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Contacto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130" name="CustomShape 5"/>
          <p:cNvSpPr/>
          <p:nvPr/>
        </p:nvSpPr>
        <p:spPr>
          <a:xfrm>
            <a:off x="792000" y="1044360"/>
            <a:ext cx="7770240" cy="5213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r>
              <a:rPr b="1" lang="es-ES_tradnl" sz="2400" spc="-1" strike="noStrike">
                <a:solidFill>
                  <a:srgbClr val="000000"/>
                </a:solidFill>
                <a:latin typeface="Trebuchet MS"/>
                <a:ea typeface="DejaVu Sans"/>
              </a:rPr>
              <a:t>ASOCIACIÓN PLAN DE ACCIÓN GLOBAL</a:t>
            </a:r>
            <a:endParaRPr b="0" lang="es-E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_tradnl" sz="2400" spc="-1" strike="noStrike">
                <a:solidFill>
                  <a:srgbClr val="5c6063"/>
                </a:solidFill>
                <a:latin typeface="Trebuchet MS"/>
                <a:ea typeface="DejaVu Sans"/>
              </a:rPr>
              <a:t> </a:t>
            </a:r>
            <a:r>
              <a:rPr b="0" lang="es-ES_tradnl" sz="2400" spc="-1" strike="noStrike" u="sng">
                <a:solidFill>
                  <a:srgbClr val="0000ff"/>
                </a:solidFill>
                <a:uFillTx/>
                <a:latin typeface="Trebuchet MS"/>
                <a:ea typeface="DejaVu Sans"/>
                <a:hlinkClick r:id="rId2"/>
              </a:rPr>
              <a:t>WWW.PROGRAMAGAP.ORG</a:t>
            </a:r>
            <a:endParaRPr b="0" lang="es-E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_tradnl" sz="2400" spc="-1" strike="noStrike">
                <a:solidFill>
                  <a:srgbClr val="000000"/>
                </a:solidFill>
                <a:latin typeface="Trebuchet MS"/>
                <a:ea typeface="DejaVu Sans"/>
              </a:rPr>
              <a:t>COORDINACIÓN</a:t>
            </a:r>
            <a:endParaRPr b="0" lang="es-E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_tradnl" sz="2400" spc="-1" strike="noStrike">
                <a:solidFill>
                  <a:srgbClr val="000000"/>
                </a:solidFill>
                <a:latin typeface="Trebuchet MS"/>
                <a:ea typeface="DejaVu Sans"/>
              </a:rPr>
              <a:t>Juan Carlos Barrios/Cristina Pablos Busto</a:t>
            </a:r>
            <a:endParaRPr b="0" lang="es-E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_tradnl" sz="2400" spc="-1" strike="noStrike" u="sng">
                <a:solidFill>
                  <a:srgbClr val="0000ff"/>
                </a:solidFill>
                <a:uFillTx/>
                <a:latin typeface="Trebuchet MS"/>
                <a:ea typeface="DejaVu Sans"/>
                <a:hlinkClick r:id="rId3"/>
              </a:rPr>
              <a:t>reactivate.universidades@gmail.com</a:t>
            </a:r>
            <a:endParaRPr b="0" lang="es-E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s-ES_tradnl" sz="2400" spc="-1" strike="noStrike">
                <a:solidFill>
                  <a:srgbClr val="000000"/>
                </a:solidFill>
                <a:latin typeface="Trebuchet MS"/>
                <a:ea typeface="DejaVu Sans"/>
              </a:rPr>
              <a:t>SMART-CAMPUS UNIVERSIDAD DE MÁLAGA</a:t>
            </a:r>
            <a:endParaRPr b="0" lang="es-E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_tradnl" sz="2400" spc="-1" strike="noStrike">
                <a:solidFill>
                  <a:srgbClr val="000000"/>
                </a:solidFill>
                <a:latin typeface="Trebuchet MS"/>
                <a:ea typeface="DejaVu Sans"/>
              </a:rPr>
              <a:t>Rocío Mora </a:t>
            </a:r>
            <a:endParaRPr b="0" lang="es-E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s-ES_tradnl" sz="2400" spc="-1" strike="noStrike" u="sng">
                <a:solidFill>
                  <a:srgbClr val="2674fc"/>
                </a:solidFill>
                <a:uFillTx/>
                <a:latin typeface="Trebuchet MS"/>
                <a:ea typeface="DejaVu Sans"/>
              </a:rPr>
              <a:t>smart@uma.es</a:t>
            </a:r>
            <a:endParaRPr b="0" lang="es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n 136" descr=""/>
          <p:cNvPicPr/>
          <p:nvPr/>
        </p:nvPicPr>
        <p:blipFill>
          <a:blip r:embed="rId1">
            <a:lum bright="70000" contrast="-70000"/>
          </a:blip>
          <a:stretch/>
        </p:blipFill>
        <p:spPr>
          <a:xfrm>
            <a:off x="825840" y="423000"/>
            <a:ext cx="6899760" cy="6343920"/>
          </a:xfrm>
          <a:prstGeom prst="rect">
            <a:avLst/>
          </a:prstGeom>
          <a:ln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685800" y="6248520"/>
            <a:ext cx="190296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2"/>
          <p:cNvSpPr/>
          <p:nvPr/>
        </p:nvSpPr>
        <p:spPr>
          <a:xfrm>
            <a:off x="3124080" y="6248520"/>
            <a:ext cx="289368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3"/>
          <p:cNvSpPr/>
          <p:nvPr/>
        </p:nvSpPr>
        <p:spPr>
          <a:xfrm>
            <a:off x="163440" y="1363680"/>
            <a:ext cx="20592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CustomShape 4"/>
          <p:cNvSpPr/>
          <p:nvPr/>
        </p:nvSpPr>
        <p:spPr>
          <a:xfrm>
            <a:off x="0" y="0"/>
            <a:ext cx="7882920" cy="834480"/>
          </a:xfrm>
          <a:prstGeom prst="rect">
            <a:avLst/>
          </a:prstGeom>
          <a:solidFill>
            <a:srgbClr val="9ec8b8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_tradnl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Redes sociales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136" name="CustomShape 5"/>
          <p:cNvSpPr/>
          <p:nvPr/>
        </p:nvSpPr>
        <p:spPr>
          <a:xfrm>
            <a:off x="762120" y="1219320"/>
            <a:ext cx="7770240" cy="5031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_tradnl" sz="2400" spc="-1" strike="noStrike" u="sng">
                <a:solidFill>
                  <a:srgbClr val="0000ff"/>
                </a:solidFill>
                <a:uFillTx/>
                <a:latin typeface="Trebuchet MS"/>
                <a:ea typeface="DejaVu Sans"/>
                <a:hlinkClick r:id="rId2"/>
              </a:rPr>
              <a:t>@activate_ODS</a:t>
            </a:r>
            <a:r>
              <a:rPr b="0" lang="es-ES_tradnl" sz="2400" spc="-1" strike="noStrike">
                <a:solidFill>
                  <a:srgbClr val="5c6063"/>
                </a:solidFill>
                <a:latin typeface="Trebuchet MS"/>
                <a:ea typeface="DejaVu Sans"/>
              </a:rPr>
              <a:t> 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_tradnl" sz="2400" spc="-1" strike="noStrike" u="sng">
                <a:solidFill>
                  <a:srgbClr val="0000ff"/>
                </a:solidFill>
                <a:uFillTx/>
                <a:latin typeface="Trebuchet MS"/>
                <a:ea typeface="DejaVu Sans"/>
                <a:hlinkClick r:id="rId3"/>
              </a:rPr>
              <a:t>@activate_en_universidades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_tradnl" sz="2400" spc="-1" strike="noStrike" u="sng">
                <a:solidFill>
                  <a:srgbClr val="0000ff"/>
                </a:solidFill>
                <a:uFillTx/>
                <a:latin typeface="Trebuchet MS"/>
                <a:ea typeface="DejaVu Sans"/>
                <a:hlinkClick r:id="rId4"/>
              </a:rPr>
              <a:t>https://www.linkedin.com/company/actívate-reactívate-en-universidades/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_tradnl" sz="2400" spc="-1" strike="noStrike" u="sng">
                <a:solidFill>
                  <a:srgbClr val="0000ff"/>
                </a:solidFill>
                <a:uFillTx/>
                <a:latin typeface="Trebuchet MS"/>
                <a:ea typeface="DejaVu Sans"/>
                <a:hlinkClick r:id="rId5"/>
              </a:rPr>
              <a:t>https://www.facebook.com/programagap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_tradnl" sz="2400" spc="-1" strike="noStrike" u="sng">
                <a:solidFill>
                  <a:srgbClr val="0000ff"/>
                </a:solidFill>
                <a:uFillTx/>
                <a:latin typeface="Trebuchet MS"/>
                <a:ea typeface="DejaVu Sans"/>
                <a:hlinkClick r:id="rId6"/>
              </a:rPr>
              <a:t>Comunidad GAP elkartea#0770</a:t>
            </a:r>
            <a:r>
              <a:rPr b="0" lang="es-ES_tradnl" sz="2400" spc="-1" strike="noStrike">
                <a:solidFill>
                  <a:srgbClr val="5c6063"/>
                </a:solidFill>
                <a:latin typeface="Trebuchet MS"/>
                <a:ea typeface="DejaVu Sans"/>
              </a:rPr>
              <a:t> 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s-ES" sz="2400" spc="-1" strike="noStrike">
              <a:latin typeface="Arial"/>
            </a:endParaRPr>
          </a:p>
        </p:txBody>
      </p:sp>
      <p:pic>
        <p:nvPicPr>
          <p:cNvPr id="137" name="Imagen 142" descr=""/>
          <p:cNvPicPr/>
          <p:nvPr/>
        </p:nvPicPr>
        <p:blipFill>
          <a:blip r:embed="rId7"/>
          <a:stretch/>
        </p:blipFill>
        <p:spPr>
          <a:xfrm>
            <a:off x="353880" y="1800000"/>
            <a:ext cx="429840" cy="429480"/>
          </a:xfrm>
          <a:prstGeom prst="rect">
            <a:avLst/>
          </a:prstGeom>
          <a:ln>
            <a:noFill/>
          </a:ln>
        </p:spPr>
      </p:pic>
      <p:pic>
        <p:nvPicPr>
          <p:cNvPr id="138" name="Imagen 143" descr=""/>
          <p:cNvPicPr/>
          <p:nvPr/>
        </p:nvPicPr>
        <p:blipFill>
          <a:blip r:embed="rId8"/>
          <a:stretch/>
        </p:blipFill>
        <p:spPr>
          <a:xfrm>
            <a:off x="360000" y="2593440"/>
            <a:ext cx="358920" cy="357480"/>
          </a:xfrm>
          <a:prstGeom prst="rect">
            <a:avLst/>
          </a:prstGeom>
          <a:ln>
            <a:noFill/>
          </a:ln>
        </p:spPr>
      </p:pic>
      <p:pic>
        <p:nvPicPr>
          <p:cNvPr id="139" name="Imagen 144" descr=""/>
          <p:cNvPicPr/>
          <p:nvPr/>
        </p:nvPicPr>
        <p:blipFill>
          <a:blip r:embed="rId9"/>
          <a:stretch/>
        </p:blipFill>
        <p:spPr>
          <a:xfrm>
            <a:off x="288000" y="3270960"/>
            <a:ext cx="471960" cy="471960"/>
          </a:xfrm>
          <a:prstGeom prst="rect">
            <a:avLst/>
          </a:prstGeom>
          <a:ln>
            <a:noFill/>
          </a:ln>
        </p:spPr>
      </p:pic>
      <p:pic>
        <p:nvPicPr>
          <p:cNvPr id="140" name="Imagen 145" descr=""/>
          <p:cNvPicPr/>
          <p:nvPr/>
        </p:nvPicPr>
        <p:blipFill>
          <a:blip r:embed="rId10"/>
          <a:stretch/>
        </p:blipFill>
        <p:spPr>
          <a:xfrm>
            <a:off x="360000" y="5112000"/>
            <a:ext cx="396000" cy="259560"/>
          </a:xfrm>
          <a:prstGeom prst="rect">
            <a:avLst/>
          </a:prstGeom>
          <a:ln>
            <a:noFill/>
          </a:ln>
        </p:spPr>
      </p:pic>
      <p:pic>
        <p:nvPicPr>
          <p:cNvPr id="141" name="Imagen 146" descr=""/>
          <p:cNvPicPr/>
          <p:nvPr/>
        </p:nvPicPr>
        <p:blipFill>
          <a:blip r:embed="rId11"/>
          <a:stretch/>
        </p:blipFill>
        <p:spPr>
          <a:xfrm>
            <a:off x="360000" y="4320000"/>
            <a:ext cx="358920" cy="358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685800" y="6248520"/>
            <a:ext cx="190296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2"/>
          <p:cNvSpPr/>
          <p:nvPr/>
        </p:nvSpPr>
        <p:spPr>
          <a:xfrm>
            <a:off x="3124080" y="6248520"/>
            <a:ext cx="289368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3"/>
          <p:cNvSpPr/>
          <p:nvPr/>
        </p:nvSpPr>
        <p:spPr>
          <a:xfrm>
            <a:off x="163440" y="1363680"/>
            <a:ext cx="20592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CustomShape 4"/>
          <p:cNvSpPr/>
          <p:nvPr/>
        </p:nvSpPr>
        <p:spPr>
          <a:xfrm>
            <a:off x="252360" y="1733400"/>
            <a:ext cx="8633880" cy="398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24920" rIns="124920" tIns="62640" bIns="62640">
            <a:spAutoFit/>
          </a:bodyPr>
          <a:p>
            <a:pPr marL="106200" indent="-10404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es-ES_tradnl" sz="2300" spc="-1" strike="noStrike">
                <a:solidFill>
                  <a:srgbClr val="000000"/>
                </a:solidFill>
                <a:latin typeface="Verdana"/>
                <a:ea typeface="DejaVu Sans"/>
              </a:rPr>
              <a:t> </a:t>
            </a:r>
            <a:r>
              <a:rPr b="0" lang="sv-SE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GAP es una red de internacional de organizaciones con un objetivo común: </a:t>
            </a:r>
            <a:r>
              <a:rPr b="1" lang="es-ES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reducir el impacto ambiental</a:t>
            </a:r>
            <a:r>
              <a:rPr b="0" lang="es-ES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 en las actividades cotidianas a través de la promoción del cambio de hábitos de las personas</a:t>
            </a:r>
            <a:endParaRPr b="0" lang="es-ES" sz="2000" spc="-1" strike="noStrike">
              <a:latin typeface="Arial"/>
            </a:endParaRPr>
          </a:p>
          <a:p>
            <a:pPr marL="115560" indent="-104040">
              <a:lnSpc>
                <a:spcPct val="100000"/>
              </a:lnSpc>
            </a:pPr>
            <a:endParaRPr b="0" lang="es-ES" sz="2000" spc="-1" strike="noStrike">
              <a:latin typeface="Arial"/>
            </a:endParaRPr>
          </a:p>
          <a:p>
            <a:pPr marL="106200" indent="-10404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es-ES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Tres áreas de acción: </a:t>
            </a:r>
            <a:r>
              <a:rPr b="1" lang="es-ES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el hogar, la oficina y el centro escolar</a:t>
            </a:r>
            <a:endParaRPr b="0" lang="es-ES" sz="2000" spc="-1" strike="noStrike">
              <a:latin typeface="Arial"/>
            </a:endParaRPr>
          </a:p>
          <a:p>
            <a:pPr marL="115560" indent="-104040">
              <a:lnSpc>
                <a:spcPct val="100000"/>
              </a:lnSpc>
            </a:pPr>
            <a:endParaRPr b="0" lang="es-ES" sz="2000" spc="-1" strike="noStrike">
              <a:latin typeface="Arial"/>
            </a:endParaRPr>
          </a:p>
          <a:p>
            <a:pPr marL="106200" indent="-10404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es-ES_tradnl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_tradnl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A</a:t>
            </a:r>
            <a:r>
              <a:rPr b="0" lang="es-ES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uspiciado por </a:t>
            </a:r>
            <a:r>
              <a:rPr b="1" lang="es-ES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Naciones Unidas</a:t>
            </a:r>
            <a:endParaRPr b="0" lang="es-ES" sz="2000" spc="-1" strike="noStrike">
              <a:latin typeface="Arial"/>
            </a:endParaRPr>
          </a:p>
          <a:p>
            <a:pPr marL="115560" indent="-104040">
              <a:lnSpc>
                <a:spcPct val="100000"/>
              </a:lnSpc>
            </a:pPr>
            <a:endParaRPr b="0" lang="es-ES" sz="2000" spc="-1" strike="noStrike">
              <a:latin typeface="Arial"/>
            </a:endParaRPr>
          </a:p>
          <a:p>
            <a:pPr marL="106200" indent="-10404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es-ES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Presente en </a:t>
            </a:r>
            <a:r>
              <a:rPr b="1" lang="es-ES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20 países </a:t>
            </a:r>
            <a:r>
              <a:rPr b="0" lang="es-ES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desde 1990</a:t>
            </a:r>
            <a:endParaRPr b="0" lang="es-ES" sz="2000" spc="-1" strike="noStrike">
              <a:latin typeface="Arial"/>
            </a:endParaRPr>
          </a:p>
          <a:p>
            <a:pPr marL="115560" indent="-104040">
              <a:lnSpc>
                <a:spcPct val="100000"/>
              </a:lnSpc>
            </a:pPr>
            <a:endParaRPr b="0" lang="es-ES" sz="2000" spc="-1" strike="noStrike">
              <a:latin typeface="Arial"/>
            </a:endParaRPr>
          </a:p>
          <a:p>
            <a:pPr marL="106200" indent="-10404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es-ES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 </a:t>
            </a:r>
            <a:r>
              <a:rPr b="0" lang="es-ES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Sede internacional en </a:t>
            </a:r>
            <a:r>
              <a:rPr b="1" lang="es-ES" sz="2000" spc="-1" strike="noStrike">
                <a:solidFill>
                  <a:srgbClr val="000000"/>
                </a:solidFill>
                <a:latin typeface="Trebuchet MS"/>
                <a:ea typeface="DejaVu Sans"/>
              </a:rPr>
              <a:t>Suecia</a:t>
            </a:r>
            <a:endParaRPr b="0" lang="es-ES" sz="2000" spc="-1" strike="noStrike">
              <a:latin typeface="Arial"/>
            </a:endParaRPr>
          </a:p>
          <a:p>
            <a:pPr marL="115560" indent="-104040">
              <a:lnSpc>
                <a:spcPct val="100000"/>
              </a:lnSpc>
              <a:spcBef>
                <a:spcPts val="1247"/>
              </a:spcBef>
            </a:pPr>
            <a:endParaRPr b="0" lang="es-ES" sz="2000" spc="-1" strike="noStrike">
              <a:latin typeface="Arial"/>
            </a:endParaRPr>
          </a:p>
        </p:txBody>
      </p:sp>
      <p:pic>
        <p:nvPicPr>
          <p:cNvPr id="89" name="Imagen 88" descr=""/>
          <p:cNvPicPr/>
          <p:nvPr/>
        </p:nvPicPr>
        <p:blipFill>
          <a:blip r:embed="rId1"/>
          <a:stretch/>
        </p:blipFill>
        <p:spPr>
          <a:xfrm>
            <a:off x="5759280" y="4865760"/>
            <a:ext cx="2731680" cy="1332720"/>
          </a:xfrm>
          <a:prstGeom prst="rect">
            <a:avLst/>
          </a:prstGeom>
          <a:ln>
            <a:noFill/>
          </a:ln>
        </p:spPr>
      </p:pic>
      <p:sp>
        <p:nvSpPr>
          <p:cNvPr id="90" name="CustomShape 5"/>
          <p:cNvSpPr/>
          <p:nvPr/>
        </p:nvSpPr>
        <p:spPr>
          <a:xfrm>
            <a:off x="0" y="0"/>
            <a:ext cx="6703560" cy="978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ec8b8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GAP: Red Internacional</a:t>
            </a:r>
            <a:endParaRPr b="0" lang="es-ES" sz="4400" spc="-1" strike="noStrike">
              <a:latin typeface="Arial"/>
            </a:endParaRPr>
          </a:p>
        </p:txBody>
      </p:sp>
      <p:pic>
        <p:nvPicPr>
          <p:cNvPr id="91" name="" descr=""/>
          <p:cNvPicPr/>
          <p:nvPr/>
        </p:nvPicPr>
        <p:blipFill>
          <a:blip r:embed="rId2"/>
          <a:stretch/>
        </p:blipFill>
        <p:spPr>
          <a:xfrm>
            <a:off x="6819840" y="0"/>
            <a:ext cx="2310840" cy="977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0" y="0"/>
            <a:ext cx="6298560" cy="978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ec8b8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_tradnl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Marco general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304920" y="1828800"/>
            <a:ext cx="8638560" cy="3884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420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es-ES" sz="2400" spc="-1" strike="noStrike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b="0" lang="es-ES" sz="2400" spc="-1" strike="noStrike">
                <a:solidFill>
                  <a:srgbClr val="000000"/>
                </a:solidFill>
                <a:latin typeface="Trebuchet MS"/>
                <a:ea typeface="Trebuchet MS"/>
              </a:rPr>
              <a:t>El programa </a:t>
            </a:r>
            <a:r>
              <a:rPr b="1" lang="es-ES" sz="2400" spc="-1" strike="noStrike">
                <a:solidFill>
                  <a:srgbClr val="000000"/>
                </a:solidFill>
                <a:latin typeface="Trebuchet MS"/>
                <a:ea typeface="Trebuchet MS"/>
              </a:rPr>
              <a:t>ACTÍVATE+/REACTÍVATE+ </a:t>
            </a:r>
            <a:r>
              <a:rPr b="0" lang="es-ES" sz="2400" spc="-1" strike="noStrike">
                <a:solidFill>
                  <a:srgbClr val="000000"/>
                </a:solidFill>
                <a:latin typeface="Trebuchet MS"/>
                <a:ea typeface="Trebuchet MS"/>
              </a:rPr>
              <a:t>se plantea como un </a:t>
            </a:r>
            <a:r>
              <a:rPr b="1" lang="es-ES" sz="2400" spc="-1" strike="noStrike">
                <a:solidFill>
                  <a:srgbClr val="000000"/>
                </a:solidFill>
                <a:latin typeface="Trebuchet MS"/>
                <a:ea typeface="Trebuchet MS"/>
              </a:rPr>
              <a:t>programa participativo</a:t>
            </a:r>
            <a:r>
              <a:rPr b="0" lang="es-ES" sz="2400" spc="-1" strike="noStrike">
                <a:solidFill>
                  <a:srgbClr val="000000"/>
                </a:solidFill>
                <a:latin typeface="Trebuchet MS"/>
                <a:ea typeface="Trebuchet MS"/>
              </a:rPr>
              <a:t>, desarrollado por las personas que estudian y trabajan en la Universidad y que permite </a:t>
            </a:r>
            <a:r>
              <a:rPr b="1" lang="es-ES" sz="2400" spc="-1" strike="noStrike">
                <a:solidFill>
                  <a:srgbClr val="000000"/>
                </a:solidFill>
                <a:latin typeface="Trebuchet MS"/>
                <a:ea typeface="Trebuchet MS"/>
              </a:rPr>
              <a:t>mejorar la eficiencia en la gestión </a:t>
            </a:r>
            <a:r>
              <a:rPr b="0" lang="es-ES" sz="2400" spc="-1" strike="noStrike">
                <a:solidFill>
                  <a:srgbClr val="000000"/>
                </a:solidFill>
                <a:latin typeface="Trebuchet MS"/>
                <a:ea typeface="Trebuchet MS"/>
              </a:rPr>
              <a:t>de la energía, el agua, la movilidad, la biodiversidad y los residuos</a:t>
            </a:r>
            <a:endParaRPr b="0" lang="es-ES" sz="24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es-ES" sz="2400" spc="-1" strike="noStrike">
                <a:solidFill>
                  <a:srgbClr val="000000"/>
                </a:solidFill>
                <a:latin typeface="Trebuchet MS"/>
                <a:ea typeface="Trebuchet MS"/>
              </a:rPr>
              <a:t> </a:t>
            </a:r>
            <a:r>
              <a:rPr b="0" lang="es-ES" sz="2400" spc="-1" strike="noStrike">
                <a:solidFill>
                  <a:srgbClr val="000000"/>
                </a:solidFill>
                <a:latin typeface="Trebuchet MS"/>
                <a:ea typeface="Trebuchet MS"/>
              </a:rPr>
              <a:t>Su marco de referencia son los </a:t>
            </a:r>
            <a:r>
              <a:rPr b="1" lang="es-ES" sz="2400" spc="-1" strike="noStrike" u="sng">
                <a:solidFill>
                  <a:srgbClr val="0000ff"/>
                </a:solidFill>
                <a:uFillTx/>
                <a:latin typeface="Trebuchet MS"/>
                <a:ea typeface="Trebuchet MS"/>
                <a:hlinkClick r:id="rId1"/>
              </a:rPr>
              <a:t>Objetivos de Desarrollo Sostenible de Naciones Unidas</a:t>
            </a:r>
            <a:endParaRPr b="0" lang="es-ES" sz="24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es-ES" sz="2400" spc="-1" strike="noStrike">
                <a:solidFill>
                  <a:srgbClr val="000000"/>
                </a:solidFill>
                <a:latin typeface="Trebuchet MS"/>
                <a:ea typeface="Trebuchet MS"/>
              </a:rPr>
              <a:t>La </a:t>
            </a:r>
            <a:r>
              <a:rPr b="1" lang="es-ES" sz="2400" spc="-1" strike="noStrike">
                <a:solidFill>
                  <a:srgbClr val="000000"/>
                </a:solidFill>
                <a:latin typeface="Trebuchet MS"/>
                <a:ea typeface="Trebuchet MS"/>
              </a:rPr>
              <a:t>duración es el curso escolar</a:t>
            </a:r>
            <a:r>
              <a:rPr b="0" lang="es-ES" sz="2400" spc="-1" strike="noStrike">
                <a:solidFill>
                  <a:srgbClr val="000000"/>
                </a:solidFill>
                <a:latin typeface="Trebuchet MS"/>
                <a:ea typeface="Trebuchet MS"/>
              </a:rPr>
              <a:t> presente, pero se buscará la continuidad del proyecto</a:t>
            </a:r>
            <a:r>
              <a:rPr b="0" lang="es-ES_tradnl" sz="2400" spc="-1" strike="noStrike">
                <a:solidFill>
                  <a:srgbClr val="000000"/>
                </a:solidFill>
                <a:latin typeface="Trebuchet MS"/>
                <a:ea typeface="Trebuchet MS"/>
              </a:rPr>
              <a:t>  </a:t>
            </a:r>
            <a:endParaRPr b="0" lang="es-E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800"/>
              </a:spcBef>
            </a:pPr>
            <a:endParaRPr b="0" lang="es-ES" sz="2400" spc="-1" strike="noStrike">
              <a:latin typeface="Arial"/>
            </a:endParaRPr>
          </a:p>
        </p:txBody>
      </p:sp>
      <p:pic>
        <p:nvPicPr>
          <p:cNvPr id="94" name="" descr=""/>
          <p:cNvPicPr/>
          <p:nvPr/>
        </p:nvPicPr>
        <p:blipFill>
          <a:blip r:embed="rId2"/>
          <a:stretch/>
        </p:blipFill>
        <p:spPr>
          <a:xfrm>
            <a:off x="6819840" y="0"/>
            <a:ext cx="2310840" cy="977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0" y="0"/>
            <a:ext cx="6298560" cy="978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ec8b8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_tradnl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Marco general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380880" y="1656000"/>
            <a:ext cx="8173440" cy="41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333360" indent="-3312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es-ES" sz="2400" spc="-1" strike="noStrike">
                <a:solidFill>
                  <a:srgbClr val="000000"/>
                </a:solidFill>
                <a:latin typeface="Trebuchet MS"/>
                <a:ea typeface="Calibri"/>
              </a:rPr>
              <a:t>La </a:t>
            </a:r>
            <a:r>
              <a:rPr b="1" lang="es-ES" sz="2400" spc="-1" strike="noStrike">
                <a:solidFill>
                  <a:srgbClr val="000000"/>
                </a:solidFill>
                <a:latin typeface="Trebuchet MS"/>
                <a:ea typeface="Calibri"/>
              </a:rPr>
              <a:t>tarea de GAP </a:t>
            </a:r>
            <a:r>
              <a:rPr b="0" lang="es-ES" sz="2400" spc="-1" strike="noStrike">
                <a:solidFill>
                  <a:srgbClr val="000000"/>
                </a:solidFill>
                <a:latin typeface="Trebuchet MS"/>
                <a:ea typeface="Calibri"/>
              </a:rPr>
              <a:t>durante todo el proceso será la de </a:t>
            </a:r>
            <a:r>
              <a:rPr b="1" lang="es-ES" sz="2400" spc="-1" strike="noStrike">
                <a:solidFill>
                  <a:srgbClr val="000000"/>
                </a:solidFill>
                <a:latin typeface="Trebuchet MS"/>
                <a:ea typeface="Calibri"/>
              </a:rPr>
              <a:t>guía o facilitador </a:t>
            </a:r>
            <a:r>
              <a:rPr b="0" lang="es-ES" sz="2400" spc="-1" strike="noStrike">
                <a:solidFill>
                  <a:srgbClr val="000000"/>
                </a:solidFill>
                <a:latin typeface="Trebuchet MS"/>
                <a:ea typeface="Calibri"/>
              </a:rPr>
              <a:t>del proceso de aprendizaje</a:t>
            </a:r>
            <a:endParaRPr b="0" lang="es-ES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S" sz="2400" spc="-1" strike="noStrike">
              <a:latin typeface="Arial"/>
            </a:endParaRPr>
          </a:p>
          <a:p>
            <a:pPr marL="333360" indent="-3312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es-ES" sz="2400" spc="-1" strike="noStrike">
                <a:solidFill>
                  <a:srgbClr val="000000"/>
                </a:solidFill>
                <a:latin typeface="Trebuchet MS"/>
                <a:ea typeface="Calibri"/>
              </a:rPr>
              <a:t>Todos los contenidos estarán </a:t>
            </a:r>
            <a:r>
              <a:rPr b="1" lang="es-ES" sz="2400" spc="-1" strike="noStrike">
                <a:solidFill>
                  <a:srgbClr val="000000"/>
                </a:solidFill>
                <a:latin typeface="Trebuchet MS"/>
                <a:ea typeface="Calibri"/>
              </a:rPr>
              <a:t>alineados con los ODS</a:t>
            </a:r>
            <a:endParaRPr b="0" lang="es-ES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S" sz="2400" spc="-1" strike="noStrike">
              <a:latin typeface="Arial"/>
            </a:endParaRPr>
          </a:p>
          <a:p>
            <a:pPr marL="333360" indent="-3312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es-ES" sz="2400" spc="-1" strike="noStrike">
                <a:solidFill>
                  <a:srgbClr val="000000"/>
                </a:solidFill>
                <a:latin typeface="Trebuchet MS"/>
                <a:ea typeface="Calibri"/>
              </a:rPr>
              <a:t>Recursos totales </a:t>
            </a:r>
            <a:r>
              <a:rPr b="0" lang="es-ES" sz="2400" spc="-1" strike="noStrike">
                <a:solidFill>
                  <a:srgbClr val="000000"/>
                </a:solidFill>
                <a:latin typeface="Trebuchet MS"/>
                <a:ea typeface="Calibri"/>
              </a:rPr>
              <a:t>que se ofrecen para el proyecto: Plataforma online, materiales para la auditoría, talleres presenciales, apoyo telefónico y por e-mail</a:t>
            </a:r>
            <a:endParaRPr b="0" lang="es-ES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s-ES" sz="2400" spc="-1" strike="noStrike">
              <a:latin typeface="Arial"/>
            </a:endParaRPr>
          </a:p>
          <a:p>
            <a:pPr marL="333360" indent="-3312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0" lang="es-ES" sz="2400" spc="-1" strike="noStrike">
                <a:solidFill>
                  <a:srgbClr val="000000"/>
                </a:solidFill>
                <a:latin typeface="Trebuchet MS"/>
                <a:ea typeface="Calibri"/>
              </a:rPr>
              <a:t>Se utilizará prioritariamente </a:t>
            </a:r>
            <a:r>
              <a:rPr b="1" lang="es-ES" sz="2400" spc="-1" strike="noStrike">
                <a:solidFill>
                  <a:srgbClr val="000000"/>
                </a:solidFill>
                <a:latin typeface="Trebuchet MS"/>
                <a:ea typeface="Calibri"/>
              </a:rPr>
              <a:t>soporte digital </a:t>
            </a:r>
            <a:r>
              <a:rPr b="0" lang="es-ES" sz="2400" spc="-1" strike="noStrike">
                <a:solidFill>
                  <a:srgbClr val="000000"/>
                </a:solidFill>
                <a:latin typeface="Trebuchet MS"/>
                <a:ea typeface="Calibri"/>
              </a:rPr>
              <a:t>en las acciones </a:t>
            </a:r>
            <a:endParaRPr b="0" lang="es-ES" sz="2400" spc="-1" strike="noStrike">
              <a:latin typeface="Arial"/>
            </a:endParaRPr>
          </a:p>
        </p:txBody>
      </p:sp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6819840" y="0"/>
            <a:ext cx="2310840" cy="977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0" y="0"/>
            <a:ext cx="6298560" cy="978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ec8b8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_tradnl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Marco general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380880" y="1295280"/>
            <a:ext cx="8638560" cy="5331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1800"/>
              </a:spcBef>
            </a:pPr>
            <a:r>
              <a:rPr b="0" lang="es-ES" sz="2200" spc="-1" strike="noStrike">
                <a:solidFill>
                  <a:srgbClr val="000000"/>
                </a:solidFill>
                <a:latin typeface="Trebuchet MS"/>
                <a:ea typeface="Trebuchet MS"/>
              </a:rPr>
              <a:t>Se plantea en dos fases de acción:</a:t>
            </a:r>
            <a:endParaRPr b="0" lang="es-ES" sz="2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1" lang="es-ES" sz="2200" spc="-1" strike="noStrike">
                <a:solidFill>
                  <a:srgbClr val="000000"/>
                </a:solidFill>
                <a:latin typeface="Arial"/>
                <a:ea typeface="DejaVu Sans"/>
              </a:rPr>
              <a:t>ACTÍVATE +</a:t>
            </a:r>
            <a:r>
              <a:rPr b="0" lang="es-ES" sz="2200" spc="-1" strike="noStrike">
                <a:solidFill>
                  <a:srgbClr val="000000"/>
                </a:solidFill>
                <a:latin typeface="Arial"/>
                <a:ea typeface="DejaVu Sans"/>
              </a:rPr>
              <a:t> (fase de captación y sensibilización general): Estudiantes, profesorado y PAS tienen la posibilidad de </a:t>
            </a:r>
            <a:r>
              <a:rPr b="1" lang="es-ES" sz="2200" spc="-1" strike="noStrike">
                <a:solidFill>
                  <a:srgbClr val="000000"/>
                </a:solidFill>
                <a:latin typeface="Arial"/>
                <a:ea typeface="DejaVu Sans"/>
              </a:rPr>
              <a:t>unirse a la plataforma online</a:t>
            </a:r>
            <a:r>
              <a:rPr b="0" lang="es-ES" sz="2200" spc="-1" strike="noStrike">
                <a:solidFill>
                  <a:srgbClr val="000000"/>
                </a:solidFill>
                <a:latin typeface="Arial"/>
                <a:ea typeface="DejaVu Sans"/>
              </a:rPr>
              <a:t> que les permite tomar conciencia de las acciones que desarrollan en su vida cotidiana y que pueden ayudar a la consecución de los ODS </a:t>
            </a:r>
            <a:endParaRPr b="0" lang="es-ES" sz="2200" spc="-1" strike="noStrike">
              <a:latin typeface="Arial"/>
            </a:endParaRPr>
          </a:p>
          <a:p>
            <a:pPr marL="216000" indent="-21420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1" lang="es-ES" sz="2200" spc="-1" strike="noStrike">
                <a:solidFill>
                  <a:srgbClr val="000000"/>
                </a:solidFill>
                <a:latin typeface="Arial"/>
                <a:ea typeface="DejaVu Sans"/>
              </a:rPr>
              <a:t>REACTÍVATE +  </a:t>
            </a:r>
            <a:r>
              <a:rPr b="0" lang="es-ES" sz="2200" spc="-1" strike="noStrike">
                <a:solidFill>
                  <a:srgbClr val="000000"/>
                </a:solidFill>
                <a:latin typeface="Arial"/>
                <a:ea typeface="DejaVu Sans"/>
              </a:rPr>
              <a:t>(fase de participación): </a:t>
            </a:r>
            <a:r>
              <a:rPr b="1" lang="es-ES" sz="2200" spc="-1" strike="noStrike">
                <a:solidFill>
                  <a:srgbClr val="000000"/>
                </a:solidFill>
                <a:latin typeface="Arial"/>
                <a:ea typeface="DejaVu Sans"/>
              </a:rPr>
              <a:t>grupos de investigación-acción</a:t>
            </a:r>
            <a:r>
              <a:rPr b="0" lang="es-ES" sz="2200" spc="-1" strike="noStrike">
                <a:solidFill>
                  <a:srgbClr val="000000"/>
                </a:solidFill>
                <a:latin typeface="Arial"/>
                <a:ea typeface="DejaVu Sans"/>
              </a:rPr>
              <a:t> constituidos por estudiantes, profesorado y personal de servicios encargados de seguir la metodología propuesta para </a:t>
            </a:r>
            <a:r>
              <a:rPr b="1" lang="es-ES" sz="2200" spc="-1" strike="noStrike">
                <a:solidFill>
                  <a:srgbClr val="000000"/>
                </a:solidFill>
                <a:latin typeface="Arial"/>
                <a:ea typeface="DejaVu Sans"/>
              </a:rPr>
              <a:t>disminuir el impacto </a:t>
            </a:r>
            <a:r>
              <a:rPr b="0" lang="es-ES" sz="2200" spc="-1" strike="noStrike">
                <a:solidFill>
                  <a:srgbClr val="000000"/>
                </a:solidFill>
                <a:latin typeface="Arial"/>
                <a:ea typeface="DejaVu Sans"/>
              </a:rPr>
              <a:t>ambiental en las actividades que se desarrollan en la Universidad (los participantes en estos grupos de investigación-acción deben haberse </a:t>
            </a:r>
            <a:r>
              <a:rPr b="1" lang="es-ES" sz="2200" spc="-1" strike="noStrike">
                <a:solidFill>
                  <a:srgbClr val="000000"/>
                </a:solidFill>
                <a:latin typeface="Arial"/>
                <a:ea typeface="DejaVu Sans"/>
              </a:rPr>
              <a:t>registrado en la primera fase</a:t>
            </a:r>
            <a:r>
              <a:rPr b="0" lang="es-ES" sz="2200" spc="-1" strike="noStrike">
                <a:solidFill>
                  <a:srgbClr val="000000"/>
                </a:solidFill>
                <a:latin typeface="Arial"/>
                <a:ea typeface="DejaVu Sans"/>
              </a:rPr>
              <a:t>, ACTÍVATE+)</a:t>
            </a:r>
            <a:endParaRPr b="0" lang="es-E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b="0" lang="es-ES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es-ES" sz="2200" spc="-1" strike="noStrike">
              <a:latin typeface="Arial"/>
            </a:endParaRPr>
          </a:p>
        </p:txBody>
      </p:sp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6819840" y="0"/>
            <a:ext cx="2310840" cy="977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0" y="0"/>
            <a:ext cx="6298560" cy="978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ec8b8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_tradnl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Plan de trabajo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304920" y="1368000"/>
            <a:ext cx="8638560" cy="2086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1800"/>
              </a:spcBef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b="1" lang="es-ES" sz="2400" spc="-1" strike="noStrike">
                <a:solidFill>
                  <a:srgbClr val="000000"/>
                </a:solidFill>
                <a:latin typeface="Arial"/>
                <a:ea typeface="DejaVu Sans"/>
              </a:rPr>
              <a:t>Preparación:</a:t>
            </a:r>
            <a:r>
              <a:rPr b="0" lang="es-ES" sz="2400" spc="-1" strike="noStrike">
                <a:solidFill>
                  <a:srgbClr val="000000"/>
                </a:solidFill>
                <a:latin typeface="Arial"/>
                <a:ea typeface="DejaVu Sans"/>
              </a:rPr>
              <a:t> Se </a:t>
            </a:r>
            <a:r>
              <a:rPr b="1" lang="es-ES" sz="2400" spc="-1" strike="noStrike">
                <a:solidFill>
                  <a:srgbClr val="000000"/>
                </a:solidFill>
                <a:latin typeface="Arial"/>
                <a:ea typeface="DejaVu Sans"/>
              </a:rPr>
              <a:t>ha adaptado la plataforma digital </a:t>
            </a:r>
            <a:r>
              <a:rPr b="0" lang="es-ES" sz="2400" spc="-1" strike="noStrike">
                <a:solidFill>
                  <a:srgbClr val="000000"/>
                </a:solidFill>
                <a:latin typeface="Arial"/>
                <a:ea typeface="DejaVu Sans"/>
              </a:rPr>
              <a:t>ACTÍVATE + a las necesidades específicas, sirviendo como herramienta o recurso principal del proyecto: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s-ES" sz="2400" spc="-1" strike="noStrike">
              <a:latin typeface="Arial"/>
            </a:endParaRPr>
          </a:p>
          <a:p>
            <a:pPr lvl="1" marL="457200" indent="-21420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200" spc="-1" strike="noStrike">
                <a:solidFill>
                  <a:srgbClr val="000000"/>
                </a:solidFill>
                <a:latin typeface="Arial"/>
                <a:ea typeface="Arial"/>
              </a:rPr>
              <a:t>Adaptación de los materiales y plantillas de recogidas de información</a:t>
            </a:r>
            <a:endParaRPr b="0" lang="es-ES" sz="2200" spc="-1" strike="noStrike">
              <a:latin typeface="Arial"/>
            </a:endParaRPr>
          </a:p>
          <a:p>
            <a:pPr lvl="1" marL="457200" indent="-21420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200" spc="-1" strike="noStrike">
                <a:solidFill>
                  <a:srgbClr val="000000"/>
                </a:solidFill>
                <a:latin typeface="Arial"/>
                <a:ea typeface="Arial"/>
              </a:rPr>
              <a:t>Diseño de la plataforma y las funcionalidades necesarias</a:t>
            </a:r>
            <a:endParaRPr b="0" lang="es-ES" sz="2200" spc="-1" strike="noStrike">
              <a:latin typeface="Arial"/>
            </a:endParaRPr>
          </a:p>
          <a:p>
            <a:pPr lvl="1" marL="457200" indent="-214200">
              <a:lnSpc>
                <a:spcPct val="100000"/>
              </a:lnSpc>
              <a:spcBef>
                <a:spcPts val="1500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200" spc="-1" strike="noStrike">
                <a:solidFill>
                  <a:srgbClr val="000000"/>
                </a:solidFill>
                <a:latin typeface="Arial"/>
                <a:ea typeface="Arial"/>
              </a:rPr>
              <a:t>Altas de las personas que coordinen cada grupo de acción</a:t>
            </a:r>
            <a:endParaRPr b="0" lang="es-ES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es-ES" sz="2200" spc="-1" strike="noStrike">
              <a:latin typeface="Arial"/>
            </a:endParaRPr>
          </a:p>
        </p:txBody>
      </p:sp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6819840" y="0"/>
            <a:ext cx="2310840" cy="977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0" y="0"/>
            <a:ext cx="6298560" cy="978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ec8b8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_tradnl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Plan de trabajo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304920" y="1143000"/>
            <a:ext cx="8638560" cy="4264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420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1" lang="es-ES" sz="2400" spc="-1" strike="noStrike">
                <a:solidFill>
                  <a:srgbClr val="000000"/>
                </a:solidFill>
                <a:latin typeface="Arial"/>
                <a:ea typeface="DejaVu Sans"/>
              </a:rPr>
              <a:t>Actívate+:</a:t>
            </a:r>
            <a:r>
              <a:rPr b="0" lang="es-ES" sz="2400" spc="-1" strike="noStrike">
                <a:solidFill>
                  <a:srgbClr val="000000"/>
                </a:solidFill>
                <a:latin typeface="Arial"/>
                <a:ea typeface="DejaVu Sans"/>
              </a:rPr>
              <a:t> conjunto de </a:t>
            </a:r>
            <a:r>
              <a:rPr b="1" lang="es-ES" sz="2400" spc="-1" strike="noStrike">
                <a:solidFill>
                  <a:srgbClr val="000000"/>
                </a:solidFill>
                <a:latin typeface="Arial"/>
                <a:ea typeface="DejaVu Sans"/>
              </a:rPr>
              <a:t>manuales y cuestionarios</a:t>
            </a:r>
            <a:r>
              <a:rPr b="0" lang="es-ES" sz="2400" spc="-1" strike="noStrike">
                <a:solidFill>
                  <a:srgbClr val="000000"/>
                </a:solidFill>
                <a:latin typeface="Arial"/>
                <a:ea typeface="DejaVu Sans"/>
              </a:rPr>
              <a:t>, a los que se tiene acceso por medio de una plataforma on line: </a:t>
            </a:r>
            <a:endParaRPr b="0" lang="es-E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800"/>
              </a:spcBef>
            </a:pPr>
            <a:endParaRPr b="0" lang="es-ES" sz="2400" spc="-1" strike="noStrike">
              <a:latin typeface="Arial"/>
            </a:endParaRPr>
          </a:p>
        </p:txBody>
      </p:sp>
      <p:sp>
        <p:nvSpPr>
          <p:cNvPr id="106" name="CustomShape 3"/>
          <p:cNvSpPr/>
          <p:nvPr/>
        </p:nvSpPr>
        <p:spPr>
          <a:xfrm>
            <a:off x="70920" y="5643720"/>
            <a:ext cx="9157680" cy="763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es-ES" sz="2200" spc="-1" strike="noStrike">
                <a:solidFill>
                  <a:srgbClr val="000000"/>
                </a:solidFill>
                <a:latin typeface="Trebuchet MS"/>
                <a:ea typeface="Trebuchet MS"/>
              </a:rPr>
              <a:t>REGISTRO EN</a:t>
            </a:r>
            <a:endParaRPr b="0" lang="es-E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2200" spc="-1" strike="noStrike" u="sng">
                <a:solidFill>
                  <a:srgbClr val="0000ff"/>
                </a:solidFill>
                <a:uFillTx/>
                <a:latin typeface="Trebuchet MS"/>
                <a:ea typeface="Trebuchet MS"/>
                <a:hlinkClick r:id="rId1"/>
              </a:rPr>
              <a:t>https://www.uma.es/smart-campus/info/130942/activate-por-los-ods/</a:t>
            </a:r>
            <a:endParaRPr b="0" lang="es-ES" sz="2200" spc="-1" strike="noStrike">
              <a:latin typeface="Arial"/>
            </a:endParaRPr>
          </a:p>
        </p:txBody>
      </p:sp>
      <p:grpSp>
        <p:nvGrpSpPr>
          <p:cNvPr id="107" name="Group 4"/>
          <p:cNvGrpSpPr/>
          <p:nvPr/>
        </p:nvGrpSpPr>
        <p:grpSpPr>
          <a:xfrm>
            <a:off x="498600" y="2095920"/>
            <a:ext cx="8244720" cy="3449520"/>
            <a:chOff x="498600" y="2095920"/>
            <a:chExt cx="8244720" cy="3449520"/>
          </a:xfrm>
        </p:grpSpPr>
        <p:pic>
          <p:nvPicPr>
            <p:cNvPr id="108" name="Imagen 16_0" descr="Escala de tiempo&#10;&#10;Descripción generada automáticamente"/>
            <p:cNvPicPr/>
            <p:nvPr/>
          </p:nvPicPr>
          <p:blipFill>
            <a:blip r:embed="rId2"/>
            <a:stretch/>
          </p:blipFill>
          <p:spPr>
            <a:xfrm>
              <a:off x="498600" y="2095920"/>
              <a:ext cx="2118240" cy="3427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9" name="Imagen 18_0" descr="Texto&#10;&#10;Descripción generada automáticamente"/>
            <p:cNvPicPr/>
            <p:nvPr/>
          </p:nvPicPr>
          <p:blipFill>
            <a:blip r:embed="rId3"/>
            <a:stretch/>
          </p:blipFill>
          <p:spPr>
            <a:xfrm>
              <a:off x="2553840" y="2095920"/>
              <a:ext cx="2118240" cy="3419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0" name="Imagen 20_0" descr="Escala de tiempo&#10;&#10;Descripción generada automáticamente"/>
            <p:cNvPicPr/>
            <p:nvPr/>
          </p:nvPicPr>
          <p:blipFill>
            <a:blip r:embed="rId4"/>
            <a:stretch/>
          </p:blipFill>
          <p:spPr>
            <a:xfrm>
              <a:off x="4572360" y="2117880"/>
              <a:ext cx="2067480" cy="33969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1" name="Imagen 22_0" descr="Texto&#10;&#10;Descripción generada automáticamente"/>
            <p:cNvPicPr/>
            <p:nvPr/>
          </p:nvPicPr>
          <p:blipFill>
            <a:blip r:embed="rId5"/>
            <a:stretch/>
          </p:blipFill>
          <p:spPr>
            <a:xfrm>
              <a:off x="6638400" y="2117880"/>
              <a:ext cx="2104920" cy="34275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12" name="" descr=""/>
          <p:cNvPicPr/>
          <p:nvPr/>
        </p:nvPicPr>
        <p:blipFill>
          <a:blip r:embed="rId6"/>
          <a:stretch/>
        </p:blipFill>
        <p:spPr>
          <a:xfrm>
            <a:off x="6819840" y="0"/>
            <a:ext cx="2310840" cy="977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0" y="0"/>
            <a:ext cx="6298560" cy="978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ec8b8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_tradnl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Plan de trabajo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304920" y="1143000"/>
            <a:ext cx="8638560" cy="5560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420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1" lang="es-ES" sz="2400" spc="-1" strike="noStrike">
                <a:solidFill>
                  <a:srgbClr val="000000"/>
                </a:solidFill>
                <a:latin typeface="Arial"/>
                <a:ea typeface="DejaVu Sans"/>
              </a:rPr>
              <a:t>Manuales y cuestionarios</a:t>
            </a:r>
            <a:r>
              <a:rPr b="0" lang="es-ES" sz="2400" spc="-1" strike="noStrike">
                <a:solidFill>
                  <a:srgbClr val="000000"/>
                </a:solidFill>
                <a:latin typeface="Arial"/>
                <a:ea typeface="DejaVu Sans"/>
              </a:rPr>
              <a:t>: 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899"/>
              </a:spcBef>
            </a:pPr>
            <a:endParaRPr b="0" lang="es-ES" sz="2400" spc="-1" strike="noStrike">
              <a:latin typeface="Arial"/>
            </a:endParaRPr>
          </a:p>
          <a:p>
            <a:pPr lvl="1" marL="457200" indent="-214200">
              <a:lnSpc>
                <a:spcPct val="100000"/>
              </a:lnSpc>
              <a:spcBef>
                <a:spcPts val="448"/>
              </a:spcBef>
              <a:buClr>
                <a:srgbClr val="000000"/>
              </a:buClr>
              <a:buFont typeface="Arial"/>
              <a:buChar char="•"/>
            </a:pPr>
            <a:r>
              <a:rPr b="1" lang="es-ES" sz="1700" spc="-1" strike="noStrike">
                <a:solidFill>
                  <a:srgbClr val="000000"/>
                </a:solidFill>
                <a:latin typeface="Arial"/>
                <a:ea typeface="Arial"/>
              </a:rPr>
              <a:t>Actívate por el clima</a:t>
            </a:r>
            <a:r>
              <a:rPr b="0" lang="es-ES" sz="1700" spc="-1" strike="noStrike">
                <a:solidFill>
                  <a:srgbClr val="000000"/>
                </a:solidFill>
                <a:latin typeface="Arial"/>
                <a:ea typeface="Arial"/>
              </a:rPr>
              <a:t>: se trabajan en este módulo los aspectos referidos de los </a:t>
            </a:r>
            <a:r>
              <a:rPr b="1" lang="es-ES" sz="1700" spc="-1" strike="noStrike">
                <a:solidFill>
                  <a:srgbClr val="000000"/>
                </a:solidFill>
                <a:latin typeface="Arial"/>
                <a:ea typeface="Arial"/>
              </a:rPr>
              <a:t>ODS 13</a:t>
            </a:r>
            <a:r>
              <a:rPr b="0" lang="es-ES" sz="1700" spc="-1" strike="noStrike">
                <a:solidFill>
                  <a:srgbClr val="000000"/>
                </a:solidFill>
                <a:latin typeface="Arial"/>
                <a:ea typeface="Arial"/>
              </a:rPr>
              <a:t> (Acción por el Clima) pero también tiene implicaciones en el ODS 11 (Ciudades y comunidades sostenibles) y </a:t>
            </a:r>
            <a:r>
              <a:rPr b="1" lang="es-ES" sz="1700" spc="-1" strike="noStrike">
                <a:solidFill>
                  <a:srgbClr val="000000"/>
                </a:solidFill>
                <a:latin typeface="Arial"/>
                <a:ea typeface="Arial"/>
              </a:rPr>
              <a:t>ODS 7</a:t>
            </a:r>
            <a:r>
              <a:rPr b="0" lang="es-ES" sz="1700" spc="-1" strike="noStrike">
                <a:solidFill>
                  <a:srgbClr val="000000"/>
                </a:solidFill>
                <a:latin typeface="Arial"/>
                <a:ea typeface="Arial"/>
              </a:rPr>
              <a:t> (Energía asequible y no contaminante). </a:t>
            </a:r>
            <a:endParaRPr b="0" lang="es-ES" sz="17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48"/>
              </a:spcBef>
            </a:pPr>
            <a:endParaRPr b="0" lang="es-ES" sz="1700" spc="-1" strike="noStrike">
              <a:latin typeface="Arial"/>
            </a:endParaRPr>
          </a:p>
          <a:p>
            <a:pPr lvl="1" marL="457200" indent="-214200">
              <a:lnSpc>
                <a:spcPct val="100000"/>
              </a:lnSpc>
              <a:spcBef>
                <a:spcPts val="448"/>
              </a:spcBef>
              <a:buClr>
                <a:srgbClr val="000000"/>
              </a:buClr>
              <a:buFont typeface="Arial"/>
              <a:buChar char="•"/>
            </a:pPr>
            <a:r>
              <a:rPr b="1" lang="es-ES" sz="1700" spc="-1" strike="noStrike">
                <a:solidFill>
                  <a:srgbClr val="000000"/>
                </a:solidFill>
                <a:latin typeface="Arial"/>
                <a:ea typeface="Arial"/>
              </a:rPr>
              <a:t>Actívate por un agua limpia y accesible</a:t>
            </a:r>
            <a:r>
              <a:rPr b="0" lang="es-ES" sz="1700" spc="-1" strike="noStrike">
                <a:solidFill>
                  <a:srgbClr val="000000"/>
                </a:solidFill>
                <a:latin typeface="Arial"/>
                <a:ea typeface="Arial"/>
              </a:rPr>
              <a:t>: se centra en el </a:t>
            </a:r>
            <a:r>
              <a:rPr b="1" lang="es-ES" sz="1700" spc="-1" strike="noStrike">
                <a:solidFill>
                  <a:srgbClr val="000000"/>
                </a:solidFill>
                <a:latin typeface="Arial"/>
                <a:ea typeface="Arial"/>
              </a:rPr>
              <a:t>ODS 6</a:t>
            </a:r>
            <a:r>
              <a:rPr b="0" lang="es-ES" sz="1700" spc="-1" strike="noStrike">
                <a:solidFill>
                  <a:srgbClr val="000000"/>
                </a:solidFill>
                <a:latin typeface="Arial"/>
                <a:ea typeface="Arial"/>
              </a:rPr>
              <a:t> (Agua limpia y saneamiento).</a:t>
            </a:r>
            <a:endParaRPr b="0" lang="es-ES" sz="17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48"/>
              </a:spcBef>
            </a:pPr>
            <a:endParaRPr b="0" lang="es-ES" sz="1700" spc="-1" strike="noStrike">
              <a:latin typeface="Arial"/>
            </a:endParaRPr>
          </a:p>
          <a:p>
            <a:pPr lvl="1" marL="457200" indent="-214200">
              <a:lnSpc>
                <a:spcPct val="100000"/>
              </a:lnSpc>
              <a:spcBef>
                <a:spcPts val="448"/>
              </a:spcBef>
              <a:buClr>
                <a:srgbClr val="000000"/>
              </a:buClr>
              <a:buFont typeface="Arial"/>
              <a:buChar char="•"/>
            </a:pPr>
            <a:r>
              <a:rPr b="1" lang="es-ES" sz="1700" spc="-1" strike="noStrike">
                <a:solidFill>
                  <a:srgbClr val="000000"/>
                </a:solidFill>
                <a:latin typeface="Arial"/>
                <a:ea typeface="Arial"/>
              </a:rPr>
              <a:t>Actívate por un consumo responsable</a:t>
            </a:r>
            <a:r>
              <a:rPr b="0" lang="es-ES" sz="1700" spc="-1" strike="noStrike">
                <a:solidFill>
                  <a:srgbClr val="000000"/>
                </a:solidFill>
                <a:latin typeface="Arial"/>
                <a:ea typeface="Arial"/>
              </a:rPr>
              <a:t>: principalmente relacionado con el </a:t>
            </a:r>
            <a:r>
              <a:rPr b="1" lang="es-ES" sz="1700" spc="-1" strike="noStrike">
                <a:solidFill>
                  <a:srgbClr val="000000"/>
                </a:solidFill>
                <a:latin typeface="Arial"/>
                <a:ea typeface="Arial"/>
              </a:rPr>
              <a:t>ODS 12</a:t>
            </a:r>
            <a:r>
              <a:rPr b="0" lang="es-ES" sz="1700" spc="-1" strike="noStrike">
                <a:solidFill>
                  <a:srgbClr val="000000"/>
                </a:solidFill>
                <a:latin typeface="Arial"/>
                <a:ea typeface="Arial"/>
              </a:rPr>
              <a:t> (Producción y consumo responsable), incluyendo el aspecto tanto del consumo y la producción de forma sostenible como de la gestión de los residuos. </a:t>
            </a:r>
            <a:endParaRPr b="0" lang="es-ES" sz="17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48"/>
              </a:spcBef>
            </a:pPr>
            <a:endParaRPr b="0" lang="es-ES" sz="1700" spc="-1" strike="noStrike">
              <a:latin typeface="Arial"/>
            </a:endParaRPr>
          </a:p>
          <a:p>
            <a:pPr lvl="1" marL="457200" indent="-214200">
              <a:lnSpc>
                <a:spcPct val="100000"/>
              </a:lnSpc>
              <a:spcBef>
                <a:spcPts val="448"/>
              </a:spcBef>
              <a:buClr>
                <a:srgbClr val="000000"/>
              </a:buClr>
              <a:buFont typeface="Arial"/>
              <a:buChar char="•"/>
            </a:pPr>
            <a:r>
              <a:rPr b="1" lang="es-ES" sz="1700" spc="-1" strike="noStrike">
                <a:solidFill>
                  <a:srgbClr val="000000"/>
                </a:solidFill>
                <a:latin typeface="Arial"/>
                <a:ea typeface="Arial"/>
              </a:rPr>
              <a:t>Actívate por una comunidad sostenible</a:t>
            </a:r>
            <a:r>
              <a:rPr b="0" lang="es-ES" sz="1700" spc="-1" strike="noStrike">
                <a:solidFill>
                  <a:srgbClr val="000000"/>
                </a:solidFill>
                <a:latin typeface="Arial"/>
                <a:ea typeface="Arial"/>
              </a:rPr>
              <a:t>: directamente alineado con el</a:t>
            </a:r>
            <a:r>
              <a:rPr b="1" lang="es-ES" sz="1700" spc="-1" strike="noStrike">
                <a:solidFill>
                  <a:srgbClr val="000000"/>
                </a:solidFill>
                <a:latin typeface="Arial"/>
                <a:ea typeface="Arial"/>
              </a:rPr>
              <a:t> ODS 11</a:t>
            </a:r>
            <a:r>
              <a:rPr b="0" lang="es-ES" sz="1700" spc="-1" strike="noStrike">
                <a:solidFill>
                  <a:srgbClr val="000000"/>
                </a:solidFill>
                <a:latin typeface="Arial"/>
                <a:ea typeface="Arial"/>
              </a:rPr>
              <a:t> (Ciudades y comunidades sostenibles), pero recogiendo, a modo de recapitulación, acciones relacionadas con los ODS tratados en los módulos anteriores. </a:t>
            </a:r>
            <a:endParaRPr b="0" lang="es-ES" sz="17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349"/>
              </a:spcBef>
            </a:pPr>
            <a:endParaRPr b="0" lang="es-ES" sz="1700" spc="-1" strike="noStrike">
              <a:latin typeface="Arial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1"/>
          <a:stretch/>
        </p:blipFill>
        <p:spPr>
          <a:xfrm>
            <a:off x="6819840" y="0"/>
            <a:ext cx="2310840" cy="977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0" y="0"/>
            <a:ext cx="6299640" cy="979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ec8b8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_tradnl" sz="4400" spc="-1" strike="noStrike">
                <a:solidFill>
                  <a:srgbClr val="000000"/>
                </a:solidFill>
                <a:latin typeface="Trebuchet MS"/>
                <a:ea typeface="DejaVu Sans"/>
              </a:rPr>
              <a:t>Beneficios de participar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304920" y="1143000"/>
            <a:ext cx="8639640" cy="4690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899"/>
              </a:spcBef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endParaRPr b="0" lang="es-ES" sz="1800" spc="-1" strike="noStrike">
              <a:latin typeface="Arial"/>
            </a:endParaRPr>
          </a:p>
          <a:p>
            <a:pPr lvl="1" marL="743040" indent="-284760">
              <a:lnSpc>
                <a:spcPct val="100000"/>
              </a:lnSpc>
              <a:spcBef>
                <a:spcPts val="448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es-ES" sz="1600" spc="-1" strike="noStrike">
                <a:solidFill>
                  <a:srgbClr val="000000"/>
                </a:solidFill>
                <a:latin typeface="Arial"/>
                <a:ea typeface="DejaVu Sans"/>
              </a:rPr>
              <a:t>Colaborar con otras miles de personas a conseguir que se </a:t>
            </a:r>
            <a:r>
              <a:rPr b="1" lang="es-ES" sz="1600" spc="-1" strike="noStrike">
                <a:solidFill>
                  <a:srgbClr val="000000"/>
                </a:solidFill>
                <a:latin typeface="Arial"/>
                <a:ea typeface="DejaVu Sans"/>
              </a:rPr>
              <a:t>alcancen los objetivos marcados por Naciones Unidas para el año 2030</a:t>
            </a:r>
            <a:r>
              <a:rPr b="0" lang="es-ES" sz="1600" spc="-1" strike="noStrike">
                <a:solidFill>
                  <a:srgbClr val="000000"/>
                </a:solidFill>
                <a:latin typeface="Arial"/>
                <a:ea typeface="DejaVu Sans"/>
              </a:rPr>
              <a:t>, ayudando a mejorar la situación del planeta.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endParaRPr b="0" lang="es-ES" sz="1600" spc="-1" strike="noStrike">
              <a:latin typeface="Arial"/>
            </a:endParaRPr>
          </a:p>
          <a:p>
            <a:pPr lvl="1" marL="743040" indent="-284760">
              <a:lnSpc>
                <a:spcPct val="100000"/>
              </a:lnSpc>
              <a:spcBef>
                <a:spcPts val="448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es-ES" sz="1600" spc="-1" strike="noStrike">
                <a:solidFill>
                  <a:srgbClr val="000000"/>
                </a:solidFill>
                <a:latin typeface="Arial"/>
                <a:ea typeface="DejaVu Sans"/>
              </a:rPr>
              <a:t>Contribuir a solucionar problemas como la </a:t>
            </a:r>
            <a:r>
              <a:rPr b="1" lang="es-ES" sz="1600" spc="-1" strike="noStrike">
                <a:solidFill>
                  <a:srgbClr val="000000"/>
                </a:solidFill>
                <a:latin typeface="Arial"/>
                <a:ea typeface="DejaVu Sans"/>
              </a:rPr>
              <a:t>crisis climática, las desigualdades sociales, la mejora de la economía local</a:t>
            </a:r>
            <a:r>
              <a:rPr b="0" lang="es-ES" sz="1600" spc="-1" strike="noStrike">
                <a:solidFill>
                  <a:srgbClr val="000000"/>
                </a:solidFill>
                <a:latin typeface="Arial"/>
                <a:ea typeface="DejaVu Sans"/>
              </a:rPr>
              <a:t>,… y aspectos más cercanos como tu propia salud y tu economía.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endParaRPr b="0" lang="es-ES" sz="1600" spc="-1" strike="noStrike">
              <a:latin typeface="Arial"/>
            </a:endParaRPr>
          </a:p>
          <a:p>
            <a:pPr lvl="1" marL="743040" indent="-284760">
              <a:lnSpc>
                <a:spcPct val="100000"/>
              </a:lnSpc>
              <a:spcBef>
                <a:spcPts val="448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es-ES" sz="1700" spc="-1" strike="noStrike">
                <a:solidFill>
                  <a:srgbClr val="000000"/>
                </a:solidFill>
                <a:latin typeface="Arial"/>
                <a:ea typeface="DejaVu Sans"/>
              </a:rPr>
              <a:t>Por último, quienes completen el Programa tendrán reconocida su participación mediante la expedición de un </a:t>
            </a:r>
            <a:r>
              <a:rPr b="1" lang="es-ES" sz="1700" spc="-1" strike="noStrike">
                <a:solidFill>
                  <a:srgbClr val="000000"/>
                </a:solidFill>
                <a:latin typeface="Arial"/>
                <a:ea typeface="DejaVu Sans"/>
              </a:rPr>
              <a:t>diploma acreditativo y entrarán en el sorteo de un premio valorado en 350€</a:t>
            </a:r>
            <a:r>
              <a:rPr b="0" lang="es-ES" sz="17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es-ES" sz="17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48"/>
              </a:spcBef>
            </a:pPr>
            <a:endParaRPr b="0" lang="es-ES" sz="1700" spc="-1" strike="noStrike">
              <a:latin typeface="Arial"/>
            </a:endParaRPr>
          </a:p>
          <a:p>
            <a:pPr lvl="1" marL="743040" indent="-284760">
              <a:lnSpc>
                <a:spcPct val="100000"/>
              </a:lnSpc>
              <a:spcBef>
                <a:spcPts val="448"/>
              </a:spcBef>
              <a:buClr>
                <a:srgbClr val="000000"/>
              </a:buClr>
              <a:buFont typeface="Wingdings" charset="2"/>
              <a:buChar char=""/>
            </a:pPr>
            <a:r>
              <a:rPr b="0" lang="es-ES" sz="1700" spc="-1" strike="noStrike">
                <a:solidFill>
                  <a:srgbClr val="000000"/>
                </a:solidFill>
                <a:latin typeface="Arial"/>
                <a:ea typeface="DejaVu Sans"/>
              </a:rPr>
              <a:t>Además en el caso de estudiantes que completen el programa obtendrán el </a:t>
            </a:r>
            <a:r>
              <a:rPr b="1" lang="es-ES" sz="1700" spc="-1" strike="noStrike">
                <a:solidFill>
                  <a:srgbClr val="000000"/>
                </a:solidFill>
                <a:latin typeface="Arial"/>
                <a:ea typeface="DejaVu Sans"/>
              </a:rPr>
              <a:t>reconocimiento de 2 créditos de optatividad.</a:t>
            </a:r>
            <a:endParaRPr b="0" lang="es-ES" sz="1700" spc="-1" strike="noStrike">
              <a:latin typeface="Arial"/>
            </a:endParaRPr>
          </a:p>
        </p:txBody>
      </p:sp>
      <p:pic>
        <p:nvPicPr>
          <p:cNvPr id="118" name="Object 3" descr=""/>
          <p:cNvPicPr/>
          <p:nvPr/>
        </p:nvPicPr>
        <p:blipFill>
          <a:blip r:embed="rId1"/>
          <a:stretch/>
        </p:blipFill>
        <p:spPr>
          <a:xfrm>
            <a:off x="6821640" y="0"/>
            <a:ext cx="2321280" cy="98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2224</TotalTime>
  <Application>LibreOffice/6.4.2.2$Windows_X86_64 LibreOffice_project/4e471d8c02c9c90f512f7f9ead8875b57fcb1ec3</Application>
  <Words>911</Words>
  <Paragraphs>130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2020-11-17T10:24:32Z</dcterms:created>
  <dc:creator>Carlos Oppe</dc:creator>
  <dc:description/>
  <dc:language>es-ES</dc:language>
  <cp:lastModifiedBy/>
  <dcterms:modified xsi:type="dcterms:W3CDTF">2021-11-16T11:40:09Z</dcterms:modified>
  <cp:revision>126</cp:revision>
  <dc:subject/>
  <dc:title>PLATAFORMA GAP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