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2BAD7-BD35-D943-94F3-08F0F62CB308}" type="datetimeFigureOut">
              <a:rPr lang="en-FR" smtClean="0"/>
              <a:t>11/26/20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99FD2-0D67-4A41-80F5-EEA49226E825}" type="slidenum">
              <a:rPr lang="en-FR" smtClean="0"/>
              <a:t>‹Nº›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1863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99FD2-0D67-4A41-80F5-EEA49226E825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8642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99FD2-0D67-4A41-80F5-EEA49226E825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128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1524000" y="5374034"/>
            <a:ext cx="9144000" cy="576064"/>
          </a:xfrm>
          <a:prstGeom prst="rect">
            <a:avLst/>
          </a:prstGeom>
        </p:spPr>
        <p:txBody>
          <a:bodyPr anchor="t" anchorCtr="0"/>
          <a:lstStyle>
            <a:lvl1pPr algn="ctr">
              <a:defRPr sz="3200">
                <a:solidFill>
                  <a:srgbClr val="282A55"/>
                </a:solidFill>
              </a:defRPr>
            </a:lvl1pPr>
          </a:lstStyle>
          <a:p>
            <a:r>
              <a:rPr kumimoji="0" lang="fr-FR" dirty="0"/>
              <a:t>PRESENTATION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04142" y="6022107"/>
            <a:ext cx="5183716" cy="5032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0" i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IE" dirty="0"/>
              <a:t>DD</a:t>
            </a:r>
            <a:r>
              <a:rPr lang="ga-IE" dirty="0"/>
              <a:t>/</a:t>
            </a:r>
            <a:r>
              <a:rPr lang="en-IE" dirty="0"/>
              <a:t>MM</a:t>
            </a:r>
            <a:r>
              <a:rPr lang="ga-IE" dirty="0"/>
              <a:t>/</a:t>
            </a:r>
            <a:r>
              <a:rPr lang="en-IE" dirty="0"/>
              <a:t>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_3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1524000" y="692696"/>
            <a:ext cx="9144000" cy="576064"/>
          </a:xfrm>
          <a:prstGeom prst="rect">
            <a:avLst/>
          </a:prstGeom>
        </p:spPr>
        <p:txBody>
          <a:bodyPr anchor="t" anchorCtr="0"/>
          <a:lstStyle>
            <a:lvl1pPr algn="ctr">
              <a:defRPr sz="3200">
                <a:solidFill>
                  <a:srgbClr val="282A55"/>
                </a:solidFill>
              </a:defRPr>
            </a:lvl1pPr>
          </a:lstStyle>
          <a:p>
            <a:r>
              <a:rPr kumimoji="0" lang="fr-FR" dirty="0"/>
              <a:t>PRESENTATION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04142" y="5950099"/>
            <a:ext cx="5183716" cy="5032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0" i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IE" dirty="0"/>
              <a:t>DD</a:t>
            </a:r>
            <a:r>
              <a:rPr lang="ga-IE" dirty="0"/>
              <a:t>/</a:t>
            </a:r>
            <a:r>
              <a:rPr lang="en-IE" dirty="0"/>
              <a:t>MM</a:t>
            </a:r>
            <a:r>
              <a:rPr lang="ga-IE" dirty="0"/>
              <a:t>/</a:t>
            </a:r>
            <a:r>
              <a:rPr lang="en-IE" dirty="0"/>
              <a:t>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6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 +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9302824" cy="738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 hasCustomPrompt="1"/>
          </p:nvPr>
        </p:nvSpPr>
        <p:spPr>
          <a:xfrm>
            <a:off x="609600" y="1412776"/>
            <a:ext cx="10972800" cy="493776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body </a:t>
            </a:r>
            <a:r>
              <a:rPr lang="fr-FR" dirty="0" err="1"/>
              <a:t>text</a:t>
            </a:r>
            <a:endParaRPr lang="fr-FR" dirty="0"/>
          </a:p>
          <a:p>
            <a:pPr lvl="1" eaLnBrk="1" latinLnBrk="0" hangingPunct="1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2" eaLnBrk="1" latinLnBrk="0" hangingPunct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 eaLnBrk="1" latinLnBrk="0" hangingPunct="1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 eaLnBrk="1" latinLnBrk="0" hangingPunct="1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kumimoji="0"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43619" y="6519446"/>
            <a:ext cx="274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www.euromarinenetwork.eu</a:t>
            </a:r>
          </a:p>
        </p:txBody>
      </p:sp>
    </p:spTree>
    <p:extLst>
      <p:ext uri="{BB962C8B-B14F-4D97-AF65-F5344CB8AC3E}">
        <p14:creationId xmlns:p14="http://schemas.microsoft.com/office/powerpoint/2010/main" val="387684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 - No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9302824" cy="738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 hasCustomPrompt="1"/>
          </p:nvPr>
        </p:nvSpPr>
        <p:spPr>
          <a:xfrm>
            <a:off x="609600" y="1412776"/>
            <a:ext cx="10972800" cy="493776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latinLnBrk="0" hangingPunct="1"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eaLnBrk="1" latinLnBrk="0" hangingPunct="1"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eaLnBrk="1" latinLnBrk="0" hangingPunct="1"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eaLnBrk="1" latinLnBrk="0" hangingPunct="1"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body </a:t>
            </a:r>
            <a:r>
              <a:rPr lang="fr-FR" dirty="0" err="1"/>
              <a:t>text</a:t>
            </a:r>
            <a:endParaRPr lang="fr-FR" dirty="0"/>
          </a:p>
          <a:p>
            <a:pPr lvl="1" eaLnBrk="1" latinLnBrk="0" hangingPunct="1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2" eaLnBrk="1" latinLnBrk="0" hangingPunct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 eaLnBrk="1" latinLnBrk="0" hangingPunct="1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 eaLnBrk="1" latinLnBrk="0" hangingPunct="1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kumimoji="0"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43619" y="6512988"/>
            <a:ext cx="274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www.euromarinenetwork.eu</a:t>
            </a:r>
          </a:p>
        </p:txBody>
      </p:sp>
    </p:spTree>
    <p:extLst>
      <p:ext uri="{BB962C8B-B14F-4D97-AF65-F5344CB8AC3E}">
        <p14:creationId xmlns:p14="http://schemas.microsoft.com/office/powerpoint/2010/main" val="45706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Diagram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9302824" cy="738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43619" y="6512988"/>
            <a:ext cx="274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www.euromarinenetwork.eu</a:t>
            </a:r>
          </a:p>
        </p:txBody>
      </p:sp>
    </p:spTree>
    <p:extLst>
      <p:ext uri="{BB962C8B-B14F-4D97-AF65-F5344CB8AC3E}">
        <p14:creationId xmlns:p14="http://schemas.microsoft.com/office/powerpoint/2010/main" val="203700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7"/>
          <p:cNvSpPr>
            <a:spLocks noGrp="1"/>
          </p:cNvSpPr>
          <p:nvPr>
            <p:ph type="ctrTitle" hasCustomPrompt="1"/>
          </p:nvPr>
        </p:nvSpPr>
        <p:spPr>
          <a:xfrm>
            <a:off x="1487488" y="1844824"/>
            <a:ext cx="9144000" cy="990600"/>
          </a:xfrm>
          <a:prstGeom prst="rect">
            <a:avLst/>
          </a:prstGeom>
        </p:spPr>
        <p:txBody>
          <a:bodyPr anchor="t" anchorCtr="0"/>
          <a:lstStyle>
            <a:lvl1pPr algn="ctr">
              <a:defRPr sz="5400" baseline="0">
                <a:solidFill>
                  <a:srgbClr val="282A55"/>
                </a:solidFill>
              </a:defRPr>
            </a:lvl1pPr>
          </a:lstStyle>
          <a:p>
            <a:r>
              <a:rPr kumimoji="0" lang="fr-FR" dirty="0"/>
              <a:t>THANK YOU</a:t>
            </a:r>
            <a:endParaRPr kumimoji="0" lang="en-US" dirty="0"/>
          </a:p>
        </p:txBody>
      </p:sp>
      <p:sp>
        <p:nvSpPr>
          <p:cNvPr id="4" name="Titre 7"/>
          <p:cNvSpPr txBox="1">
            <a:spLocks/>
          </p:cNvSpPr>
          <p:nvPr userDrawn="1"/>
        </p:nvSpPr>
        <p:spPr>
          <a:xfrm>
            <a:off x="5015880" y="5157192"/>
            <a:ext cx="9144000" cy="990600"/>
          </a:xfrm>
          <a:prstGeom prst="rect">
            <a:avLst/>
          </a:prstGeom>
        </p:spPr>
        <p:txBody>
          <a:bodyPr anchor="t" anchorCtr="0"/>
          <a:lstStyle>
            <a:lvl1pPr algn="ctr" rtl="0" eaLnBrk="1" latinLnBrk="0" hangingPunct="1">
              <a:spcBef>
                <a:spcPct val="0"/>
              </a:spcBef>
              <a:buNone/>
              <a:defRPr kumimoji="0" sz="5400" b="1" i="0" kern="1200" baseline="0">
                <a:solidFill>
                  <a:srgbClr val="282A55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sz="2000" dirty="0"/>
              <a:t>www.euromarinenetwork.eu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73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D5FA-FC1E-0F45-B798-A868458188D3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80F-3F90-F84E-9478-FD3D61EA75E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5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2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1" i="0" kern="1200">
          <a:solidFill>
            <a:schemeClr val="tx2"/>
          </a:solidFill>
          <a:latin typeface="Verdana"/>
          <a:ea typeface="+mj-ea"/>
          <a:cs typeface="Verdana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expert.org/document/273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ceanexpert.org/document/273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E4EA-3C12-2E4F-806E-AF454DFA2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79" y="5374034"/>
            <a:ext cx="10478814" cy="1142380"/>
          </a:xfrm>
        </p:spPr>
        <p:txBody>
          <a:bodyPr>
            <a:normAutofit/>
          </a:bodyPr>
          <a:lstStyle/>
          <a:p>
            <a:r>
              <a:rPr lang="en-DK" dirty="0"/>
              <a:t>Euromarine</a:t>
            </a:r>
            <a:br>
              <a:rPr lang="en-DK"/>
            </a:br>
            <a:r>
              <a:rPr lang="en-DK"/>
              <a:t>Brainstorm</a:t>
            </a:r>
            <a:r>
              <a:rPr lang="fr-FR" dirty="0" err="1"/>
              <a:t>ing</a:t>
            </a:r>
            <a:r>
              <a:rPr lang="en-DK"/>
              <a:t> </a:t>
            </a:r>
            <a:r>
              <a:rPr lang="en-DK" dirty="0"/>
              <a:t>on the Ocean Decade Actions</a:t>
            </a:r>
          </a:p>
        </p:txBody>
      </p:sp>
    </p:spTree>
    <p:extLst>
      <p:ext uri="{BB962C8B-B14F-4D97-AF65-F5344CB8AC3E}">
        <p14:creationId xmlns:p14="http://schemas.microsoft.com/office/powerpoint/2010/main" val="106363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8A4E-B142-5843-914E-18EFDDA0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an Ocean Decade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97B0-6342-2948-9435-2A61E4B073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1900" dirty="0"/>
              <a:t>Human health and well-being, including sustainable and equitable economic development, depend on the health and safety of the world’s ocean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dirty="0"/>
              <a:t>Ocean science is largely competent for diagnosing problems. However, its ability to offer solutions of direct relevance to sustainable development requires a massive upgrade</a:t>
            </a:r>
          </a:p>
          <a:p>
            <a:endParaRPr lang="en-GB" sz="1900" dirty="0"/>
          </a:p>
          <a:p>
            <a:r>
              <a:rPr lang="en-GB" sz="1900" dirty="0"/>
              <a:t>The world needs a large-scale and adequately resourced campaign of transformational ocean science: to move beyond business as usual, the campaign needs to be solution-oriented, ambitious, bold and forward-looking; to spread across all geographic regions; and to be communicated in widely understood forms</a:t>
            </a:r>
          </a:p>
          <a:p>
            <a:endParaRPr lang="en-GB" sz="1900" dirty="0"/>
          </a:p>
          <a:p>
            <a:r>
              <a:rPr lang="en-GB" sz="1900" dirty="0"/>
              <a:t>The vision of the Ocean Decade is ‘the science we need for the ocean we want’. </a:t>
            </a:r>
          </a:p>
          <a:p>
            <a:endParaRPr lang="en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E625D-520B-0544-AD6E-83BDBBF4A613}"/>
              </a:ext>
            </a:extLst>
          </p:cNvPr>
          <p:cNvSpPr txBox="1"/>
          <p:nvPr/>
        </p:nvSpPr>
        <p:spPr>
          <a:xfrm>
            <a:off x="724684" y="6185098"/>
            <a:ext cx="1106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Summary: </a:t>
            </a:r>
            <a:r>
              <a:rPr lang="en-GB" sz="1400" dirty="0">
                <a:hlinkClick r:id="rId3"/>
              </a:rPr>
              <a:t>https://oceanexpert.org/document/27348</a:t>
            </a:r>
            <a:r>
              <a:rPr lang="en-GB" sz="1400" dirty="0"/>
              <a:t>   			Full document: </a:t>
            </a:r>
            <a:r>
              <a:rPr lang="en-GB" sz="1400" dirty="0">
                <a:hlinkClick r:id="rId4"/>
              </a:rPr>
              <a:t>https://oceanexpert.org/document/27347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6271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B0FE-384D-3542-9B24-5C62030D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002"/>
            <a:ext cx="10515600" cy="773568"/>
          </a:xfrm>
        </p:spPr>
        <p:txBody>
          <a:bodyPr/>
          <a:lstStyle/>
          <a:p>
            <a:r>
              <a:rPr lang="en-DK" dirty="0"/>
              <a:t>Expected outcomes of the Decade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91AB-8926-264C-B621-5F83E2BB0F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494692"/>
            <a:ext cx="11049000" cy="5058508"/>
          </a:xfrm>
        </p:spPr>
        <p:txBody>
          <a:bodyPr>
            <a:normAutofit fontScale="70000" lnSpcReduction="20000"/>
          </a:bodyPr>
          <a:lstStyle/>
          <a:p>
            <a:r>
              <a:rPr lang="en-DK" b="1" dirty="0"/>
              <a:t>Outcome 1:</a:t>
            </a:r>
            <a:r>
              <a:rPr lang="en-DK" dirty="0"/>
              <a:t> A clean ocean where sources of pollution are identified and reduced or removed.</a:t>
            </a:r>
          </a:p>
          <a:p>
            <a:endParaRPr lang="en-DK" dirty="0"/>
          </a:p>
          <a:p>
            <a:r>
              <a:rPr lang="en-DK" b="1" dirty="0"/>
              <a:t>Outcome 2</a:t>
            </a:r>
            <a:r>
              <a:rPr lang="en-DK" dirty="0"/>
              <a:t>: A healthy and resilient ocean where marine ecosystems are understood, protected, restored and managed</a:t>
            </a:r>
          </a:p>
          <a:p>
            <a:endParaRPr lang="en-DK" dirty="0"/>
          </a:p>
          <a:p>
            <a:r>
              <a:rPr lang="en-DK" b="1" dirty="0"/>
              <a:t>Outcome 3:</a:t>
            </a:r>
            <a:r>
              <a:rPr lang="en-DK" dirty="0"/>
              <a:t> A productive ocean supporting sustainable food supply and a sustainable ocean economy. </a:t>
            </a:r>
          </a:p>
          <a:p>
            <a:endParaRPr lang="en-DK" dirty="0"/>
          </a:p>
          <a:p>
            <a:r>
              <a:rPr lang="en-DK" b="1" dirty="0"/>
              <a:t>Outcome 4</a:t>
            </a:r>
            <a:r>
              <a:rPr lang="en-DK" dirty="0"/>
              <a:t>: A predicted ocean where society understands and can respond to changing ocean conditions.</a:t>
            </a:r>
          </a:p>
          <a:p>
            <a:endParaRPr lang="en-DK" dirty="0"/>
          </a:p>
          <a:p>
            <a:r>
              <a:rPr lang="en-DK" b="1" dirty="0"/>
              <a:t>Outcome 5:</a:t>
            </a:r>
            <a:r>
              <a:rPr lang="en-DK" dirty="0"/>
              <a:t> A safe ocean where life and livelihoods are protected from ocean-related hazards. </a:t>
            </a:r>
          </a:p>
          <a:p>
            <a:endParaRPr lang="en-DK" dirty="0"/>
          </a:p>
          <a:p>
            <a:r>
              <a:rPr lang="en-DK" b="1" dirty="0"/>
              <a:t>Outcome 6:</a:t>
            </a:r>
            <a:r>
              <a:rPr lang="en-DK" dirty="0"/>
              <a:t> An accessible ocean with open and equitable access to data, information and technology and innovation</a:t>
            </a:r>
          </a:p>
          <a:p>
            <a:endParaRPr lang="en-DK" dirty="0"/>
          </a:p>
          <a:p>
            <a:r>
              <a:rPr lang="en-DK" b="1" dirty="0"/>
              <a:t>Outcome 7:</a:t>
            </a:r>
            <a:r>
              <a:rPr lang="en-DK" dirty="0"/>
              <a:t> An inspiring and engaging ocean where society understands and values the ocean in relation to human wellbeing and sustainable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04638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68AA8A-1EC1-E848-B9E6-F01ED4E4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Euromarine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4C70-FF14-FA43-A694-753672C18D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466396"/>
            <a:ext cx="10515600" cy="4351338"/>
          </a:xfrm>
        </p:spPr>
        <p:txBody>
          <a:bodyPr>
            <a:noAutofit/>
          </a:bodyPr>
          <a:lstStyle/>
          <a:p>
            <a:r>
              <a:rPr lang="en-US" sz="1800" dirty="0"/>
              <a:t>EUROMARINE (EM) wishes to align its science program with the Decade actions.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specific high-level challenge that we have identified is:</a:t>
            </a:r>
          </a:p>
          <a:p>
            <a:pPr marL="0" indent="0">
              <a:buNone/>
            </a:pPr>
            <a:r>
              <a:rPr lang="en-US" sz="1800" dirty="0"/>
              <a:t>“Understand the effects of multiple stressors on ocean ecosystems, and develop solutions to monitor, protect, manage and restore ecosystems and their biodiversity under changing environmental, social and climate conditions”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We invite the EM Members to brainstorm on </a:t>
            </a:r>
            <a:r>
              <a:rPr lang="en-US" sz="1800" b="1" dirty="0"/>
              <a:t>establishing Integrated Ocean Management in European Seas:</a:t>
            </a:r>
          </a:p>
          <a:p>
            <a:pPr lvl="1"/>
            <a:r>
              <a:rPr lang="en-US" sz="1800" b="1" dirty="0"/>
              <a:t>the research we need</a:t>
            </a:r>
          </a:p>
          <a:p>
            <a:pPr lvl="1"/>
            <a:r>
              <a:rPr lang="en-US" sz="1800" b="1" dirty="0"/>
              <a:t>the tools that should be developed</a:t>
            </a:r>
          </a:p>
          <a:p>
            <a:pPr lvl="1"/>
            <a:r>
              <a:rPr lang="en-US" sz="1800" b="1" dirty="0"/>
              <a:t>the challenges for science and society to operate with this management method</a:t>
            </a:r>
          </a:p>
          <a:p>
            <a:pPr lvl="1"/>
            <a:r>
              <a:rPr lang="en-US" sz="1800" b="1" dirty="0"/>
              <a:t>ideas to transfer the knowledge generated in EU to other regions</a:t>
            </a:r>
          </a:p>
          <a:p>
            <a:r>
              <a:rPr lang="en-US" sz="1800" dirty="0"/>
              <a:t>We also invite members to reflect about additional high-level challenges that could be relevant to the Decade objectives</a:t>
            </a:r>
          </a:p>
        </p:txBody>
      </p:sp>
    </p:spTree>
    <p:extLst>
      <p:ext uri="{BB962C8B-B14F-4D97-AF65-F5344CB8AC3E}">
        <p14:creationId xmlns:p14="http://schemas.microsoft.com/office/powerpoint/2010/main" val="400392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644579-0309-4B77-B3B8-F783ABAD49AB}"/>
              </a:ext>
            </a:extLst>
          </p:cNvPr>
          <p:cNvSpPr/>
          <p:nvPr/>
        </p:nvSpPr>
        <p:spPr>
          <a:xfrm>
            <a:off x="7002456" y="0"/>
            <a:ext cx="518954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83E85-28C9-7F44-9407-48309A3F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56" y="620688"/>
            <a:ext cx="5189544" cy="6013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076F1-89A3-734C-B919-882E5066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Your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expected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en-DK">
                <a:solidFill>
                  <a:srgbClr val="FF0000"/>
                </a:solidFill>
              </a:rPr>
              <a:t>contribution</a:t>
            </a:r>
            <a:endParaRPr lang="en-DK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2A20-FC26-8746-AB58-249EAF1AC1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878" y="1278784"/>
            <a:ext cx="7232774" cy="5122015"/>
          </a:xfrm>
        </p:spPr>
        <p:txBody>
          <a:bodyPr>
            <a:normAutofit/>
          </a:bodyPr>
          <a:lstStyle/>
          <a:p>
            <a:r>
              <a:rPr lang="en-US" b="1" dirty="0"/>
              <a:t>Identify the most urgent research needs </a:t>
            </a:r>
            <a:r>
              <a:rPr lang="en-US" dirty="0"/>
              <a:t>(actions) to move towards Integrated Ocean Management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Provide replies:</a:t>
            </a:r>
          </a:p>
          <a:p>
            <a:endParaRPr lang="en-US" b="1" dirty="0"/>
          </a:p>
          <a:p>
            <a:pPr lvl="1"/>
            <a:r>
              <a:rPr lang="en-US" dirty="0"/>
              <a:t>addressing each of the points listed in slides 6 and 7 to CEIMAR coordinator at University of Málaga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 algn="ctr">
              <a:buNone/>
            </a:pPr>
            <a:r>
              <a:rPr lang="en-US" dirty="0"/>
              <a:t>Email: </a:t>
            </a:r>
            <a:r>
              <a:rPr lang="en-US" dirty="0" err="1"/>
              <a:t>ceimar@uma.es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b="1" dirty="0"/>
              <a:t>by </a:t>
            </a:r>
            <a:r>
              <a:rPr lang="en-US" dirty="0">
                <a:solidFill>
                  <a:srgbClr val="FF0000"/>
                </a:solidFill>
              </a:rPr>
              <a:t>Friday 11 December</a:t>
            </a:r>
          </a:p>
        </p:txBody>
      </p:sp>
    </p:spTree>
    <p:extLst>
      <p:ext uri="{BB962C8B-B14F-4D97-AF65-F5344CB8AC3E}">
        <p14:creationId xmlns:p14="http://schemas.microsoft.com/office/powerpoint/2010/main" val="184697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6519-0B89-094C-A6F6-6A893FC6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Understand the effects of multiple stressors on ocean ecosystems, and develop solutions to monitor, protect, manage and restore ecosystems and their biodiversity under changing environmental, social and climate conditions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Integrated Ocean Management (IOM) in the European Seas</a:t>
            </a:r>
            <a:endParaRPr lang="en-DK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EA73-75A6-E742-BC1A-8D743EC9B6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2417885"/>
            <a:ext cx="10336823" cy="3886200"/>
          </a:xfrm>
        </p:spPr>
        <p:txBody>
          <a:bodyPr/>
          <a:lstStyle/>
          <a:p>
            <a:pPr lvl="1"/>
            <a:r>
              <a:rPr lang="en-GB" sz="2000" b="1" dirty="0"/>
              <a:t>The research we need</a:t>
            </a:r>
          </a:p>
          <a:p>
            <a:pPr marL="457200" lvl="1" indent="0">
              <a:buNone/>
            </a:pPr>
            <a:endParaRPr lang="en-GB" sz="2000" b="1" dirty="0"/>
          </a:p>
          <a:p>
            <a:pPr lvl="1"/>
            <a:r>
              <a:rPr lang="en-GB" sz="2000" b="1" dirty="0"/>
              <a:t>The tools that should be developed</a:t>
            </a:r>
          </a:p>
          <a:p>
            <a:pPr lvl="1"/>
            <a:endParaRPr lang="en-GB" sz="2000" b="1" dirty="0"/>
          </a:p>
          <a:p>
            <a:pPr lvl="1"/>
            <a:r>
              <a:rPr lang="en-GB" sz="2000" b="1" dirty="0"/>
              <a:t>The challenges for science and society to operate with this management method</a:t>
            </a:r>
          </a:p>
          <a:p>
            <a:pPr lvl="1"/>
            <a:endParaRPr lang="en-GB" sz="2000" b="1" dirty="0"/>
          </a:p>
          <a:p>
            <a:pPr lvl="1"/>
            <a:r>
              <a:rPr lang="en-GB" sz="2000" b="1" dirty="0"/>
              <a:t>How to transfer the knowledge generated in EU to other regions</a:t>
            </a:r>
          </a:p>
          <a:p>
            <a:pPr lvl="1"/>
            <a:endParaRPr lang="en-GB" sz="2000" b="1" dirty="0"/>
          </a:p>
          <a:p>
            <a:pPr lvl="1"/>
            <a:r>
              <a:rPr lang="en-GB" sz="2000" b="1" dirty="0"/>
              <a:t>Additional challenges that should be addressed to meet the outcome of the Decade</a:t>
            </a:r>
          </a:p>
          <a:p>
            <a:pPr marL="457200" lvl="1" indent="0">
              <a:buNone/>
            </a:pPr>
            <a:endParaRPr lang="en-GB" sz="2000" b="1" dirty="0"/>
          </a:p>
          <a:p>
            <a:endParaRPr lang="en-DK" dirty="0"/>
          </a:p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4957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6519-0B89-094C-A6F6-6A893FC6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Integrated Ocean Management</a:t>
            </a:r>
            <a:endParaRPr lang="en-DK" sz="2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EA73-75A6-E742-BC1A-8D743EC9B6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12776"/>
            <a:ext cx="10972800" cy="4937760"/>
          </a:xfrm>
        </p:spPr>
        <p:txBody>
          <a:bodyPr/>
          <a:lstStyle/>
          <a:p>
            <a:pPr lvl="1"/>
            <a:r>
              <a:rPr lang="en-GB" sz="2000" b="1" dirty="0"/>
              <a:t>Identify your research group</a:t>
            </a:r>
          </a:p>
          <a:p>
            <a:pPr lvl="1"/>
            <a:endParaRPr lang="en-GB" sz="2000" b="1" dirty="0"/>
          </a:p>
          <a:p>
            <a:pPr lvl="1"/>
            <a:endParaRPr lang="en-GB" b="1" dirty="0"/>
          </a:p>
          <a:p>
            <a:pPr lvl="1"/>
            <a:endParaRPr lang="en-GB" sz="2000" b="1" dirty="0"/>
          </a:p>
          <a:p>
            <a:pPr lvl="1"/>
            <a:r>
              <a:rPr lang="en-GB" b="1" dirty="0"/>
              <a:t>Your Research Group considers that </a:t>
            </a:r>
            <a:r>
              <a:rPr lang="en-GB" sz="2000" b="1" dirty="0"/>
              <a:t>top research priorities should be… (max. 2)</a:t>
            </a:r>
          </a:p>
          <a:p>
            <a:pPr marL="457200" lvl="1" indent="0">
              <a:buNone/>
            </a:pPr>
            <a:endParaRPr lang="en-GB" sz="2000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sz="2000" b="1" dirty="0"/>
          </a:p>
          <a:p>
            <a:pPr lvl="1"/>
            <a:r>
              <a:rPr lang="en-GB" sz="2000" b="1" dirty="0"/>
              <a:t>Short descriptive text for the proposed research actions</a:t>
            </a:r>
          </a:p>
          <a:p>
            <a:pPr lvl="1"/>
            <a:endParaRPr lang="en-GB" sz="2000" b="1" dirty="0"/>
          </a:p>
          <a:p>
            <a:endParaRPr lang="en-DK" dirty="0"/>
          </a:p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2143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uroMarine_presentation_GA20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_GA_2020_blank_TEMPLATE" id="{AEBF7070-4CF1-4982-9CB6-B194D39371B1}" vid="{B470D121-1B7B-4616-A361-973F9EF95E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</TotalTime>
  <Words>597</Words>
  <Application>Microsoft Macintosh PowerPoint</Application>
  <PresentationFormat>Panorámica</PresentationFormat>
  <Paragraphs>70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 MT</vt:lpstr>
      <vt:lpstr>Verdana</vt:lpstr>
      <vt:lpstr>Wingdings</vt:lpstr>
      <vt:lpstr>Wingdings 3</vt:lpstr>
      <vt:lpstr>EuroMarine_presentation_GA20</vt:lpstr>
      <vt:lpstr>Euromarine Brainstorming on the Ocean Decade Actions</vt:lpstr>
      <vt:lpstr>Why an Ocean Decade</vt:lpstr>
      <vt:lpstr>Expected outcomes of the Decade</vt:lpstr>
      <vt:lpstr>The Euromarine contribution</vt:lpstr>
      <vt:lpstr>Your expected contribution</vt:lpstr>
      <vt:lpstr>Challenge: Understand the effects of multiple stressors on ocean ecosystems, and develop solutions to monitor, protect, manage and restore ecosystems and their biodiversity under changing environmental, social and climate conditions  Objective : Integrated Ocean Management (IOM) in the European Seas</vt:lpstr>
      <vt:lpstr>Objective : Integrated Ocean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Euromarine Brainstorm on the Ocean Decade Actions</dc:title>
  <dc:creator>Patrizio Mariani</dc:creator>
  <cp:lastModifiedBy>Microsoft Office User</cp:lastModifiedBy>
  <cp:revision>21</cp:revision>
  <dcterms:created xsi:type="dcterms:W3CDTF">2020-10-22T13:15:45Z</dcterms:created>
  <dcterms:modified xsi:type="dcterms:W3CDTF">2020-11-26T20:53:27Z</dcterms:modified>
</cp:coreProperties>
</file>