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301" r:id="rId3"/>
    <p:sldId id="256" r:id="rId4"/>
    <p:sldId id="333" r:id="rId5"/>
    <p:sldId id="308" r:id="rId6"/>
    <p:sldId id="334" r:id="rId7"/>
    <p:sldId id="310" r:id="rId8"/>
    <p:sldId id="311" r:id="rId9"/>
    <p:sldId id="326" r:id="rId10"/>
    <p:sldId id="309" r:id="rId11"/>
    <p:sldId id="335" r:id="rId12"/>
    <p:sldId id="336" r:id="rId13"/>
    <p:sldId id="337" r:id="rId14"/>
    <p:sldId id="338" r:id="rId15"/>
    <p:sldId id="339" r:id="rId16"/>
    <p:sldId id="319" r:id="rId17"/>
    <p:sldId id="330" r:id="rId18"/>
    <p:sldId id="340" r:id="rId19"/>
    <p:sldId id="341" r:id="rId20"/>
    <p:sldId id="342" r:id="rId21"/>
    <p:sldId id="316" r:id="rId22"/>
    <p:sldId id="317" r:id="rId23"/>
    <p:sldId id="329" r:id="rId24"/>
    <p:sldId id="343" r:id="rId25"/>
    <p:sldId id="344" r:id="rId26"/>
    <p:sldId id="346" r:id="rId27"/>
    <p:sldId id="347" r:id="rId28"/>
    <p:sldId id="345" r:id="rId29"/>
    <p:sldId id="355" r:id="rId30"/>
    <p:sldId id="349" r:id="rId31"/>
    <p:sldId id="350" r:id="rId32"/>
    <p:sldId id="351" r:id="rId33"/>
    <p:sldId id="353" r:id="rId34"/>
    <p:sldId id="354" r:id="rId35"/>
    <p:sldId id="358" r:id="rId36"/>
    <p:sldId id="364" r:id="rId37"/>
    <p:sldId id="359" r:id="rId38"/>
    <p:sldId id="363" r:id="rId39"/>
    <p:sldId id="362" r:id="rId40"/>
  </p:sldIdLst>
  <p:sldSz cx="12192000" cy="6858000"/>
  <p:notesSz cx="6858000" cy="9144000"/>
  <p:defaultTextStyle>
    <a:defPPr>
      <a:defRPr lang="spanish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2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1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panish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DFFF7-D6C2-0A49-B7AF-8E69B02E2B2F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panish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panish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0898-5EE0-1349-9969-F8F6F924DE6E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318708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F15D-6542-4290-B95E-C4B2C3D71BE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21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7AEE-3AC7-524F-B31A-2E275DBE1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80AA3-EA95-0B41-884B-E5B33EF05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panish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C25D-5409-9048-AA7E-464E0BBA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53D2-A94C-F74B-82BA-D691B91C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7622B-CCBA-8B4E-AD21-962B83CF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2377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CFD7-5DBB-4541-A7A5-B9706D4A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6D973-4210-F742-8E10-AA11F8A57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F7098-41BF-8E4E-BBC9-342E04A4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D7A7-54B3-2349-90A6-2BFCB1B9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21B4-B977-9E47-ABCD-116C23D7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22181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F092C-CC7E-874B-B22D-A81F5F2BA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7DF3C-C1D2-C449-9855-96C445F33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D5B35-757C-EB44-BBB5-C974B899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6E039-126A-8B46-9D58-18AAF940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AC023-8BA2-694A-8C83-E52D5CE2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22331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2"/>
          <p:cNvSpPr txBox="1">
            <a:spLocks/>
          </p:cNvSpPr>
          <p:nvPr/>
        </p:nvSpPr>
        <p:spPr>
          <a:xfrm>
            <a:off x="838200" y="1825625"/>
            <a:ext cx="10515600" cy="1765068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1825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25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25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CONVOCATORIA DE PROYECTOS  DE INVESTIGACION 2021:</a:t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NOVEDADES Y CARACTERISTICAS</a:t>
            </a:r>
          </a:p>
        </p:txBody>
      </p:sp>
      <p:pic>
        <p:nvPicPr>
          <p:cNvPr id="10" name="Picture 4" descr="http://www.aei.gob.es/stfls/MICINN/AEI/ficheros/Imagen_Institucional/Logo_AEI_sin_fo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90" y="112437"/>
            <a:ext cx="1358590" cy="15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996043" y="3877801"/>
            <a:ext cx="101999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ES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Mª Lourdes</a:t>
            </a:r>
            <a:r>
              <a:rPr lang="es-ES" sz="2400" b="1" baseline="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Armesto</a:t>
            </a:r>
            <a:endParaRPr lang="es-ES" sz="2400" b="1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  <a:p>
            <a:pPr algn="ctr" defTabSz="914400">
              <a:spcBef>
                <a:spcPts val="1200"/>
              </a:spcBef>
            </a:pPr>
            <a:r>
              <a:rPr lang="es-ES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División de Coordinación, Evaluación y Seguimiento Científico Técnico </a:t>
            </a:r>
          </a:p>
        </p:txBody>
      </p:sp>
      <p:sp>
        <p:nvSpPr>
          <p:cNvPr id="12" name="Marcador de fecha 3"/>
          <p:cNvSpPr txBox="1">
            <a:spLocks/>
          </p:cNvSpPr>
          <p:nvPr/>
        </p:nvSpPr>
        <p:spPr>
          <a:xfrm>
            <a:off x="4171485" y="5149794"/>
            <a:ext cx="4457360" cy="44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s-ES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17 de noviembre de 2021</a:t>
            </a: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97" y="5816162"/>
            <a:ext cx="3275965" cy="8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40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0195" y="6406621"/>
            <a:ext cx="3000894" cy="365125"/>
          </a:xfrm>
          <a:prstGeom prst="rect">
            <a:avLst/>
          </a:prstGeom>
        </p:spPr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/>
          <a:p>
            <a:endParaRPr lang="spanish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  <p:grpSp>
        <p:nvGrpSpPr>
          <p:cNvPr id="7" name="Grupo 6"/>
          <p:cNvGrpSpPr>
            <a:grpSpLocks noChangeAspect="1"/>
          </p:cNvGrpSpPr>
          <p:nvPr/>
        </p:nvGrpSpPr>
        <p:grpSpPr>
          <a:xfrm>
            <a:off x="10933043" y="193138"/>
            <a:ext cx="1177164" cy="1540332"/>
            <a:chOff x="9744635" y="4195482"/>
            <a:chExt cx="1685365" cy="2205318"/>
          </a:xfrm>
        </p:grpSpPr>
        <p:sp>
          <p:nvSpPr>
            <p:cNvPr id="8" name="Rectángulo 7"/>
            <p:cNvSpPr/>
            <p:nvPr/>
          </p:nvSpPr>
          <p:spPr>
            <a:xfrm>
              <a:off x="9744635" y="4195482"/>
              <a:ext cx="1685365" cy="22053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4" descr="http://www.aei.gob.es/stfls/MICINN/AEI/ficheros/Imagen_Institucional/Logo_AEI_sin_fond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507" y="4292809"/>
              <a:ext cx="1460829" cy="202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43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18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975" y="87552"/>
            <a:ext cx="11020399" cy="120263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76" y="1913470"/>
            <a:ext cx="5701912" cy="743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975" y="2656566"/>
            <a:ext cx="5701913" cy="404903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29" y="1913470"/>
            <a:ext cx="5691829" cy="743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5691828" cy="404903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4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54" y="1223290"/>
            <a:ext cx="10600662" cy="60551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547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975" y="87552"/>
            <a:ext cx="11020399" cy="120263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" y="2120053"/>
            <a:ext cx="7073512" cy="4451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4134036" cy="44236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330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975" y="87552"/>
            <a:ext cx="11020399" cy="120263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9976" y="2032200"/>
            <a:ext cx="7146664" cy="4586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4147" y="2032199"/>
            <a:ext cx="4248912" cy="4586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26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05AF-888B-0441-A7A3-39B33406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2F06-F22D-8E47-84A3-76E8EC28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4742-F4F4-D54C-8C92-6A5B1110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5E47A-9A11-114F-AE7B-381FB348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D314-80C8-CE44-8BCA-937664A3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156232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5" y="87552"/>
            <a:ext cx="11020399" cy="120263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976" y="1655805"/>
            <a:ext cx="11663083" cy="50139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0195" y="6406621"/>
            <a:ext cx="3000894" cy="365125"/>
          </a:xfrm>
          <a:prstGeom prst="rect">
            <a:avLst/>
          </a:prstGeom>
        </p:spPr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/>
          <a:p>
            <a:endParaRPr lang="spanish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3995814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</p:spPr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</p:spPr>
        <p:txBody>
          <a:bodyPr/>
          <a:lstStyle/>
          <a:p>
            <a:endParaRPr lang="spanish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</p:spPr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141102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BC39-B96B-BE4D-A044-783B583E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7B28-2F87-934F-99F4-AA7541725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5E4B4-9027-594C-B8FF-F373857D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2EFB0-6EFC-1545-9D82-D7F2DE48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465D-83DC-6A42-8DEE-D1A38BB3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12280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F874-FD4B-8C4F-AB27-4529F0C7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FC3C0-C2EE-DE49-9515-941EFA27F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96374-7616-D04C-B851-820EB2DC3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9B1E7-9987-B547-8676-8BEC4DD5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32DBD-439E-F144-8F19-1B4341B8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EF568-2CAE-834A-8FF6-E5D8C394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304666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EB6F-53A2-1D4D-A1C0-B702DB76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9C4E2-53AD-C448-8212-FEFFD207A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28E8A-5D52-F042-8374-3114EC6F6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DE598-868D-594C-9094-771DF62BC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0B893-82CE-F34C-AC76-FDB328FCB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4E6B6-5195-144E-B88B-A4719682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9DC5-B0C5-2743-B9B9-0829D53D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7E578-22BE-F841-A033-714A02B3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257394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519C-CE48-9140-99AD-50455C0C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8227A-4E78-DB41-8A52-D683B54B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59265-C799-BD48-A842-1553C60A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0F0CE-6A28-E541-B462-D06A871C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39886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8DAC3-A933-1D44-9CC7-493D2A4D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1C370-602F-7F4A-8001-E5FCBD22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FFC5B-4B8B-F64A-A952-E7C88C15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362902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3985-EA42-AA4E-A12C-9D550ED7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1885-60B2-184B-816F-5619521A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7FCD9-E05D-B44B-AB58-0F51B6696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5B137-CB80-EA41-8DE2-318F2607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E6294-9B9A-EA48-B5BB-60A314CE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41CF6-3A3D-CD45-B724-502EF164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263786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6F0F-9626-274C-BFBF-E79B6838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0B368-9964-7F4C-BDF0-137A69643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panish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1C594-4D82-4845-A58B-91E10339F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5431-07EB-6040-BBA4-E5B843FC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EAA92-DA83-DC42-8DD3-53871C0D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panish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CA304-91B8-D946-9B3C-6D3D720B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249190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F597C-97D4-454E-B11F-A4BC7A0C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panish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C1A44-9264-F449-BC63-397BCA268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panish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9CDE9-81CA-854B-A94A-DD4CEEA3A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86B2-BF39-AD41-880C-87817077C444}" type="datetimeFigureOut">
              <a:rPr lang="spanish-ES" smtClean="0"/>
              <a:t>11/25/21</a:t>
            </a:fld>
            <a:endParaRPr lang="spanish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007A0-4FC7-C04B-9A25-20B96001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panish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874A-4B3E-AE47-8BA5-93CD9B6C1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CD70-0B39-5E4F-917C-8FEF0CCEB9EF}" type="slidenum">
              <a:rPr lang="spanish-ES" smtClean="0"/>
              <a:t>‹#›</a:t>
            </a:fld>
            <a:endParaRPr lang="spanish-ES"/>
          </a:p>
        </p:txBody>
      </p:sp>
    </p:spTree>
    <p:extLst>
      <p:ext uri="{BB962C8B-B14F-4D97-AF65-F5344CB8AC3E}">
        <p14:creationId xmlns:p14="http://schemas.microsoft.com/office/powerpoint/2010/main" val="14258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panish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" y="87552"/>
            <a:ext cx="12188952" cy="917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Marcador de título 1"/>
          <p:cNvSpPr txBox="1">
            <a:spLocks/>
          </p:cNvSpPr>
          <p:nvPr/>
        </p:nvSpPr>
        <p:spPr>
          <a:xfrm>
            <a:off x="838200" y="199332"/>
            <a:ext cx="9690409" cy="805684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Picture 4" descr="http://www.aei.gob.es/stfls/MICINN/AEI/ficheros/Imagen_Institucional/Logo_AEI_sin_fond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34" y="199332"/>
            <a:ext cx="962664" cy="11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número de diapositiva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2A909-BA42-42A1-B7A9-67D45FEB8AF8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7434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pdiaz@uma.es" TargetMode="External"/><Relationship Id="rId2" Type="http://schemas.openxmlformats.org/officeDocument/2006/relationships/hyperlink" Target="https://www.uma.es/servicio-de-investigacion/info/131917/convocatorias-2021-de-proyectos-plan-nacion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hyperlink" Target="https://gp.uma.es/vrinvestigacion/" TargetMode="External"/><Relationship Id="rId4" Type="http://schemas.openxmlformats.org/officeDocument/2006/relationships/hyperlink" Target="https://www.uma.es/media/files/Modelo_Autorizaci%C3%B3n_PN_2021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gp.uma.es/vrinvestigac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5801" y="1894247"/>
            <a:ext cx="10340788" cy="2675531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CONVOCATORIA DE PROYECTOS DE INVESTIGACION 2021:NOVEDADES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005801" y="4587347"/>
            <a:ext cx="10340788" cy="5142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7F7F7F"/>
                </a:solidFill>
                <a:latin typeface="Arial Narrow" charset="0"/>
                <a:ea typeface="Calibri" charset="0"/>
                <a:cs typeface="Times New Roman" charset="0"/>
              </a:rPr>
              <a:t>Vicerrectorado de Investigación y Transferencia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900" b="1" dirty="0">
                <a:solidFill>
                  <a:srgbClr val="7F7F7F"/>
                </a:solidFill>
                <a:latin typeface="Arial Narrow" charset="0"/>
                <a:ea typeface="Calibri" charset="0"/>
                <a:cs typeface="Times New Roman" charset="0"/>
              </a:rPr>
              <a:t> </a:t>
            </a:r>
            <a:endParaRPr lang="es-ES_tradnl" sz="11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0"/>
          <a:stretch/>
        </p:blipFill>
        <p:spPr bwMode="auto">
          <a:xfrm>
            <a:off x="1005801" y="5894480"/>
            <a:ext cx="1223236" cy="6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5E370-4F12-B54D-B9B9-E1F57237F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8" t="4762" r="75219" b="85009"/>
          <a:stretch/>
        </p:blipFill>
        <p:spPr>
          <a:xfrm>
            <a:off x="9357447" y="809556"/>
            <a:ext cx="1989142" cy="88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3C437-2786-834C-9F77-B4BA123D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82" y="5871346"/>
            <a:ext cx="932944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8B2A7D-E30E-B94A-BC16-B76B9D108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41774"/>
              </p:ext>
            </p:extLst>
          </p:nvPr>
        </p:nvGraphicFramePr>
        <p:xfrm>
          <a:off x="838200" y="953311"/>
          <a:ext cx="10708532" cy="4474722"/>
        </p:xfrm>
        <a:graphic>
          <a:graphicData uri="http://schemas.openxmlformats.org/drawingml/2006/table">
            <a:tbl>
              <a:tblPr/>
              <a:tblGrid>
                <a:gridCol w="10708532">
                  <a:extLst>
                    <a:ext uri="{9D8B030D-6E8A-4147-A177-3AD203B41FA5}">
                      <a16:colId xmlns:a16="http://schemas.microsoft.com/office/drawing/2014/main" val="4038619837"/>
                    </a:ext>
                  </a:extLst>
                </a:gridCol>
              </a:tblGrid>
              <a:tr h="154502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REQUISITOS DEL IP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: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Pueden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ser IP o co-IP de un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proyecto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Doctores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que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cumplan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los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requisitos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vinculación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art. 6.2.b) y los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requisitos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compatibilidad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art. 6.2.d) y Anexo V de la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convocatoria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7303"/>
                  </a:ext>
                </a:extLst>
              </a:tr>
              <a:tr h="292969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Catedrático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Universidad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Titular de Universidad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colaborador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indefinido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Ayudante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 (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acreditado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Ramón y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Cajal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Beatriz Galindo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071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883EE7-4871-F54E-A965-ECADEC1E30E8}"/>
              </a:ext>
            </a:extLst>
          </p:cNvPr>
          <p:cNvSpPr txBox="1"/>
          <p:nvPr/>
        </p:nvSpPr>
        <p:spPr>
          <a:xfrm>
            <a:off x="5254558" y="5202805"/>
            <a:ext cx="6099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panish-ES" dirty="0"/>
              <a:t>https://www.uma.es/servicio-de-investigacion/info/131917/convocatorias-2021-de-proyectos-plan-nacional/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52BEA67-F540-9B48-AB87-2361797417E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DF1FA35-0C67-0E4F-9D49-AABA97F69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10" name="Imagen 1">
            <a:extLst>
              <a:ext uri="{FF2B5EF4-FFF2-40B4-BE49-F238E27FC236}">
                <a16:creationId xmlns:a16="http://schemas.microsoft.com/office/drawing/2014/main" id="{1D4A31D2-9024-284A-AD26-E63E535D4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4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57AD0F-8C73-2A42-9A71-F00306D9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07251"/>
              </p:ext>
            </p:extLst>
          </p:nvPr>
        </p:nvGraphicFramePr>
        <p:xfrm>
          <a:off x="838200" y="1554480"/>
          <a:ext cx="10515600" cy="47548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327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REQUISITOS DE LAS PERSONAS DEL EQUIPO DE INVESTIGACIÓN: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 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Pueden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pertenecer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al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Equipo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Doctores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o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titulados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universitarios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superiores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que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cumplan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los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requisitos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vinculación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previstos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el art. 7.1 y los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requisitos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compatibilidad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recogidos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el art. 7.1.d) y Anexo V de la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convocatoria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:</a:t>
                      </a:r>
                    </a:p>
                    <a:p>
                      <a:endParaRPr lang="en-US" sz="20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6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Catedrático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Universidad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Titular de Universidad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colaborador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indefinido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Ayudante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 (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acreditado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Ramón y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Cajal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Beatriz Galindo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Asociado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6+6 (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acreditado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Doctor)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Eméritos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, ad-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honorem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y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numerarios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si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sus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nombramientos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cubren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todo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período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ejecución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proyecto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3067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E79717B-D93F-3A41-B8BB-DD85352063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CB07051-647E-354D-AFA9-052F725F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3662F834-475F-8244-A4B2-CEA7CB71D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11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B6D4E-420A-4B46-B4E1-7D947246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9046"/>
              </p:ext>
            </p:extLst>
          </p:nvPr>
        </p:nvGraphicFramePr>
        <p:xfrm>
          <a:off x="1204960" y="1998159"/>
          <a:ext cx="10515600" cy="32308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74260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EQUIPO DE TRABAJO: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 Los/las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investigadores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/as que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participen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la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ejecución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proyecto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y no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cumplan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los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requisitos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para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estar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Equipo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formarán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parte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Equipo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Trabajo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5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Doctores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con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vinculación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inferior al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período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ejecución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proyecto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Sustitutos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interinos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Profesores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Asociados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3+3, CIS o 6+6 sin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acreditación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703020202090204" pitchFamily="34" charset="0"/>
                        </a:rPr>
                        <a:t>Personal predoctoral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formación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(FPU, FPI y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similares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703020202090204" pitchFamily="34" charset="0"/>
                        </a:rPr>
                        <a:t>Personal Técnico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Apoyo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a la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703020202090204" pitchFamily="34" charset="0"/>
                        </a:rPr>
                        <a:t>Personal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contratado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con cargo 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proyecto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703020202090204" pitchFamily="34" charset="0"/>
                        </a:rPr>
                        <a:t>Personal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investigador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entidades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sin residencia social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España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449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DEB7F44-9482-5049-BF08-D04DB47B0F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FA45EF8-4FD6-0647-9DD9-EA8B56B7F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EF68F384-9E1E-8F41-B0AD-40479F04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8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B6D4E-420A-4B46-B4E1-7D947246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4918"/>
              </p:ext>
            </p:extLst>
          </p:nvPr>
        </p:nvGraphicFramePr>
        <p:xfrm>
          <a:off x="949457" y="1116903"/>
          <a:ext cx="10515600" cy="5974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74260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rebuchet MS" panose="020B0703020202090204" pitchFamily="34" charset="0"/>
                          <a:hlinkClick r:id="rId2"/>
                        </a:rPr>
                        <a:t>https://www.uma.es/servicio-de-investigacion/info/131917/convocatorias-2021-de-proyectos-plan-nacional/</a:t>
                      </a:r>
                      <a:endParaRPr lang="en-US" sz="2000" b="1" dirty="0">
                        <a:latin typeface="Trebuchet MS" panose="020B0703020202090204" pitchFamily="34" charset="0"/>
                      </a:endParaRPr>
                    </a:p>
                    <a:p>
                      <a:endParaRPr lang="en-US" sz="2000" b="1" dirty="0">
                        <a:latin typeface="Trebuchet MS" panose="020B070302020209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rebuchet MS" panose="020B0703020202090204" pitchFamily="34" charset="0"/>
                        </a:rPr>
                        <a:t>Consulta de la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convocatoria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: Pilar Díaz 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través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correo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electrónico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>
                          <a:latin typeface="Trebuchet MS" panose="020B0703020202090204" pitchFamily="34" charset="0"/>
                          <a:hlinkClick r:id="rId3"/>
                        </a:rPr>
                        <a:t>mpdiaz@uma.es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rebuchet MS" panose="020B0703020202090204" pitchFamily="34" charset="0"/>
                        </a:rPr>
                        <a:t>El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Ministerio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comprueban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la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incompatibilidades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: ANEXO V: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Convocatorias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incompatibles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Participación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Proyectos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externos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que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requieran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el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compromiso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b="1" dirty="0" err="1">
                          <a:latin typeface="Trebuchet MS" panose="020B0703020202090204" pitchFamily="34" charset="0"/>
                        </a:rPr>
                        <a:t>vinculación</a:t>
                      </a:r>
                      <a:r>
                        <a:rPr lang="en-US" sz="2000" b="1" dirty="0">
                          <a:latin typeface="Trebuchet MS" panose="020B0703020202090204" pitchFamily="34" charset="0"/>
                        </a:rPr>
                        <a:t> con la UMA:</a:t>
                      </a:r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Trebuchet MS" panose="020B0703020202090204" pitchFamily="34" charset="0"/>
                          <a:hlinkClick r:id="rId4"/>
                        </a:rPr>
                        <a:t>Formulario de autorización</a:t>
                      </a:r>
                      <a:endParaRPr lang="en-US" sz="2000" dirty="0">
                        <a:effectLst/>
                        <a:latin typeface="Trebuchet MS" panose="020B0703020202090204" pitchFamily="34" charset="0"/>
                      </a:endParaRPr>
                    </a:p>
                    <a:p>
                      <a:endParaRPr lang="en-US" sz="2000" dirty="0"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2000" dirty="0">
                          <a:latin typeface="Trebuchet MS" panose="020B0703020202090204" pitchFamily="34" charset="0"/>
                        </a:rPr>
                        <a:t>Para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solicitar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la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autorización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para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participar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proyectos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externos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, debe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cumplimentar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el </a:t>
                      </a:r>
                      <a:r>
                        <a:rPr lang="en-US" sz="2000" u="sng" dirty="0">
                          <a:effectLst/>
                          <a:latin typeface="Trebuchet MS" panose="020B0703020202090204" pitchFamily="34" charset="0"/>
                          <a:hlinkClick r:id="rId4"/>
                        </a:rPr>
                        <a:t>formulario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 y 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enviarlo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través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000" u="sng" dirty="0">
                          <a:effectLst/>
                          <a:latin typeface="Trebuchet MS" panose="020B0703020202090204" pitchFamily="34" charset="0"/>
                          <a:hlinkClick r:id="rId5"/>
                        </a:rPr>
                        <a:t>Gestor de peticiones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 (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seleccione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"Plan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Estatal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Científica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y Técnica y de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Innovación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/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Autorización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a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participar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rebuchet MS" panose="020B0703020202090204" pitchFamily="34" charset="0"/>
                        </a:rPr>
                        <a:t>proyectos</a:t>
                      </a:r>
                      <a:r>
                        <a:rPr lang="en-US" sz="2000" dirty="0">
                          <a:latin typeface="Trebuchet MS" panose="020B0703020202090204" pitchFamily="34" charset="0"/>
                        </a:rPr>
                        <a:t>").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panish-ES" sz="2000" dirty="0">
                        <a:latin typeface="Trebuchet MS" panose="020B0703020202090204" pitchFamily="34" charset="0"/>
                      </a:endParaRPr>
                    </a:p>
                    <a:p>
                      <a:endParaRPr lang="en-US" sz="20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5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449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37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1A3CE89-C75C-0448-A33F-891B809E0D34}"/>
              </a:ext>
            </a:extLst>
          </p:cNvPr>
          <p:cNvSpPr txBox="1">
            <a:spLocks/>
          </p:cNvSpPr>
          <p:nvPr/>
        </p:nvSpPr>
        <p:spPr>
          <a:xfrm>
            <a:off x="1104672" y="1579248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CURRICULUM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70C065C-A675-C842-A208-2716458E77DB}"/>
              </a:ext>
            </a:extLst>
          </p:cNvPr>
          <p:cNvSpPr txBox="1">
            <a:spLocks/>
          </p:cNvSpPr>
          <p:nvPr/>
        </p:nvSpPr>
        <p:spPr>
          <a:xfrm>
            <a:off x="1104671" y="3220058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MEMORIA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152C9F9-417B-044C-AEA9-51199F58A1C9}"/>
              </a:ext>
            </a:extLst>
          </p:cNvPr>
          <p:cNvSpPr txBox="1">
            <a:spLocks/>
          </p:cNvSpPr>
          <p:nvPr/>
        </p:nvSpPr>
        <p:spPr>
          <a:xfrm>
            <a:off x="1104672" y="4985594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SOLICITUD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9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52851"/>
            <a:ext cx="9583615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err="1">
                <a:solidFill>
                  <a:schemeClr val="tx1"/>
                </a:solidFill>
              </a:rPr>
              <a:t>cva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76511" y="1319538"/>
            <a:ext cx="10763416" cy="5169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95572" y="1687354"/>
            <a:ext cx="106443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</a:rPr>
              <a:t>CVA únicamente la o </a:t>
            </a:r>
            <a:r>
              <a:rPr lang="es-ES" sz="2400" b="1" dirty="0">
                <a:solidFill>
                  <a:srgbClr val="0070C0"/>
                </a:solidFill>
              </a:rPr>
              <a:t>las personas IP del proyecto lo presentarán como un documento adjunto</a:t>
            </a:r>
            <a:r>
              <a:rPr lang="es-ES" sz="2400" dirty="0">
                <a:solidFill>
                  <a:srgbClr val="0070C0"/>
                </a:solidFill>
              </a:rPr>
              <a:t>. En solicitud se incorporara un resumen del CV de los investigadores que forman parte del equipo de investigación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</a:rPr>
              <a:t>Méritos más relevantes obtenidos en los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úl</a:t>
            </a:r>
            <a:r>
              <a:rPr lang="es-ES" sz="2400" b="1" dirty="0">
                <a:solidFill>
                  <a:srgbClr val="0070C0"/>
                </a:solidFill>
              </a:rPr>
              <a:t>timos 10 años</a:t>
            </a:r>
            <a:r>
              <a:rPr lang="es-ES" sz="2400" dirty="0">
                <a:solidFill>
                  <a:srgbClr val="0070C0"/>
                </a:solidFill>
              </a:rPr>
              <a:t>. No obstante, en el artículo 14.2.b) se indica que aquellos/as IP que hayan acreditado alguna de las situaciones que interrumpen la actividad investigadora contempladas podrán ampliar la fecha límite inferior, incrementándola en el periodo acreditado de interrupción por dichas situaciones.</a:t>
            </a:r>
          </a:p>
          <a:p>
            <a:pPr>
              <a:buClr>
                <a:srgbClr val="FF0000"/>
              </a:buClr>
            </a:pPr>
            <a:endParaRPr lang="es-ES" sz="24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</a:rPr>
              <a:t>La extensión máxima del documento (apartados A, B y C) no puede sobrepasar las </a:t>
            </a:r>
            <a:r>
              <a:rPr lang="es-ES" sz="2400" b="1" dirty="0">
                <a:solidFill>
                  <a:srgbClr val="0070C0"/>
                </a:solidFill>
              </a:rPr>
              <a:t>4 páginas</a:t>
            </a:r>
          </a:p>
          <a:p>
            <a:endParaRPr lang="es-E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6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5" y="326475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Nuevo formato </a:t>
            </a:r>
            <a:r>
              <a:rPr lang="es-ES" sz="3200" b="1" dirty="0" err="1">
                <a:solidFill>
                  <a:schemeClr val="tx1"/>
                </a:solidFill>
              </a:rPr>
              <a:t>cva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8205" y="1621334"/>
            <a:ext cx="114567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s-ES" sz="2800" b="1" u="sng" dirty="0">
                <a:solidFill>
                  <a:srgbClr val="002060"/>
                </a:solidFill>
              </a:rPr>
              <a:t>DATOS PERSONALES</a:t>
            </a:r>
          </a:p>
          <a:p>
            <a:endParaRPr lang="es-ES" sz="2800" b="1" u="sng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Únicamente figura y es obligatorio rellenar el </a:t>
            </a:r>
            <a:r>
              <a:rPr lang="es-ES" sz="2800" b="1" dirty="0">
                <a:solidFill>
                  <a:schemeClr val="bg2">
                    <a:lumMod val="50000"/>
                  </a:schemeClr>
                </a:solidFill>
              </a:rPr>
              <a:t>Código ORCID 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, desapareciendo los identificadores </a:t>
            </a:r>
            <a:r>
              <a:rPr lang="es-ES" sz="2800" dirty="0" err="1">
                <a:solidFill>
                  <a:schemeClr val="bg2">
                    <a:lumMod val="50000"/>
                  </a:schemeClr>
                </a:solidFill>
              </a:rPr>
              <a:t>Researcher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 ID/Web of </a:t>
            </a:r>
            <a:r>
              <a:rPr lang="es-ES" sz="2800" dirty="0" err="1">
                <a:solidFill>
                  <a:schemeClr val="bg2">
                    <a:lumMod val="50000"/>
                  </a:schemeClr>
                </a:solidFill>
              </a:rPr>
              <a:t>Science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s-ES" sz="2800" dirty="0" err="1">
                <a:solidFill>
                  <a:schemeClr val="bg2">
                    <a:lumMod val="50000"/>
                  </a:schemeClr>
                </a:solidFill>
              </a:rPr>
              <a:t>Author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 ID/SCOPUS, de convocatorias anteriores.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bg2">
                    <a:lumMod val="50000"/>
                  </a:schemeClr>
                </a:solidFill>
              </a:rPr>
              <a:t>Desaparece el apartado A.3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. Indicadores generales de calidad de la producción científica.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nb-NO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Nuevo apartado A.3 Situación profesional anterior (</a:t>
            </a:r>
            <a:r>
              <a:rPr lang="nb-NO" sz="28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incluye interrupciones en la carrera investigadora, de acuerdo con el Art. 14.2.b) de la convocatoria, indicar meses totales)</a:t>
            </a:r>
            <a:endParaRPr lang="es-ES" sz="2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es-ES" sz="20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s-ES" sz="2000" b="1" u="sng" dirty="0">
              <a:solidFill>
                <a:srgbClr val="002060"/>
              </a:solidFill>
            </a:endParaRPr>
          </a:p>
        </p:txBody>
      </p:sp>
      <p:pic>
        <p:nvPicPr>
          <p:cNvPr id="4" name="Imagen 3" descr="Hermandad Santísimo Cristo de la Flagelación: Noveda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67" y="1174030"/>
            <a:ext cx="1629048" cy="11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ermandad Santísimo Cristo de la Flagelación: Noveda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22" y="5110793"/>
            <a:ext cx="1629048" cy="1175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5" y="326475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Nuevo formato </a:t>
            </a:r>
            <a:r>
              <a:rPr lang="es-ES" sz="3200" b="1" dirty="0" err="1">
                <a:solidFill>
                  <a:schemeClr val="tx1"/>
                </a:solidFill>
              </a:rPr>
              <a:t>cva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1845" y="1164134"/>
            <a:ext cx="1145672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2800" b="1" u="sng" dirty="0">
                <a:solidFill>
                  <a:srgbClr val="002060"/>
                </a:solidFill>
              </a:rPr>
              <a:t>B. RESUMEN DEL CURRICULUM </a:t>
            </a:r>
            <a:r>
              <a:rPr lang="en-US" i="1" dirty="0"/>
              <a:t>(</a:t>
            </a:r>
            <a:r>
              <a:rPr lang="en-US" i="1" dirty="0" err="1">
                <a:solidFill>
                  <a:schemeClr val="bg1"/>
                </a:solidFill>
              </a:rPr>
              <a:t>máx</a:t>
            </a:r>
            <a:r>
              <a:rPr lang="en-US" i="1" dirty="0">
                <a:solidFill>
                  <a:schemeClr val="bg1"/>
                </a:solidFill>
              </a:rPr>
              <a:t>. 5000 </a:t>
            </a:r>
            <a:r>
              <a:rPr lang="en-US" i="1" dirty="0" err="1">
                <a:solidFill>
                  <a:schemeClr val="bg1"/>
                </a:solidFill>
              </a:rPr>
              <a:t>caracteres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incluyendo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espacios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es-ES" sz="2800" b="1" u="sng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Sus aportaciones científicas, explicando su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relevancia y su contribución a la generación del conocimiento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, la generación de ideas, hipótesis y resultados y cómo los ha comunicado, la financiación obtenida, las capacidades científico técnicas adquiridas, las responsabilidades científicas ejercidas, las colaboraciones internacionales y el liderazgo. </a:t>
            </a:r>
          </a:p>
          <a:p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Sus aportaciones a la sociedad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, tales como actividades de desarrollo tecnológico y de innovación, actividades de divulgación, colaboración con la industria y el sector privado, entidades, instituciones públicas y otros usuarios finales de la investigación. </a:t>
            </a:r>
          </a:p>
          <a:p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Sus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aportaciones a la formación de jóvenes investigadores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y cómo ha contribuido al desarrollo de la carrera de estas personas, a la constitución de equipos de investigación, a creación de empresas, a actividades editoriales, o a la evaluación de investigadores, proyectos y otras actividades de investigación.</a:t>
            </a:r>
          </a:p>
          <a:p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Otras aportaciones que considere relevantes</a:t>
            </a:r>
          </a:p>
          <a:p>
            <a:pPr>
              <a:buClr>
                <a:srgbClr val="FF0000"/>
              </a:buClr>
            </a:pPr>
            <a:endParaRPr lang="es-ES" sz="2800" b="1" u="sng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s-ES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5" y="326475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Nuevo formato </a:t>
            </a:r>
            <a:r>
              <a:rPr lang="es-ES" sz="3200" b="1" dirty="0" err="1">
                <a:solidFill>
                  <a:schemeClr val="tx1"/>
                </a:solidFill>
              </a:rPr>
              <a:t>cva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1845" y="1164134"/>
            <a:ext cx="114567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2800" b="1" u="sng" dirty="0">
                <a:solidFill>
                  <a:schemeClr val="bg2">
                    <a:lumMod val="50000"/>
                  </a:schemeClr>
                </a:solidFill>
              </a:rPr>
              <a:t>C. LISTADO DE APORTACIONES MAS RELEVANTES</a:t>
            </a:r>
          </a:p>
          <a:p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C.1. </a:t>
            </a:r>
            <a:r>
              <a:rPr lang="es-ES" sz="2000" b="1" u="sng" dirty="0">
                <a:solidFill>
                  <a:schemeClr val="bg2">
                    <a:lumMod val="50000"/>
                  </a:schemeClr>
                </a:solidFill>
              </a:rPr>
              <a:t>Publicaciones más importantes en libros y revistas con “peer </a:t>
            </a:r>
            <a:r>
              <a:rPr lang="es-ES" sz="2000" b="1" u="sng" dirty="0" err="1">
                <a:solidFill>
                  <a:schemeClr val="bg2">
                    <a:lumMod val="50000"/>
                  </a:schemeClr>
                </a:solidFill>
              </a:rPr>
              <a:t>review</a:t>
            </a:r>
            <a:r>
              <a:rPr lang="es-ES" sz="2000" b="1" u="sng" dirty="0">
                <a:solidFill>
                  <a:schemeClr val="bg2">
                    <a:lumMod val="50000"/>
                  </a:schemeClr>
                </a:solidFill>
              </a:rPr>
              <a:t>” y conferencias </a:t>
            </a:r>
            <a:endParaRPr lang="es-E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C.2. </a:t>
            </a:r>
            <a:r>
              <a:rPr lang="es-ES_tradnl" sz="2000" b="1" u="sng" dirty="0">
                <a:solidFill>
                  <a:schemeClr val="bg2">
                    <a:lumMod val="50000"/>
                  </a:schemeClr>
                </a:solidFill>
              </a:rPr>
              <a:t>Congresos</a:t>
            </a:r>
            <a:endParaRPr lang="es-ES_tradnl" sz="2000" i="1" u="sng" dirty="0">
              <a:solidFill>
                <a:schemeClr val="bg2">
                  <a:lumMod val="50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C.3</a:t>
            </a:r>
            <a:r>
              <a:rPr lang="es-ES" sz="2000" b="1" u="sng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s-ES_tradnl" sz="2000" b="1" u="sng" dirty="0">
                <a:solidFill>
                  <a:schemeClr val="bg2">
                    <a:lumMod val="50000"/>
                  </a:schemeClr>
                </a:solidFill>
              </a:rPr>
              <a:t>Proyectos o líneas de investigación en los que ha participado</a:t>
            </a:r>
            <a:r>
              <a:rPr lang="es-ES_tradnl" sz="2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_tradnl" sz="2000" i="1" dirty="0">
                <a:solidFill>
                  <a:schemeClr val="bg2">
                    <a:lumMod val="50000"/>
                  </a:schemeClr>
                </a:solidFill>
              </a:rPr>
              <a:t>indicando su contribución personal. En el caso de investigadores jóvenes, indicar líneas de investigación de las que hayan sido responsables .</a:t>
            </a:r>
          </a:p>
          <a:p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C.4. </a:t>
            </a:r>
            <a:r>
              <a:rPr lang="es-ES" sz="2000" b="1" u="sng" dirty="0">
                <a:solidFill>
                  <a:schemeClr val="bg2">
                    <a:lumMod val="50000"/>
                  </a:schemeClr>
                </a:solidFill>
              </a:rPr>
              <a:t>Participación en actividades de transferencia de tecnología/conocimiento y explotación de resultados </a:t>
            </a:r>
            <a:r>
              <a:rPr lang="es-ES" sz="2000" i="1" dirty="0">
                <a:solidFill>
                  <a:schemeClr val="bg2">
                    <a:lumMod val="50000"/>
                  </a:schemeClr>
                </a:solidFill>
              </a:rPr>
              <a:t>Incluya las patentes y otras actividades de propiedad industrial o intelectual (contratos, licencias, acuerdos, etc.) en los que haya colaborado.. </a:t>
            </a:r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8205" y="5389418"/>
            <a:ext cx="1123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Se recomienda leer atentamente las instrucciones </a:t>
            </a:r>
            <a:r>
              <a:rPr lang="es-ES" sz="2000" b="1" u="sng" dirty="0">
                <a:solidFill>
                  <a:srgbClr val="FF0000"/>
                </a:solidFill>
              </a:rPr>
              <a:t>para cumplimentar el nuevo CVA, </a:t>
            </a:r>
            <a:r>
              <a:rPr lang="es-ES" sz="2000" b="1" dirty="0">
                <a:solidFill>
                  <a:srgbClr val="FF0000"/>
                </a:solidFill>
              </a:rPr>
              <a:t>disponibles en la Web </a:t>
            </a:r>
          </a:p>
        </p:txBody>
      </p:sp>
    </p:spTree>
    <p:extLst>
      <p:ext uri="{BB962C8B-B14F-4D97-AF65-F5344CB8AC3E}">
        <p14:creationId xmlns:p14="http://schemas.microsoft.com/office/powerpoint/2010/main" val="316608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1A3CE89-C75C-0448-A33F-891B809E0D34}"/>
              </a:ext>
            </a:extLst>
          </p:cNvPr>
          <p:cNvSpPr txBox="1">
            <a:spLocks/>
          </p:cNvSpPr>
          <p:nvPr/>
        </p:nvSpPr>
        <p:spPr>
          <a:xfrm>
            <a:off x="1104672" y="1579248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rgbClr val="0070C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CURRICULUM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70C065C-A675-C842-A208-2716458E77DB}"/>
              </a:ext>
            </a:extLst>
          </p:cNvPr>
          <p:cNvSpPr txBox="1">
            <a:spLocks/>
          </p:cNvSpPr>
          <p:nvPr/>
        </p:nvSpPr>
        <p:spPr>
          <a:xfrm>
            <a:off x="1104671" y="3220058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MEMORIA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152C9F9-417B-044C-AEA9-51199F58A1C9}"/>
              </a:ext>
            </a:extLst>
          </p:cNvPr>
          <p:cNvSpPr txBox="1">
            <a:spLocks/>
          </p:cNvSpPr>
          <p:nvPr/>
        </p:nvSpPr>
        <p:spPr>
          <a:xfrm>
            <a:off x="1104672" y="4985594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SOLICITUD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910656-2E6C-B44A-9755-C448D0ED0AB6}"/>
              </a:ext>
            </a:extLst>
          </p:cNvPr>
          <p:cNvSpPr txBox="1"/>
          <p:nvPr/>
        </p:nvSpPr>
        <p:spPr>
          <a:xfrm>
            <a:off x="1118680" y="1119318"/>
            <a:ext cx="1024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95000"/>
                  </a:schemeClr>
                </a:solidFill>
                <a:latin typeface="Trebuchet MS" panose="020B0703020202090204" pitchFamily="34" charset="0"/>
              </a:rPr>
              <a:t>PLAN ESTATAL DE INVESTIGACION CIENTIFICA Y TECNICA Y DE INNOVACION 2021-2023</a:t>
            </a:r>
            <a:endParaRPr lang="spanish-ES" sz="2400" dirty="0">
              <a:latin typeface="Trebuchet MS" panose="020B0703020202090204" pitchFamily="34" charset="0"/>
            </a:endParaRPr>
          </a:p>
        </p:txBody>
      </p:sp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id="{382CD0E1-CD9A-FC4C-8C1C-1B4C29F03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53228"/>
              </p:ext>
            </p:extLst>
          </p:nvPr>
        </p:nvGraphicFramePr>
        <p:xfrm>
          <a:off x="1322854" y="2687320"/>
          <a:ext cx="85110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48">
                  <a:extLst>
                    <a:ext uri="{9D8B030D-6E8A-4147-A177-3AD203B41FA5}">
                      <a16:colId xmlns:a16="http://schemas.microsoft.com/office/drawing/2014/main" val="1277796750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450589587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961822845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1211855363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915246416"/>
                    </a:ext>
                  </a:extLst>
                </a:gridCol>
                <a:gridCol w="1819654">
                  <a:extLst>
                    <a:ext uri="{9D8B030D-6E8A-4147-A177-3AD203B41FA5}">
                      <a16:colId xmlns:a16="http://schemas.microsoft.com/office/drawing/2014/main" val="1001300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PGC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ill Sans MT" panose="020B0502020104020203" pitchFamily="34" charset="0"/>
                        </a:rPr>
                        <a:t>85,300,000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ill Sans MT" panose="020B0502020104020203" pitchFamily="34" charset="0"/>
                        </a:rPr>
                        <a:t>50,000,000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ill Sans MT" panose="020B0502020104020203" pitchFamily="34" charset="0"/>
                        </a:rPr>
                        <a:t>102,000,000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ill Sans MT" panose="020B0502020104020203" pitchFamily="34" charset="0"/>
                        </a:rPr>
                        <a:t>74,700,000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ill Sans MT" panose="020B0502020104020203" pitchFamily="34" charset="0"/>
                        </a:rPr>
                        <a:t>312,000,000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0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FEDER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ill Sans MT" panose="020B0502020104020203" pitchFamily="34" charset="0"/>
                        </a:rPr>
                        <a:t>140,000,000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ill Sans MT" panose="020B0502020104020203" pitchFamily="34" charset="0"/>
                        </a:rPr>
                        <a:t>140,000,000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69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Gill Sans MT" panose="020B0502020104020203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Gill Sans MT" panose="020B0502020104020203" pitchFamily="34" charset="0"/>
                        </a:rPr>
                        <a:t>225,300,000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Gill Sans MT" panose="020B0502020104020203" pitchFamily="34" charset="0"/>
                        </a:rPr>
                        <a:t>50,000,000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Gill Sans MT" panose="020B0502020104020203" pitchFamily="34" charset="0"/>
                        </a:rPr>
                        <a:t>102,000,000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Gill Sans MT" panose="020B0502020104020203" pitchFamily="34" charset="0"/>
                        </a:rPr>
                        <a:t>74,700,000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Gill Sans MT" panose="020B0502020104020203" pitchFamily="34" charset="0"/>
                        </a:rPr>
                        <a:t>452,000,000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3335"/>
                  </a:ext>
                </a:extLst>
              </a:tr>
            </a:tbl>
          </a:graphicData>
        </a:graphic>
      </p:graphicFrame>
      <p:sp>
        <p:nvSpPr>
          <p:cNvPr id="7" name="Rectángulo 4">
            <a:extLst>
              <a:ext uri="{FF2B5EF4-FFF2-40B4-BE49-F238E27FC236}">
                <a16:creationId xmlns:a16="http://schemas.microsoft.com/office/drawing/2014/main" id="{178FB625-FEE5-FB45-9B59-FDCCF4618903}"/>
              </a:ext>
            </a:extLst>
          </p:cNvPr>
          <p:cNvSpPr/>
          <p:nvPr/>
        </p:nvSpPr>
        <p:spPr>
          <a:xfrm>
            <a:off x="998269" y="5092351"/>
            <a:ext cx="983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rebuchet MS" panose="020B0603020202020204" pitchFamily="34" charset="0"/>
              </a:rPr>
              <a:t>De acuerdo con el Plan de Choque para la Ciencia y la Innovación, la previsión es que la convocatoria se resuelva por </a:t>
            </a:r>
            <a:r>
              <a:rPr lang="es-ES" b="1" dirty="0">
                <a:latin typeface="Trebuchet MS" panose="020B0603020202020204" pitchFamily="34" charset="0"/>
              </a:rPr>
              <a:t>412 M€</a:t>
            </a:r>
            <a:r>
              <a:rPr lang="es-ES" dirty="0">
                <a:latin typeface="Trebuchet MS" panose="020B0603020202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806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093" y="317683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Memoria científico-</a:t>
            </a:r>
            <a:r>
              <a:rPr lang="es-ES" sz="3200" b="1" dirty="0" err="1">
                <a:solidFill>
                  <a:schemeClr val="tx1"/>
                </a:solidFill>
              </a:rPr>
              <a:t>tÉcnica</a:t>
            </a:r>
            <a:r>
              <a:rPr lang="es-ES" sz="3200" b="1" dirty="0">
                <a:solidFill>
                  <a:schemeClr val="tx1"/>
                </a:solidFill>
              </a:rPr>
              <a:t> (I)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40793" y="1243174"/>
            <a:ext cx="9722398" cy="54453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434033" y="1346591"/>
            <a:ext cx="96084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</a:rPr>
              <a:t>Extensión máxima de </a:t>
            </a:r>
            <a:r>
              <a:rPr lang="es-ES" sz="2400" dirty="0">
                <a:solidFill>
                  <a:srgbClr val="FF0000"/>
                </a:solidFill>
              </a:rPr>
              <a:t>20 páginas para proyectos individuales y 35 paginas para proyectos coordinados</a:t>
            </a:r>
            <a:r>
              <a:rPr lang="es-ES" sz="2400" dirty="0">
                <a:solidFill>
                  <a:srgbClr val="002060"/>
                </a:solidFill>
              </a:rPr>
              <a:t>, recomendable letra Times </a:t>
            </a:r>
            <a:r>
              <a:rPr lang="es-ES" sz="2400" dirty="0" err="1">
                <a:solidFill>
                  <a:srgbClr val="002060"/>
                </a:solidFill>
              </a:rPr>
              <a:t>Roman</a:t>
            </a:r>
            <a:r>
              <a:rPr lang="es-ES" sz="2400" dirty="0">
                <a:solidFill>
                  <a:srgbClr val="002060"/>
                </a:solidFill>
              </a:rPr>
              <a:t>, Calibri o Arial, tamaño mínimo 11 puntos.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</a:rPr>
              <a:t>Proyectos con presupuesto igual o superior a 100.000€ deberán presentar la memoria en ingles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</a:rPr>
              <a:t>Memoria única para proyectos coordinados, en la que se deberá incluir una justificación de la necesidad de la coordinación , la participación de cada uno de los </a:t>
            </a:r>
            <a:r>
              <a:rPr lang="es-ES" sz="2400" dirty="0" err="1">
                <a:solidFill>
                  <a:srgbClr val="002060"/>
                </a:solidFill>
              </a:rPr>
              <a:t>subproyectos</a:t>
            </a:r>
            <a:r>
              <a:rPr lang="es-ES" sz="2400" dirty="0">
                <a:solidFill>
                  <a:srgbClr val="002060"/>
                </a:solidFill>
              </a:rPr>
              <a:t> y el valor añadido que supone la coordinación frente a un proyecto individual.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FF0000"/>
                </a:solidFill>
              </a:rPr>
              <a:t>Si en el contenido de la investigación propuesta se contempla algún aspecto que requiera considerar una perspectiva de sexo o género, por su temática, metodología, resultados o aplicaciones, deberá desarrollarse en los apartados correspondientes de la memoria científico-técnica (propuesta científica, impacto socio económico).</a:t>
            </a:r>
          </a:p>
        </p:txBody>
      </p:sp>
      <p:pic>
        <p:nvPicPr>
          <p:cNvPr id="6" name="Imagen 5" descr="A tip for writers / Un concejo para escritores - Tint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09" y="3077308"/>
            <a:ext cx="2458798" cy="22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682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Memoria científico-</a:t>
            </a:r>
            <a:r>
              <a:rPr lang="es-ES" sz="3200" b="1" dirty="0" err="1">
                <a:solidFill>
                  <a:schemeClr val="tx1"/>
                </a:solidFill>
              </a:rPr>
              <a:t>tÉcnica</a:t>
            </a:r>
            <a:r>
              <a:rPr lang="es-ES" sz="3200" b="1" dirty="0">
                <a:solidFill>
                  <a:schemeClr val="tx1"/>
                </a:solidFill>
              </a:rPr>
              <a:t>  anexo vii (II)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2353" y="1546593"/>
            <a:ext cx="114626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2800" b="1" u="sng" dirty="0">
                <a:solidFill>
                  <a:srgbClr val="002060"/>
                </a:solidFill>
              </a:rPr>
              <a:t>PROPUESTA CIENTIFICA</a:t>
            </a:r>
          </a:p>
          <a:p>
            <a:pPr>
              <a:buClr>
                <a:srgbClr val="FF0000"/>
              </a:buClr>
            </a:pPr>
            <a:endParaRPr lang="es-ES" sz="2000" b="1" u="sng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000" b="1" u="sng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Antecedentes, estado actual y justificación de la propuesta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. breve bibliografía actualizada. Hipótesis de partida, originalidad y novedad del proyecto, Resultados y contribuciones previos del equipo de investigación que avalan la propuesta, Para las solicitudes de proyectos en la modalidad de investigación orientada: justificación de la contribución de la propuesta a las necesidades de la prioridad temática seleccionada. Además, para las solicitudes de proyectos coordinados: justificación de la participación de los distintos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subproyectos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, beneficios esperados de la coordinación y objetivos que serán responsabilidad de cada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subproyecto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.  </a:t>
            </a:r>
            <a:endParaRPr lang="es-ES" sz="2000" b="1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000" b="1" u="sng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Objetivos, metodología y plan de trabajo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: descripción clara, precisa y realista. Estrategia inter o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multicisciplinar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,  descripción detalla de la metodología y plan de trabajo. </a:t>
            </a:r>
            <a:r>
              <a:rPr lang="es-ES" sz="2000" dirty="0">
                <a:solidFill>
                  <a:srgbClr val="FF0000"/>
                </a:solidFill>
                <a:latin typeface="Corbel" panose="020B0503020204020204" pitchFamily="34" charset="0"/>
              </a:rPr>
              <a:t>Se recomienda incorporar un plan de contingencia para resolver posibles dificultades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, Disposición de medios materiales, infraestructura y/o equipamiento a disposición del proyecto para abordar la metodología propuesta, Cronograma</a:t>
            </a:r>
          </a:p>
          <a:p>
            <a:pPr>
              <a:buClr>
                <a:srgbClr val="FF0000"/>
              </a:buClr>
            </a:pP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4" name="Imagen 3" descr="Hermandad Santísimo Cristo de la Flagelación: Noveda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66" y="1064302"/>
            <a:ext cx="1629048" cy="11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2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682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Memoria científico-</a:t>
            </a:r>
            <a:r>
              <a:rPr lang="es-ES" sz="3200" b="1" dirty="0" err="1">
                <a:solidFill>
                  <a:schemeClr val="tx1"/>
                </a:solidFill>
              </a:rPr>
              <a:t>tÉcnica</a:t>
            </a:r>
            <a:r>
              <a:rPr lang="es-ES" sz="3200" b="1" dirty="0">
                <a:solidFill>
                  <a:schemeClr val="tx1"/>
                </a:solidFill>
              </a:rPr>
              <a:t> (III)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4963" y="1074509"/>
            <a:ext cx="1060066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s-ES" sz="20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s-ES" sz="2800" b="1" u="sng" dirty="0">
                <a:solidFill>
                  <a:srgbClr val="002060"/>
                </a:solidFill>
              </a:rPr>
              <a:t>IMPACTO ESPERADO DE LOS RESULTADOS</a:t>
            </a:r>
          </a:p>
          <a:p>
            <a:pPr>
              <a:buClr>
                <a:srgbClr val="FF0000"/>
              </a:buClr>
            </a:pPr>
            <a:endParaRPr lang="es-ES" sz="2000" b="1" u="sng" dirty="0">
              <a:solidFill>
                <a:srgbClr val="002060"/>
              </a:solidFill>
            </a:endParaRPr>
          </a:p>
          <a:p>
            <a:r>
              <a:rPr lang="es-ES" sz="2400" u="sng" dirty="0">
                <a:solidFill>
                  <a:srgbClr val="002060"/>
                </a:solidFill>
              </a:rPr>
              <a:t>Impacto científico-técnico</a:t>
            </a:r>
            <a:r>
              <a:rPr lang="es-ES" sz="2400" dirty="0">
                <a:solidFill>
                  <a:srgbClr val="002060"/>
                </a:solidFill>
              </a:rPr>
              <a:t>: Plan de difusión e internacionalización de los resultados y conocimientos/resultados potencialmente transferibles y entidades interesadas, </a:t>
            </a:r>
            <a:r>
              <a:rPr lang="es-ES" sz="2400" dirty="0">
                <a:solidFill>
                  <a:srgbClr val="FF0000"/>
                </a:solidFill>
              </a:rPr>
              <a:t>resumen de un plan de Gestión de datos de investigación previsto durante y al finalizar el proyecto</a:t>
            </a:r>
            <a:endParaRPr lang="es-ES" dirty="0">
              <a:solidFill>
                <a:srgbClr val="FF0000"/>
              </a:solidFill>
            </a:endParaRPr>
          </a:p>
          <a:p>
            <a:pPr algn="just">
              <a:buClr>
                <a:srgbClr val="FF0000"/>
              </a:buClr>
            </a:pPr>
            <a:endParaRPr lang="es-ES" sz="2400" dirty="0">
              <a:solidFill>
                <a:srgbClr val="FF0000"/>
              </a:solidFill>
            </a:endParaRPr>
          </a:p>
          <a:p>
            <a:r>
              <a:rPr lang="es-ES" sz="2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Impacto social y económico</a:t>
            </a:r>
            <a:r>
              <a:rPr lang="es-E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incluyendo un plan de divulgación de los resultados a los colectivos más relevantes para la temática del proyecto y a la sociedad en general y descripción de los beneficios de la inclusión de la dimensión de género en el contenido de la investigación propuesta o el impacto asociado al ámbito de la discapacidad y otras áreas de inclusión social,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2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B6D4E-420A-4B46-B4E1-7D947246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05914"/>
              </p:ext>
            </p:extLst>
          </p:nvPr>
        </p:nvGraphicFramePr>
        <p:xfrm>
          <a:off x="974616" y="2057400"/>
          <a:ext cx="10242767" cy="2743200"/>
        </p:xfrm>
        <a:graphic>
          <a:graphicData uri="http://schemas.openxmlformats.org/drawingml/2006/table">
            <a:tbl>
              <a:tblPr/>
              <a:tblGrid>
                <a:gridCol w="10242767">
                  <a:extLst>
                    <a:ext uri="{9D8B030D-6E8A-4147-A177-3AD203B41FA5}">
                      <a16:colId xmlns:a16="http://schemas.microsoft.com/office/drawing/2014/main" val="274260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ebuchet MS" panose="020B0703020202090204" pitchFamily="34" charset="0"/>
                        </a:rPr>
                        <a:t>Un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plan de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gestión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datos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(PGD) “es un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documento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formal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elaborado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por el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investigador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o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grupo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, que se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desarrolla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al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inicio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un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proyecto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. Describe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todos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los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aspectos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la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gestión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los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datos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, es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decir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qué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se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hará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con los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datos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durante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y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después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proyecto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b="1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.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Puede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modificarse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por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cambios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el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proceso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la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misma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5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449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9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EC56E7-B484-E04E-9941-6B3071CD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19" y="1462892"/>
            <a:ext cx="6660292" cy="42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3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55159-A3D6-4749-9400-6975AD5E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91" y="1300459"/>
            <a:ext cx="7867134" cy="42570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10950-D78A-014C-9A3B-AF34042ACD03}"/>
              </a:ext>
            </a:extLst>
          </p:cNvPr>
          <p:cNvCxnSpPr/>
          <p:nvPr/>
        </p:nvCxnSpPr>
        <p:spPr>
          <a:xfrm flipH="1">
            <a:off x="6284068" y="1857983"/>
            <a:ext cx="1186774" cy="1021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1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CD307-7378-2A40-978E-9E898E89E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8873"/>
            <a:ext cx="12192000" cy="48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B6D4E-420A-4B46-B4E1-7D947246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02106"/>
              </p:ext>
            </p:extLst>
          </p:nvPr>
        </p:nvGraphicFramePr>
        <p:xfrm>
          <a:off x="494950" y="851186"/>
          <a:ext cx="10645630" cy="4249913"/>
        </p:xfrm>
        <a:graphic>
          <a:graphicData uri="http://schemas.openxmlformats.org/drawingml/2006/table">
            <a:tbl>
              <a:tblPr/>
              <a:tblGrid>
                <a:gridCol w="10645630">
                  <a:extLst>
                    <a:ext uri="{9D8B030D-6E8A-4147-A177-3AD203B41FA5}">
                      <a16:colId xmlns:a16="http://schemas.microsoft.com/office/drawing/2014/main" val="274260176"/>
                    </a:ext>
                  </a:extLst>
                </a:gridCol>
              </a:tblGrid>
              <a:tr h="3792713"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703020202090204" pitchFamily="34" charset="0"/>
                      </a:endParaRPr>
                    </a:p>
                    <a:p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En la memoria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científico-Té́cnica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la propuesta solamente se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debera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́ incorporar una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descripción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inicial que contenga 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qué datos se van a recoger o generar en el marco del proyecto 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tipologías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y formatos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cómo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sera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́ el acceso a los mismos (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quién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cómo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cuándo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podra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́ acceder a ellos), de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quién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son los datos y en qué repositorio está previsto su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depósito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difusión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preservación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. Asimismo, se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recogerán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, en su caso, las condiciones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éticas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o legales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específicas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que los regulen (ej. privacidad de los datos y su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reglamentación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; datos protegidos o protegibles por propiedad intelectual o industrial, etc.) que condicionen su disponibilidad, uso y/o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reutilizacio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́n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. Esta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declaración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inicial en el momento de la solicitud no condicionará la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creación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un Plan de </a:t>
                      </a:r>
                      <a:r>
                        <a:rPr lang="es-E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Gestión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Datos formal en el caso de que el proyecto resulte finalmente financiado.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56682"/>
                  </a:ext>
                </a:extLst>
              </a:tr>
              <a:tr h="41927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449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48C1180-44B1-44F6-A8B2-835678DED2AE}"/>
              </a:ext>
            </a:extLst>
          </p:cNvPr>
          <p:cNvSpPr/>
          <p:nvPr/>
        </p:nvSpPr>
        <p:spPr>
          <a:xfrm>
            <a:off x="6693259" y="5822148"/>
            <a:ext cx="464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PREGUNTAS FRECUENTES DEL MINISTERIO</a:t>
            </a:r>
          </a:p>
        </p:txBody>
      </p:sp>
    </p:spTree>
    <p:extLst>
      <p:ext uri="{BB962C8B-B14F-4D97-AF65-F5344CB8AC3E}">
        <p14:creationId xmlns:p14="http://schemas.microsoft.com/office/powerpoint/2010/main" val="2094724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B6D4E-420A-4B46-B4E1-7D947246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41494"/>
              </p:ext>
            </p:extLst>
          </p:nvPr>
        </p:nvGraphicFramePr>
        <p:xfrm>
          <a:off x="1519862" y="1670127"/>
          <a:ext cx="9407826" cy="3230880"/>
        </p:xfrm>
        <a:graphic>
          <a:graphicData uri="http://schemas.openxmlformats.org/drawingml/2006/table">
            <a:tbl>
              <a:tblPr/>
              <a:tblGrid>
                <a:gridCol w="9407826">
                  <a:extLst>
                    <a:ext uri="{9D8B030D-6E8A-4147-A177-3AD203B41FA5}">
                      <a16:colId xmlns:a16="http://schemas.microsoft.com/office/drawing/2014/main" val="274260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panish-ES" sz="2000" kern="1200" dirty="0">
                        <a:solidFill>
                          <a:schemeClr val="tx1"/>
                        </a:solidFill>
                        <a:effectLst/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Datos</a:t>
                      </a: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sujetos</a:t>
                      </a: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estudios</a:t>
                      </a:r>
                      <a:r>
                        <a:rPr 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investigación</a:t>
                      </a:r>
                      <a:r>
                        <a:rPr lang="en-US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Para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depositar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datos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sujetos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estudios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investigación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cualquier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investigador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la UMA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puede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usar,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siempre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usando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sesión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personal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Microsoft Office 365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habilitada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por la UMA,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cualquiera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los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almacenamiento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tiene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Microsoft, por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ejemplo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, OneDrive, para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generar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carpetas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datos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sujeto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recomienda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sólo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sea un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administrador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y que no se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haga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carpetas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compartidas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5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449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3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125C91-1720-2142-8A70-452FC034A887}"/>
              </a:ext>
            </a:extLst>
          </p:cNvPr>
          <p:cNvSpPr txBox="1"/>
          <p:nvPr/>
        </p:nvSpPr>
        <p:spPr>
          <a:xfrm>
            <a:off x="1104672" y="1034464"/>
            <a:ext cx="9240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panish-ES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La Universidad de Málaga dispone de un repositorio de datos de investigación de acceso abierto </a:t>
            </a:r>
            <a:r>
              <a:rPr lang="spanish-ES" sz="2400" dirty="0">
                <a:latin typeface="Trebuchet MS" panose="020B0703020202090204" pitchFamily="34" charset="0"/>
              </a:rPr>
              <a:t>(https://riuma.uma.es/xmlui/handle/10630/20092) que permitirá el cumplimiento de todos los criterios de accesibilidad a los datos indicados en la Directiva (UE) 2019/1024 del Parlamento Europeo y del Consejo de 20 de junio de 2019 sobre datos abiertos y reutilización de información del sector público (versión refundida). Publicado en: Diario Oficial de la Unión Europea L 172/56 ES 26.6.2019. </a:t>
            </a:r>
            <a:r>
              <a:rPr lang="spanish-ES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Este repositorio de datos de investigación se incluye dentro del Repositorio Institucional de la Universidad de Málaga, </a:t>
            </a:r>
            <a:r>
              <a:rPr lang="spanish-ES" sz="2400" dirty="0">
                <a:latin typeface="Trebuchet MS" panose="020B0703020202090204" pitchFamily="34" charset="0"/>
              </a:rPr>
              <a:t>para facilitar y mejorar la visibilidad de la producción científica y académica de la Universidad </a:t>
            </a:r>
            <a:r>
              <a:rPr lang="spanish-ES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permitiendo el acceso abierto a sus contenidos </a:t>
            </a:r>
            <a:r>
              <a:rPr lang="spanish-ES" sz="2400" dirty="0">
                <a:latin typeface="Trebuchet MS" panose="020B0703020202090204" pitchFamily="34" charset="0"/>
              </a:rPr>
              <a:t>y garantizando la preservación y conservación de su producción.</a:t>
            </a:r>
          </a:p>
          <a:p>
            <a:endParaRPr lang="spanish-ES" sz="2400" dirty="0"/>
          </a:p>
        </p:txBody>
      </p:sp>
    </p:spTree>
    <p:extLst>
      <p:ext uri="{BB962C8B-B14F-4D97-AF65-F5344CB8AC3E}">
        <p14:creationId xmlns:p14="http://schemas.microsoft.com/office/powerpoint/2010/main" val="15031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Hermandad Santísimo Cristo de la Flagelación: Noveda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67" y="3630542"/>
            <a:ext cx="1629048" cy="1175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53" y="340011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Objetivos y modalidades de proyectos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27892" y="1162262"/>
            <a:ext cx="10489490" cy="1900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27892" y="1209771"/>
            <a:ext cx="106738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Contribuir, por un lado, a la generación de capacidades de investigación y a la colaboración e internacionalización de los equipos que trabajan en organismos de investigación y, por otro, a la solución de los problemas sociales, económicos y tecnológicos orientados hacia la búsqueda de soluciones a los problemas de la sociedad.</a:t>
            </a:r>
            <a:endParaRPr lang="es-ES" sz="20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Creación de esquemas de cooperación científica más potentes</a:t>
            </a:r>
            <a:endParaRPr lang="es-ES" sz="20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Fomentar la investigación de carácter </a:t>
            </a:r>
            <a:r>
              <a:rPr lang="es-ES" sz="2000" dirty="0" err="1">
                <a:solidFill>
                  <a:srgbClr val="0070C0"/>
                </a:solidFill>
              </a:rPr>
              <a:t>multi</a:t>
            </a:r>
            <a:r>
              <a:rPr lang="es-ES" sz="2000" dirty="0">
                <a:solidFill>
                  <a:srgbClr val="0070C0"/>
                </a:solidFill>
              </a:rPr>
              <a:t> e interdisciplinar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171110" y="3219154"/>
            <a:ext cx="3758711" cy="7561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210676" y="3185996"/>
            <a:ext cx="378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Proyectos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«Investigación No Orientada» 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075145" y="3185996"/>
            <a:ext cx="3730076" cy="789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224615" y="3192778"/>
            <a:ext cx="358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Proyectos 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«Investigación Orientada» 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9" name="Llamada de flecha hacia arriba 8"/>
          <p:cNvSpPr/>
          <p:nvPr/>
        </p:nvSpPr>
        <p:spPr>
          <a:xfrm>
            <a:off x="683138" y="3975293"/>
            <a:ext cx="4906107" cy="2668722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Llamada de flecha hacia arriba 9"/>
          <p:cNvSpPr/>
          <p:nvPr/>
        </p:nvSpPr>
        <p:spPr>
          <a:xfrm>
            <a:off x="6433307" y="3975292"/>
            <a:ext cx="4923692" cy="2530223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83138" y="4889689"/>
            <a:ext cx="476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</a:rPr>
              <a:t>Proyectos sin orientación temática previamente definida, que están motivados por la curiosidad científica y tienen como </a:t>
            </a:r>
            <a:r>
              <a:rPr lang="es-ES" b="1" dirty="0">
                <a:solidFill>
                  <a:srgbClr val="0070C0"/>
                </a:solidFill>
              </a:rPr>
              <a:t>objetivo primordial el avance del conocimiento,</a:t>
            </a:r>
            <a:r>
              <a:rPr lang="es-ES" dirty="0">
                <a:solidFill>
                  <a:srgbClr val="0070C0"/>
                </a:solidFill>
              </a:rPr>
              <a:t> independientemente del horizonte temporal y el ámbito de aplicación del mismo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464079" y="5028188"/>
            <a:ext cx="4862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Se trata de proyectos que están orientados a la 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resolución de problemas concretos y vinculados a las prioridades temáticas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asociadas a los desafíos mundiales y competitividad industrial de la sociedad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6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682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Memoria científico-</a:t>
            </a:r>
            <a:r>
              <a:rPr lang="es-ES" sz="3200" b="1" dirty="0" err="1">
                <a:solidFill>
                  <a:schemeClr val="tx1"/>
                </a:solidFill>
              </a:rPr>
              <a:t>tÉcnica</a:t>
            </a:r>
            <a:r>
              <a:rPr lang="es-ES" sz="3200" b="1" dirty="0">
                <a:solidFill>
                  <a:schemeClr val="tx1"/>
                </a:solidFill>
              </a:rPr>
              <a:t> (III)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4963" y="1074509"/>
            <a:ext cx="1060066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s-ES" sz="20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s-ES" sz="2800" b="1" u="sng" dirty="0">
                <a:solidFill>
                  <a:srgbClr val="002060"/>
                </a:solidFill>
              </a:rPr>
              <a:t>IMPACTO ESPERADO DE LOS RESULTADOS</a:t>
            </a:r>
          </a:p>
          <a:p>
            <a:pPr>
              <a:buClr>
                <a:srgbClr val="FF0000"/>
              </a:buClr>
            </a:pPr>
            <a:endParaRPr lang="es-ES" sz="2000" b="1" u="sng" dirty="0">
              <a:solidFill>
                <a:srgbClr val="002060"/>
              </a:solidFill>
            </a:endParaRPr>
          </a:p>
          <a:p>
            <a:r>
              <a:rPr lang="es-ES" sz="2400" u="sng" dirty="0">
                <a:solidFill>
                  <a:srgbClr val="002060"/>
                </a:solidFill>
              </a:rPr>
              <a:t>Impacto científico-técnico</a:t>
            </a:r>
            <a:r>
              <a:rPr lang="es-ES" sz="2400" dirty="0">
                <a:solidFill>
                  <a:srgbClr val="002060"/>
                </a:solidFill>
              </a:rPr>
              <a:t>: </a:t>
            </a:r>
            <a:r>
              <a:rPr lang="es-ES" sz="2400" b="1" dirty="0">
                <a:solidFill>
                  <a:srgbClr val="002060"/>
                </a:solidFill>
              </a:rPr>
              <a:t>Plan de difusión </a:t>
            </a:r>
            <a:r>
              <a:rPr lang="es-ES" sz="2400" dirty="0">
                <a:solidFill>
                  <a:srgbClr val="002060"/>
                </a:solidFill>
              </a:rPr>
              <a:t>e internacionalización de los resultados y conocimientos/resultados potencialmente transferibles y entidades interesadas, </a:t>
            </a:r>
            <a:r>
              <a:rPr lang="es-ES" sz="2400" dirty="0">
                <a:solidFill>
                  <a:srgbClr val="FF0000"/>
                </a:solidFill>
              </a:rPr>
              <a:t>resumen de un plan de Gestión de datos de investigación previsto durante y al finalizar el proyecto</a:t>
            </a:r>
            <a:endParaRPr lang="es-ES" dirty="0">
              <a:solidFill>
                <a:srgbClr val="FF0000"/>
              </a:solidFill>
            </a:endParaRPr>
          </a:p>
          <a:p>
            <a:pPr algn="just">
              <a:buClr>
                <a:srgbClr val="FF0000"/>
              </a:buClr>
            </a:pPr>
            <a:endParaRPr lang="es-ES" sz="2400" dirty="0">
              <a:solidFill>
                <a:srgbClr val="FF0000"/>
              </a:solidFill>
            </a:endParaRPr>
          </a:p>
          <a:p>
            <a:r>
              <a:rPr lang="es-ES" sz="2400" u="sng" dirty="0">
                <a:solidFill>
                  <a:srgbClr val="002060"/>
                </a:solidFill>
              </a:rPr>
              <a:t>Impacto social y económico</a:t>
            </a:r>
            <a:r>
              <a:rPr lang="es-ES" sz="2400" dirty="0">
                <a:solidFill>
                  <a:srgbClr val="002060"/>
                </a:solidFill>
              </a:rPr>
              <a:t>, </a:t>
            </a:r>
            <a:r>
              <a:rPr lang="es-ES" sz="2400" b="1" dirty="0">
                <a:solidFill>
                  <a:srgbClr val="002060"/>
                </a:solidFill>
              </a:rPr>
              <a:t>incluyendo un plan de divulgación </a:t>
            </a:r>
            <a:r>
              <a:rPr lang="es-ES" sz="2400" dirty="0">
                <a:solidFill>
                  <a:srgbClr val="002060"/>
                </a:solidFill>
              </a:rPr>
              <a:t>de los resultados a los colectivos más relevantes para la temática del proyecto y a la sociedad en general y descripción de los beneficios de la inclusión de la dimensión de género en el contenido de la investigación propuesta o el impacto asociado al ámbito de la discapacidad y otras áreas de inclusión social,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11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55159-A3D6-4749-9400-6975AD5E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260" y="1116903"/>
            <a:ext cx="10491482" cy="56771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10950-D78A-014C-9A3B-AF34042ACD03}"/>
              </a:ext>
            </a:extLst>
          </p:cNvPr>
          <p:cNvCxnSpPr/>
          <p:nvPr/>
        </p:nvCxnSpPr>
        <p:spPr>
          <a:xfrm flipH="1">
            <a:off x="6034216" y="2191812"/>
            <a:ext cx="1186774" cy="1021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9198F0-9180-C345-8744-AD8F1CDA4B4D}"/>
              </a:ext>
            </a:extLst>
          </p:cNvPr>
          <p:cNvSpPr txBox="1"/>
          <p:nvPr/>
        </p:nvSpPr>
        <p:spPr>
          <a:xfrm>
            <a:off x="510599" y="1321545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panish-ES" b="1" dirty="0">
                <a:solidFill>
                  <a:srgbClr val="002060"/>
                </a:solidFill>
                <a:latin typeface="Trebuchet MS" panose="020B0703020202090204" pitchFamily="34" charset="0"/>
              </a:rPr>
              <a:t>DIFUSION</a:t>
            </a:r>
          </a:p>
        </p:txBody>
      </p:sp>
    </p:spTree>
    <p:extLst>
      <p:ext uri="{BB962C8B-B14F-4D97-AF65-F5344CB8AC3E}">
        <p14:creationId xmlns:p14="http://schemas.microsoft.com/office/powerpoint/2010/main" val="2708369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DDDEC-1A9E-3F4E-8837-11E5C908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3" y="2257825"/>
            <a:ext cx="8393922" cy="3483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10950-D78A-014C-9A3B-AF34042ACD03}"/>
              </a:ext>
            </a:extLst>
          </p:cNvPr>
          <p:cNvCxnSpPr/>
          <p:nvPr/>
        </p:nvCxnSpPr>
        <p:spPr>
          <a:xfrm flipH="1">
            <a:off x="8400045" y="4455189"/>
            <a:ext cx="1186774" cy="1021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9198F0-9180-C345-8744-AD8F1CDA4B4D}"/>
              </a:ext>
            </a:extLst>
          </p:cNvPr>
          <p:cNvSpPr txBox="1"/>
          <p:nvPr/>
        </p:nvSpPr>
        <p:spPr>
          <a:xfrm>
            <a:off x="510599" y="1321545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panish-ES" b="1" dirty="0">
                <a:solidFill>
                  <a:srgbClr val="002060"/>
                </a:solidFill>
                <a:latin typeface="Trebuchet MS" panose="020B0703020202090204" pitchFamily="34" charset="0"/>
              </a:rPr>
              <a:t>DIVULGACION</a:t>
            </a:r>
          </a:p>
        </p:txBody>
      </p:sp>
    </p:spTree>
    <p:extLst>
      <p:ext uri="{BB962C8B-B14F-4D97-AF65-F5344CB8AC3E}">
        <p14:creationId xmlns:p14="http://schemas.microsoft.com/office/powerpoint/2010/main" val="595951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1A3CE89-C75C-0448-A33F-891B809E0D34}"/>
              </a:ext>
            </a:extLst>
          </p:cNvPr>
          <p:cNvSpPr txBox="1">
            <a:spLocks/>
          </p:cNvSpPr>
          <p:nvPr/>
        </p:nvSpPr>
        <p:spPr>
          <a:xfrm>
            <a:off x="1104672" y="1579248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rgbClr val="0070C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CURRICULUM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70C065C-A675-C842-A208-2716458E77DB}"/>
              </a:ext>
            </a:extLst>
          </p:cNvPr>
          <p:cNvSpPr txBox="1">
            <a:spLocks/>
          </p:cNvSpPr>
          <p:nvPr/>
        </p:nvSpPr>
        <p:spPr>
          <a:xfrm>
            <a:off x="1104671" y="3220058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chemeClr val="accent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MEMORIA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152C9F9-417B-044C-AEA9-51199F58A1C9}"/>
              </a:ext>
            </a:extLst>
          </p:cNvPr>
          <p:cNvSpPr txBox="1">
            <a:spLocks/>
          </p:cNvSpPr>
          <p:nvPr/>
        </p:nvSpPr>
        <p:spPr>
          <a:xfrm>
            <a:off x="1104672" y="4985594"/>
            <a:ext cx="9608653" cy="96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SOLICITUD</a:t>
            </a:r>
            <a:br>
              <a:rPr lang="es-ES" sz="4000" b="1" dirty="0">
                <a:solidFill>
                  <a:schemeClr val="bg1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</a:br>
            <a:endParaRPr lang="es-ES_tradnl" sz="4000" b="1" dirty="0">
              <a:solidFill>
                <a:schemeClr val="bg1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09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A2916-0359-8043-8F1D-53BC7913E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7" t="8356"/>
          <a:stretch/>
        </p:blipFill>
        <p:spPr>
          <a:xfrm>
            <a:off x="536938" y="1882572"/>
            <a:ext cx="3795355" cy="4327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FDD40-3AEC-3947-85F8-92AD9E95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083" y="1689707"/>
            <a:ext cx="3205717" cy="4553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3A938-D0D6-9E4B-9C4D-FC711AB2CDF2}"/>
              </a:ext>
            </a:extLst>
          </p:cNvPr>
          <p:cNvSpPr txBox="1"/>
          <p:nvPr/>
        </p:nvSpPr>
        <p:spPr>
          <a:xfrm>
            <a:off x="3399290" y="1145412"/>
            <a:ext cx="4965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chemeClr val="accent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Datos </a:t>
            </a:r>
            <a:r>
              <a:rPr lang="nb-NO" sz="1800" b="1" dirty="0" err="1">
                <a:solidFill>
                  <a:schemeClr val="accent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informativos</a:t>
            </a:r>
            <a:r>
              <a:rPr lang="nb-NO" sz="1800" b="1" dirty="0">
                <a:solidFill>
                  <a:schemeClr val="accent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en pagina web </a:t>
            </a:r>
            <a:r>
              <a:rPr lang="nb-NO" sz="1800" b="1" dirty="0" err="1">
                <a:solidFill>
                  <a:schemeClr val="accent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VRIyT</a:t>
            </a:r>
            <a:r>
              <a:rPr lang="nb-NO" sz="1800" b="1" dirty="0">
                <a:solidFill>
                  <a:schemeClr val="accent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endParaRPr lang="spanish-ES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C7EBBE-F497-5046-85BA-37F3116933F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23D7A03-38F3-1246-8137-D112D32F7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12" name="Imagen 1">
            <a:extLst>
              <a:ext uri="{FF2B5EF4-FFF2-40B4-BE49-F238E27FC236}">
                <a16:creationId xmlns:a16="http://schemas.microsoft.com/office/drawing/2014/main" id="{A0B72329-D957-2E4D-813B-6728C4586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32855-5845-9347-A05C-19804FD3C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969" y="1882572"/>
            <a:ext cx="3202050" cy="41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4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06C7D-0F78-8344-83BA-9FDEEE50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912" y="959778"/>
            <a:ext cx="2657408" cy="5166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47B515-980E-AA47-BEC2-19D1EF2F61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D9020FB-C4F6-724E-A014-269ABA0C6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F83D4306-2839-3944-8CF4-E32FAF5F8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58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9A17FC-61FE-9242-A152-EBCDF89A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91" y="146050"/>
            <a:ext cx="8890000" cy="65659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57173FF-C606-47D9-818E-1E519DD09E64}"/>
              </a:ext>
            </a:extLst>
          </p:cNvPr>
          <p:cNvSpPr/>
          <p:nvPr/>
        </p:nvSpPr>
        <p:spPr>
          <a:xfrm>
            <a:off x="10074022" y="2592574"/>
            <a:ext cx="182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PREGUNTAS FRECUENTES DEL MINISTERIO</a:t>
            </a:r>
          </a:p>
        </p:txBody>
      </p:sp>
    </p:spTree>
    <p:extLst>
      <p:ext uri="{BB962C8B-B14F-4D97-AF65-F5344CB8AC3E}">
        <p14:creationId xmlns:p14="http://schemas.microsoft.com/office/powerpoint/2010/main" val="2439341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B6D4E-420A-4B46-B4E1-7D947246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857599"/>
              </p:ext>
            </p:extLst>
          </p:nvPr>
        </p:nvGraphicFramePr>
        <p:xfrm>
          <a:off x="833948" y="1786859"/>
          <a:ext cx="9854119" cy="4572000"/>
        </p:xfrm>
        <a:graphic>
          <a:graphicData uri="http://schemas.openxmlformats.org/drawingml/2006/table">
            <a:tbl>
              <a:tblPr/>
              <a:tblGrid>
                <a:gridCol w="9854119">
                  <a:extLst>
                    <a:ext uri="{9D8B030D-6E8A-4147-A177-3AD203B41FA5}">
                      <a16:colId xmlns:a16="http://schemas.microsoft.com/office/drawing/2014/main" val="274260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1.-Confirmar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Equipo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Investigador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Equipo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trabajo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2.-Si se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va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participar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un Proyecto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externo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a la UMA: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Autorización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través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del Gestor.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3.-Analizar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el nuevo Plan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Estatal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Científica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las 6 nuevas prioridades temáticas.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4.-Preparar CVA: -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anterior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-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Resumen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5.-Memoria: 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Detallada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Anexo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6.-Solicitud: -Datos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informativos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 en pagina web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VRIyT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 –CV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Equipo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Investigador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: 8.000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caracteres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incluyendo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2400" b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espacios</a:t>
                      </a:r>
                      <a:r>
                        <a:rPr lang="nb-NO" sz="2400" b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b="1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PREGUNTAS FRECUENTES DEL MINISTERIO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5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449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5C86B3-099F-9C4F-8A20-E87E5FA4022B}"/>
              </a:ext>
            </a:extLst>
          </p:cNvPr>
          <p:cNvSpPr txBox="1"/>
          <p:nvPr/>
        </p:nvSpPr>
        <p:spPr>
          <a:xfrm>
            <a:off x="833948" y="1124726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panish-ES" sz="2800" b="1" dirty="0">
                <a:solidFill>
                  <a:srgbClr val="002060"/>
                </a:solidFill>
                <a:latin typeface="Trebuchet MS" panose="020B0703020202090204" pitchFamily="34" charset="0"/>
              </a:rPr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1345465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5B6D4E-420A-4B46-B4E1-7D947246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26902"/>
              </p:ext>
            </p:extLst>
          </p:nvPr>
        </p:nvGraphicFramePr>
        <p:xfrm>
          <a:off x="833948" y="1995088"/>
          <a:ext cx="10738114" cy="3840480"/>
        </p:xfrm>
        <a:graphic>
          <a:graphicData uri="http://schemas.openxmlformats.org/drawingml/2006/table">
            <a:tbl>
              <a:tblPr/>
              <a:tblGrid>
                <a:gridCol w="10738114">
                  <a:extLst>
                    <a:ext uri="{9D8B030D-6E8A-4147-A177-3AD203B41FA5}">
                      <a16:colId xmlns:a16="http://schemas.microsoft.com/office/drawing/2014/main" val="274260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ebuchet MS" panose="020B0703020202090204" pitchFamily="34" charset="0"/>
                        </a:rPr>
                        <a:t>Antes del </a:t>
                      </a:r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10 de </a:t>
                      </a:r>
                      <a:r>
                        <a:rPr lang="en-US" sz="2400" b="1" u="sng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de 2021 a las 15:00</a:t>
                      </a:r>
                      <a:r>
                        <a:rPr lang="en-US" sz="2400" b="1" dirty="0">
                          <a:latin typeface="Trebuchet MS" panose="020B070302020209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rebuchet MS" panose="020B0703020202090204" pitchFamily="34" charset="0"/>
                        </a:rPr>
                        <a:t>A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través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del </a:t>
                      </a:r>
                      <a:r>
                        <a:rPr lang="en-US" sz="2400" dirty="0">
                          <a:latin typeface="Trebuchet MS" panose="020B0703020202090204" pitchFamily="34" charset="0"/>
                          <a:hlinkClick r:id="rId2"/>
                        </a:rPr>
                        <a:t>Gestor de Peticiones del Servicio de Investigación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 (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seleccione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"Plan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Estatal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Investigación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Científica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y Técnica y de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Innovación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/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Entrega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documentación_Convocatoria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2021).</a:t>
                      </a:r>
                    </a:p>
                    <a:p>
                      <a:endParaRPr lang="en-US" sz="2400" b="1" dirty="0"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2400" b="0" dirty="0">
                          <a:latin typeface="Trebuchet MS" panose="020B0703020202090204" pitchFamily="34" charset="0"/>
                        </a:rPr>
                        <a:t>1.-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Solicitud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definitiva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generada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en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la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aplicación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Ministerio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firmada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: electronica o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manualmente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.</a:t>
                      </a:r>
                    </a:p>
                    <a:p>
                      <a:r>
                        <a:rPr lang="en-US" sz="2400" dirty="0">
                          <a:latin typeface="Trebuchet MS" panose="020B0703020202090204" pitchFamily="34" charset="0"/>
                        </a:rPr>
                        <a:t>2.-Toda la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documentación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del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proyecto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memoria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currículos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autorizaciones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rebuchet MS" panose="020B0703020202090204" pitchFamily="34" charset="0"/>
                        </a:rPr>
                        <a:t>acreditaciones</a:t>
                      </a:r>
                      <a:r>
                        <a:rPr lang="en-US" sz="2400" dirty="0">
                          <a:latin typeface="Trebuchet MS" panose="020B0703020202090204" pitchFamily="34" charset="0"/>
                        </a:rPr>
                        <a:t>, EPO, etc.).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5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449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6699498-99CB-8F42-BC7F-8AA0C944FA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6943" y="731865"/>
            <a:ext cx="9146631" cy="45719"/>
          </a:xfrm>
          <a:prstGeom prst="rect">
            <a:avLst/>
          </a:prstGeom>
          <a:gradFill rotWithShape="0">
            <a:gsLst>
              <a:gs pos="0">
                <a:srgbClr val="022D62"/>
              </a:gs>
              <a:gs pos="100000">
                <a:srgbClr val="022D62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22D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s-E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charset="0"/>
              <a:ea typeface="Osaka" charset="0"/>
              <a:cs typeface="Osaka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1FB9FAA-06F2-E64C-A60A-AB4B7E6F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72" y="270104"/>
            <a:ext cx="431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1800" i="1" dirty="0">
                <a:solidFill>
                  <a:srgbClr val="022D62"/>
                </a:solidFill>
                <a:latin typeface="Arial Narrow" charset="0"/>
                <a:ea typeface="Osaka" charset="0"/>
                <a:cs typeface="Osaka" charset="0"/>
              </a:rPr>
              <a:t>Vicerrectorado de Investigación y Transferencia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47D1D9F3-0D94-8142-84BE-AF9513CFC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>
            <a:fillRect/>
          </a:stretch>
        </p:blipFill>
        <p:spPr bwMode="auto">
          <a:xfrm>
            <a:off x="10390320" y="250128"/>
            <a:ext cx="10747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F9928E-18A5-7E46-97E8-A42DFC58E1F2}"/>
              </a:ext>
            </a:extLst>
          </p:cNvPr>
          <p:cNvSpPr txBox="1"/>
          <p:nvPr/>
        </p:nvSpPr>
        <p:spPr>
          <a:xfrm>
            <a:off x="792771" y="1256011"/>
            <a:ext cx="463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panish-ES" sz="2800" b="1" dirty="0">
                <a:solidFill>
                  <a:srgbClr val="002060"/>
                </a:solidFill>
                <a:latin typeface="Trebuchet MS" panose="020B0703020202090204" pitchFamily="34" charset="0"/>
              </a:rPr>
              <a:t>ENTREGA DE LA SOLICITUD</a:t>
            </a:r>
          </a:p>
        </p:txBody>
      </p:sp>
    </p:spTree>
    <p:extLst>
      <p:ext uri="{BB962C8B-B14F-4D97-AF65-F5344CB8AC3E}">
        <p14:creationId xmlns:p14="http://schemas.microsoft.com/office/powerpoint/2010/main" val="358277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1" y="345638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tipos de proyectos: Prioridades Temáticas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5745" y="1290935"/>
            <a:ext cx="1044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2">
                    <a:lumMod val="75000"/>
                  </a:schemeClr>
                </a:solidFill>
              </a:rPr>
              <a:t>En la programación del PEICTI 2021-2023 se determinan seis prioridades temáticas:</a:t>
            </a:r>
          </a:p>
        </p:txBody>
      </p:sp>
      <p:pic>
        <p:nvPicPr>
          <p:cNvPr id="11" name="Imagen 10" descr="Categoría:Línea estratégica: Gestión de las emocion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1" y="3295562"/>
            <a:ext cx="1905000" cy="1905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81744" y="3169236"/>
            <a:ext cx="78278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SALUD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CULTURA, CREATIVIDAD Y SOCIEDAD INCLUSIVA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SEGURIDAD CIVIL PARA LA SOCIEDAD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MUNDO DIGITAL, INDUSTRIA, ESPACIO Y DEFENSA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CLIMA, ENERGÍA Y MOVILIDAD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ALIMENTACIÓN, BIOECONOMÍA, RECURSOS NATURALES Y MEDIO AMBIENTE</a:t>
            </a:r>
          </a:p>
          <a:p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n 5" descr="Hermandad Santísimo Cristo de la Flagelación: Noveda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319" y="2339623"/>
            <a:ext cx="1629048" cy="11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Hermandad Santísimo Cristo de la Flagelación: Noveda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74" y="4804198"/>
            <a:ext cx="1629048" cy="1175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1" y="345638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tipos de proyectos</a:t>
            </a:r>
          </a:p>
        </p:txBody>
      </p:sp>
      <p:sp>
        <p:nvSpPr>
          <p:cNvPr id="14" name="Elipse 13"/>
          <p:cNvSpPr/>
          <p:nvPr/>
        </p:nvSpPr>
        <p:spPr>
          <a:xfrm>
            <a:off x="321521" y="1223314"/>
            <a:ext cx="5389083" cy="4457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955022" y="1189328"/>
            <a:ext cx="6134100" cy="39645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976701" y="1532798"/>
            <a:ext cx="4136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Tipo A</a:t>
            </a:r>
          </a:p>
          <a:p>
            <a:pPr algn="just"/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Proyectos dirigidos por uno/a o dos IP con contribuciones científico-técnicas relevantes e innovadoras que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no han sido previamente IP de proyectos de más de un año de duración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y con fecha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del grado de doctor entre el 1 de enero de 2011  el 31 de diciembre de 2018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20666" y="1673470"/>
            <a:ext cx="3552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Tipo B</a:t>
            </a:r>
          </a:p>
          <a:p>
            <a:pPr algn="just"/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Proyectos dirigidos por uno/a o dos IP con trayectoria investigadora consolidada y que cumplan los requisitos administrativos que indica la convocatoria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756439" y="4127000"/>
            <a:ext cx="4519246" cy="11517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756439" y="4127000"/>
            <a:ext cx="429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RTA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: encuadrados en la línea prioritaria 6, para instituciones integradas en la Comisión Coordinadora de Investigación Agraria INIA-CCAA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3736" y="5808380"/>
            <a:ext cx="1130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solidFill>
                  <a:schemeClr val="bg2">
                    <a:lumMod val="75000"/>
                  </a:schemeClr>
                </a:solidFill>
              </a:rPr>
              <a:t>En esta convocatoria no figuran dentro de los proyectos tipo A, los proyectos de Jóvenes Investigadores sin vinculación (Tipo JIN) al no estar incluidos en el PEICTI </a:t>
            </a:r>
          </a:p>
        </p:txBody>
      </p:sp>
    </p:spTree>
    <p:extLst>
      <p:ext uri="{BB962C8B-B14F-4D97-AF65-F5344CB8AC3E}">
        <p14:creationId xmlns:p14="http://schemas.microsoft.com/office/powerpoint/2010/main" val="130330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79" y="370437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Características de los proyectos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58079" y="1845762"/>
            <a:ext cx="11495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COORDINADO: </a:t>
            </a:r>
            <a:r>
              <a:rPr lang="es-ES" sz="2000" dirty="0">
                <a:solidFill>
                  <a:srgbClr val="0070C0"/>
                </a:solidFill>
              </a:rPr>
              <a:t>Proyecto formado por un </a:t>
            </a:r>
            <a:r>
              <a:rPr lang="es-ES" sz="2000" b="1" dirty="0">
                <a:solidFill>
                  <a:srgbClr val="0070C0"/>
                </a:solidFill>
              </a:rPr>
              <a:t>mínimo de dos y un máximo de 6 </a:t>
            </a:r>
            <a:r>
              <a:rPr lang="es-ES" sz="2000" b="1" dirty="0" err="1">
                <a:solidFill>
                  <a:srgbClr val="0070C0"/>
                </a:solidFill>
              </a:rPr>
              <a:t>subproyectos</a:t>
            </a:r>
            <a:r>
              <a:rPr lang="es-ES" sz="2000" dirty="0">
                <a:solidFill>
                  <a:srgbClr val="0070C0"/>
                </a:solidFill>
              </a:rPr>
              <a:t>, cada uno de ellos con uno/a o dos IP y un equipo de investigación.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58079" y="1445652"/>
            <a:ext cx="1162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INDIVIDUAL: </a:t>
            </a:r>
            <a:r>
              <a:rPr lang="es-ES" sz="2000" dirty="0">
                <a:solidFill>
                  <a:srgbClr val="0070C0"/>
                </a:solidFill>
              </a:rPr>
              <a:t>Proyectos dirigidos por uno/a o dos IP con un equipo de investigación y equipo de trabajo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79BFA9-E4BC-4C7E-8DB0-E102F6B47A15}"/>
              </a:ext>
            </a:extLst>
          </p:cNvPr>
          <p:cNvSpPr txBox="1"/>
          <p:nvPr/>
        </p:nvSpPr>
        <p:spPr>
          <a:xfrm>
            <a:off x="525667" y="2627207"/>
            <a:ext cx="11495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La/las personas IP del </a:t>
            </a:r>
            <a:r>
              <a:rPr lang="es-ES" sz="2000" b="1" dirty="0">
                <a:solidFill>
                  <a:srgbClr val="0070C0"/>
                </a:solidFill>
              </a:rPr>
              <a:t>Subproyecto 1 </a:t>
            </a:r>
            <a:r>
              <a:rPr lang="es-ES" sz="2000" dirty="0">
                <a:solidFill>
                  <a:srgbClr val="0070C0"/>
                </a:solidFill>
              </a:rPr>
              <a:t>(que deberá ser de tipo B) </a:t>
            </a:r>
            <a:r>
              <a:rPr lang="es-ES" sz="2000" b="1" dirty="0">
                <a:solidFill>
                  <a:srgbClr val="0070C0"/>
                </a:solidFill>
              </a:rPr>
              <a:t>será o serán los coordinadores científicos del proyecto coordinado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Los subproyectos podrán ser de tipo A y/o B, pero el proyecto coordinador solo podrá ser e tipo B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Todos </a:t>
            </a:r>
            <a:r>
              <a:rPr lang="es-ES" sz="2000" b="1" dirty="0">
                <a:solidFill>
                  <a:srgbClr val="0070C0"/>
                </a:solidFill>
              </a:rPr>
              <a:t>los subproyectos deberán ser de la misma modalidad, de la misma el </a:t>
            </a:r>
            <a:r>
              <a:rPr lang="es-ES" sz="2000" b="1" dirty="0" err="1">
                <a:solidFill>
                  <a:srgbClr val="0070C0"/>
                </a:solidFill>
              </a:rPr>
              <a:t>Area</a:t>
            </a:r>
            <a:r>
              <a:rPr lang="es-ES" sz="2000" b="1" dirty="0">
                <a:solidFill>
                  <a:srgbClr val="0070C0"/>
                </a:solidFill>
              </a:rPr>
              <a:t> temática y duración 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En los proyectos tipo RTA la entidad beneficiaria del subproyecto 1 deberá ser INIA o instituciones integradas en la Comisión Coordinadora de Investigación Agraria INIA-CAA.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Si el </a:t>
            </a:r>
            <a:r>
              <a:rPr lang="es-ES" sz="2000" b="1" dirty="0" err="1">
                <a:solidFill>
                  <a:srgbClr val="0070C0"/>
                </a:solidFill>
              </a:rPr>
              <a:t>subproyecto</a:t>
            </a:r>
            <a:r>
              <a:rPr lang="es-ES" sz="2000" b="1" dirty="0">
                <a:solidFill>
                  <a:srgbClr val="0070C0"/>
                </a:solidFill>
              </a:rPr>
              <a:t> 1 no fuese propuesto para financiación, el resto de los </a:t>
            </a:r>
            <a:r>
              <a:rPr lang="es-ES" sz="2000" b="1" dirty="0" err="1">
                <a:solidFill>
                  <a:srgbClr val="0070C0"/>
                </a:solidFill>
              </a:rPr>
              <a:t>subproyectos</a:t>
            </a:r>
            <a:r>
              <a:rPr lang="es-ES" sz="2000" b="1" dirty="0">
                <a:solidFill>
                  <a:srgbClr val="0070C0"/>
                </a:solidFill>
              </a:rPr>
              <a:t> no podrán ser financiados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Si el </a:t>
            </a:r>
            <a:r>
              <a:rPr lang="es-ES" sz="2000" b="1" dirty="0">
                <a:solidFill>
                  <a:srgbClr val="0070C0"/>
                </a:solidFill>
              </a:rPr>
              <a:t>subproyecto 1 es financiado no implica que todos los subproyectos lo sean</a:t>
            </a:r>
            <a:r>
              <a:rPr lang="es-ES" sz="2000" dirty="0"/>
              <a:t>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 </a:t>
            </a:r>
            <a:r>
              <a:rPr lang="es-ES" sz="2000" b="1" dirty="0">
                <a:solidFill>
                  <a:srgbClr val="FF0000"/>
                </a:solidFill>
              </a:rPr>
              <a:t>Los subproyectos financiados no podrán subcontratar las actividades que figuren en la memoria como responsabilidad de los subproyectos no financiados </a:t>
            </a:r>
          </a:p>
        </p:txBody>
      </p:sp>
    </p:spTree>
    <p:extLst>
      <p:ext uri="{BB962C8B-B14F-4D97-AF65-F5344CB8AC3E}">
        <p14:creationId xmlns:p14="http://schemas.microsoft.com/office/powerpoint/2010/main" val="36165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69" y="340456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Características de los proyectos: duración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002960" y="1312718"/>
            <a:ext cx="9106102" cy="756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002960" y="1381879"/>
            <a:ext cx="1067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2000" dirty="0">
                <a:solidFill>
                  <a:srgbClr val="0070C0"/>
                </a:solidFill>
              </a:rPr>
              <a:t>Como norma general </a:t>
            </a:r>
            <a:r>
              <a:rPr lang="es-ES" sz="2000" b="1" dirty="0">
                <a:solidFill>
                  <a:srgbClr val="0070C0"/>
                </a:solidFill>
              </a:rPr>
              <a:t>los proyectos tendrán una duración de 3 o 4 años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39615" y="2284389"/>
            <a:ext cx="10544116" cy="42709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81875" y="2350876"/>
            <a:ext cx="10445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>Los proyectos que conllevan la realización de campañas oceanográficas tendrán una duración de 4 años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70C0"/>
                </a:solidFill>
              </a:rPr>
              <a:t>Se podrá solicitar proyecto de 2 años en casos excepcionales, no mencionados anteriormente y siempre que se cumplan alguna de las siguientes circunstancias: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70C0"/>
                </a:solidFill>
              </a:rPr>
              <a:t>Cuando la vinculación del/de la IP no alcance para la ejecución del proyecto de mayor duración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70C0"/>
                </a:solidFill>
              </a:rPr>
              <a:t>Cuando existan motivos científico técnicos extraordinarios, siempre que se justifiquen debidamente en la solicitud y memoria científico técnica.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70C0"/>
                </a:solidFill>
              </a:rPr>
              <a:t>La fecha de inicio no podrá ser anterior al 1 de enero de 2022</a:t>
            </a:r>
          </a:p>
        </p:txBody>
      </p:sp>
    </p:spTree>
    <p:extLst>
      <p:ext uri="{BB962C8B-B14F-4D97-AF65-F5344CB8AC3E}">
        <p14:creationId xmlns:p14="http://schemas.microsoft.com/office/powerpoint/2010/main" val="274891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53" y="265201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Componentes del proyecto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74785" y="1680305"/>
            <a:ext cx="4229099" cy="25615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41033" y="1933716"/>
            <a:ext cx="4149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Investigador/a Principal: 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>En el caso de dos IP, </a:t>
            </a:r>
            <a:r>
              <a:rPr lang="es-ES" sz="2000" dirty="0">
                <a:solidFill>
                  <a:srgbClr val="FF0000"/>
                </a:solidFill>
              </a:rPr>
              <a:t>ambos tendrán la misma consideración a todos los efectos, incluida la valoración de los méritos que acrediten la capacidad científico-técnica para liderar el proyecto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74785" y="4744225"/>
            <a:ext cx="4088422" cy="7209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47124" y="4927852"/>
            <a:ext cx="402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Equipo de Investigación (EI)</a:t>
            </a:r>
          </a:p>
        </p:txBody>
      </p:sp>
      <p:sp>
        <p:nvSpPr>
          <p:cNvPr id="6" name="Llamada de flecha a la izquierda 5"/>
          <p:cNvSpPr/>
          <p:nvPr/>
        </p:nvSpPr>
        <p:spPr>
          <a:xfrm>
            <a:off x="4703883" y="1933716"/>
            <a:ext cx="7315201" cy="223383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275633" y="1957935"/>
            <a:ext cx="4774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Grado de Doctor anterior a 1 de enero de 2019 ( Ampliación para los proyectos tipo A en situaciones Art 6.3 c)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Vinculación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Régimen de participación (fecha de finalización posterior al 31 de agosto de 2022)</a:t>
            </a:r>
          </a:p>
        </p:txBody>
      </p:sp>
      <p:sp>
        <p:nvSpPr>
          <p:cNvPr id="23" name="Llamada de flecha a la izquierda 22"/>
          <p:cNvSpPr/>
          <p:nvPr/>
        </p:nvSpPr>
        <p:spPr>
          <a:xfrm>
            <a:off x="4580789" y="4432579"/>
            <a:ext cx="7385539" cy="1790767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7214087" y="4553857"/>
            <a:ext cx="4835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Doctor o titulación universitaria de licenciatura, ingeniería, arquitectura o grado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Vinculación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Régimen de participación </a:t>
            </a:r>
          </a:p>
        </p:txBody>
      </p:sp>
      <p:sp>
        <p:nvSpPr>
          <p:cNvPr id="8" name="Elipse 7"/>
          <p:cNvSpPr/>
          <p:nvPr/>
        </p:nvSpPr>
        <p:spPr>
          <a:xfrm>
            <a:off x="70338" y="1061435"/>
            <a:ext cx="5451229" cy="5531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06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92111-3553-439C-B0FC-08DF345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53" y="265201"/>
            <a:ext cx="10600662" cy="60551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Componentes del proyecto (II)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82602" y="2984427"/>
            <a:ext cx="4295921" cy="5451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738961" y="2967335"/>
            <a:ext cx="318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Equipo de Trabajo</a:t>
            </a:r>
          </a:p>
        </p:txBody>
      </p:sp>
      <p:sp>
        <p:nvSpPr>
          <p:cNvPr id="25" name="Llamada de flecha a la izquierda 24"/>
          <p:cNvSpPr/>
          <p:nvPr/>
        </p:nvSpPr>
        <p:spPr>
          <a:xfrm>
            <a:off x="4374774" y="1623317"/>
            <a:ext cx="7385539" cy="333949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Personal investigador que no cumpla las condiciones de vinculación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Personal </a:t>
            </a:r>
            <a:r>
              <a:rPr lang="es-ES" sz="2000" b="1" dirty="0" err="1">
                <a:solidFill>
                  <a:schemeClr val="bg2">
                    <a:lumMod val="50000"/>
                  </a:schemeClr>
                </a:solidFill>
              </a:rPr>
              <a:t>predoctoral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 en formación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Personal técnico de apoyo a la investigación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Personal Investigador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perteneciente a entidades de investigación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sin residencia fiscal en España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9696" y="5234683"/>
            <a:ext cx="1119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No  deberán figurar en el equipo de trabajo aquellas personas que tengan una relación funcionarial, estatutaria, laboral o cualquier otro vinculo profesional con la entidad solicitante o con otra entidad que cumpla los requisitos de la convocatoria </a:t>
            </a:r>
            <a:r>
              <a:rPr lang="es-ES" sz="2000" b="1" dirty="0">
                <a:solidFill>
                  <a:srgbClr val="0070C0"/>
                </a:solidFill>
              </a:rPr>
              <a:t>para formar parte del equipo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93817301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 bandas LA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I.potx" id="{BE1336A4-3C21-4475-8E48-6151B0C6A218}" vid="{E37B29A6-CA4E-42E8-9920-805D42A0A4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 bandas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Con bandas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3.xml><?xml version="1.0" encoding="utf-8"?>
<a:themeOverride xmlns:a="http://schemas.openxmlformats.org/drawingml/2006/main">
  <a:clrScheme name="Con bandas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3101</Words>
  <Application>Microsoft Macintosh PowerPoint</Application>
  <PresentationFormat>Widescreen</PresentationFormat>
  <Paragraphs>243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Copperplate Gothic Bold</vt:lpstr>
      <vt:lpstr>Corbel</vt:lpstr>
      <vt:lpstr>Gill Sans MT</vt:lpstr>
      <vt:lpstr>Trebuchet MS</vt:lpstr>
      <vt:lpstr>Wingdings</vt:lpstr>
      <vt:lpstr>Office Theme</vt:lpstr>
      <vt:lpstr>Con bandas LA</vt:lpstr>
      <vt:lpstr>CONVOCATORIA DE PROYECTOS DE INVESTIGACION 2021:NOVEDADES </vt:lpstr>
      <vt:lpstr>PowerPoint Presentation</vt:lpstr>
      <vt:lpstr>Objetivos y modalidades de proyectos</vt:lpstr>
      <vt:lpstr>tipos de proyectos: Prioridades Temáticas</vt:lpstr>
      <vt:lpstr>tipos de proyectos</vt:lpstr>
      <vt:lpstr>Características de los proyectos</vt:lpstr>
      <vt:lpstr>Características de los proyectos: duración</vt:lpstr>
      <vt:lpstr>Componentes del proyecto</vt:lpstr>
      <vt:lpstr>Componentes del proyecto 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cva</vt:lpstr>
      <vt:lpstr>Nuevo formato cva</vt:lpstr>
      <vt:lpstr>Nuevo formato cva</vt:lpstr>
      <vt:lpstr>Nuevo formato cva</vt:lpstr>
      <vt:lpstr>PowerPoint Presentation</vt:lpstr>
      <vt:lpstr>Memoria científico-tÉcnica (I)</vt:lpstr>
      <vt:lpstr>Memoria científico-tÉcnica  anexo vii (II)</vt:lpstr>
      <vt:lpstr>Memoria científico-tÉcnica (III)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Memoria científico-tÉcnica (III)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</cp:revision>
  <dcterms:created xsi:type="dcterms:W3CDTF">2021-11-21T11:31:59Z</dcterms:created>
  <dcterms:modified xsi:type="dcterms:W3CDTF">2021-11-25T21:54:55Z</dcterms:modified>
</cp:coreProperties>
</file>