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9" r:id="rId3"/>
    <p:sldId id="267" r:id="rId4"/>
    <p:sldId id="296" r:id="rId5"/>
    <p:sldId id="261" r:id="rId6"/>
    <p:sldId id="299" r:id="rId7"/>
    <p:sldId id="311" r:id="rId8"/>
    <p:sldId id="308" r:id="rId9"/>
    <p:sldId id="300" r:id="rId10"/>
    <p:sldId id="301" r:id="rId11"/>
    <p:sldId id="262" r:id="rId12"/>
    <p:sldId id="310" r:id="rId13"/>
    <p:sldId id="313" r:id="rId14"/>
    <p:sldId id="316" r:id="rId15"/>
    <p:sldId id="314" r:id="rId16"/>
    <p:sldId id="302" r:id="rId17"/>
    <p:sldId id="303" r:id="rId18"/>
    <p:sldId id="307" r:id="rId19"/>
    <p:sldId id="305" r:id="rId20"/>
    <p:sldId id="31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Raleway" pitchFamily="2" charset="77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15"/>
    <a:srgbClr val="000000"/>
    <a:srgbClr val="67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9"/>
    <p:restoredTop sz="95161"/>
  </p:normalViewPr>
  <p:slideViewPr>
    <p:cSldViewPr snapToGrid="0" snapToObjects="1">
      <p:cViewPr varScale="1">
        <p:scale>
          <a:sx n="121" d="100"/>
          <a:sy n="121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26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32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8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722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87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4549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51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2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Técnicos de apoyo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40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27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68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RTA = Orientada (dirigidos por entidades del sistema INIA-CCAA, participantes en la Comisión Coordinadora de Investigación Agraria)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3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6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09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rr@uma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buscountrabajo.es%2Fwp-content%2Fuploads%2F2018%2F05%2F03-coordinacion-empleados-software-gestion-online-codigo10.jpg&amp;imgrefurl=https%3A%2F%2Fbuscountrabajo.es%2Fcomo-mejorar-coordinacion-entre-empleados%2F&amp;tbnid=xn9w2jjQheYKkM&amp;vet=12ahUKEwiZ8taP57P0AhVW44UKHWdaDBsQMygLegUIARDgAQ..i&amp;docid=JdQewEGVQbc6NM&amp;w=680&amp;h=365&amp;itg=1&amp;q=coordinaci%C3%B3n&amp;client=firefox-b-d&amp;ved=2ahUKEwiZ8taP57P0AhVW44UKHWdaDBsQMygLegUIARDgA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i.gob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ei.gob.es/portal/site/MICINN/menuitem.26172fcf4eb029fa6ec7da6901432ea0/?vgnextoid=b93f7014b8daa510VgnVCM1000001d04140aRCRD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aei.gob.es/portal/site/MICINN/menuitem.8ce192e94ba842bea3bc811001432ea0/?vgnextoid=fa347440163e5310VgnVCM1000001d04140aRCR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://www.aei.gob.es/portal/site/MICINN/menuitem.8ce192e94ba842bea3bc811001432ea0/?vgnextoid=fa347440163e5310VgnVCM1000001d04140aRCR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i.gob.es/portal/site/MICINN/menuitem.b61b58d654ff7429fc7c9710026041a0/?vgnextoid=5c6d47632f491610VgnVCM1000001d04140aRCRD&amp;id1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7258372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Evaluación</a:t>
            </a:r>
            <a:r>
              <a:rPr lang="en" dirty="0"/>
              <a:t> de </a:t>
            </a:r>
            <a:r>
              <a:rPr lang="en" dirty="0" err="1"/>
              <a:t>propuestas</a:t>
            </a:r>
            <a:r>
              <a:rPr lang="en" dirty="0"/>
              <a:t> Plan Nacional </a:t>
            </a:r>
            <a:r>
              <a:rPr lang="en" dirty="0">
                <a:solidFill>
                  <a:srgbClr val="FF0000"/>
                </a:solidFill>
              </a:rPr>
              <a:t>(</a:t>
            </a:r>
            <a:r>
              <a:rPr lang="en" b="1" dirty="0">
                <a:solidFill>
                  <a:srgbClr val="FF0000"/>
                </a:solidFill>
              </a:rPr>
              <a:t>AEI</a:t>
            </a:r>
            <a:r>
              <a:rPr lang="en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F109E6-A2B8-4648-AED1-63461301D0A2}"/>
              </a:ext>
            </a:extLst>
          </p:cNvPr>
          <p:cNvSpPr txBox="1"/>
          <p:nvPr/>
        </p:nvSpPr>
        <p:spPr>
          <a:xfrm>
            <a:off x="6846576" y="4745620"/>
            <a:ext cx="22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rgbClr val="0070C0"/>
                </a:solidFill>
              </a:rPr>
              <a:t>Cayo Ramos </a:t>
            </a:r>
            <a:r>
              <a:rPr lang="es-ES" dirty="0">
                <a:solidFill>
                  <a:srgbClr val="0070C0"/>
                </a:solidFill>
                <a:hlinkClick r:id="rId3"/>
              </a:rPr>
              <a:t>crr@uma.es</a:t>
            </a:r>
            <a:r>
              <a:rPr lang="es-E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31F169D-DC5B-7941-9DC3-C6B84AE9C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757" y="3039980"/>
            <a:ext cx="1486568" cy="11149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901257" y="161905"/>
            <a:ext cx="781955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FF9715"/>
                </a:solidFill>
              </a:rPr>
              <a:t>1. La </a:t>
            </a:r>
            <a:r>
              <a:rPr lang="en" i="1" dirty="0" err="1">
                <a:solidFill>
                  <a:srgbClr val="FF9715"/>
                </a:solidFill>
              </a:rPr>
              <a:t>calidad</a:t>
            </a:r>
            <a:r>
              <a:rPr lang="en" i="1" dirty="0">
                <a:solidFill>
                  <a:srgbClr val="FF9715"/>
                </a:solidFill>
              </a:rPr>
              <a:t> y </a:t>
            </a:r>
            <a:r>
              <a:rPr lang="en" i="1" dirty="0" err="1">
                <a:solidFill>
                  <a:srgbClr val="FF9715"/>
                </a:solidFill>
              </a:rPr>
              <a:t>viabilidad</a:t>
            </a:r>
            <a:r>
              <a:rPr lang="en" i="1" dirty="0">
                <a:solidFill>
                  <a:srgbClr val="FF9715"/>
                </a:solidFill>
              </a:rPr>
              <a:t> de la </a:t>
            </a:r>
            <a:r>
              <a:rPr lang="en" i="1" dirty="0" err="1">
                <a:solidFill>
                  <a:srgbClr val="FF9715"/>
                </a:solidFill>
              </a:rPr>
              <a:t>propuesta</a:t>
            </a:r>
            <a:endParaRPr i="1" dirty="0">
              <a:solidFill>
                <a:srgbClr val="FF9715"/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36549" y="1139320"/>
            <a:ext cx="8033117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b="1" dirty="0">
                <a:solidFill>
                  <a:srgbClr val="0070C0"/>
                </a:solidFill>
              </a:rPr>
              <a:t>1.1. Calidad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sz="1600" b="1" dirty="0">
              <a:solidFill>
                <a:srgbClr val="FF9715"/>
              </a:solidFill>
            </a:endParaRPr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n" b="1" dirty="0" err="1"/>
              <a:t>Orientada</a:t>
            </a:r>
            <a:r>
              <a:rPr lang="en" dirty="0"/>
              <a:t>: </a:t>
            </a:r>
            <a:r>
              <a:rPr lang="es-ES" dirty="0"/>
              <a:t>adecuación a </a:t>
            </a:r>
            <a:r>
              <a:rPr lang="es-ES" dirty="0">
                <a:solidFill>
                  <a:srgbClr val="FF9715"/>
                </a:solidFill>
              </a:rPr>
              <a:t>prioridad temática </a:t>
            </a:r>
            <a:r>
              <a:rPr lang="es-ES" dirty="0"/>
              <a:t>elegida</a:t>
            </a:r>
          </a:p>
          <a:p>
            <a:pPr lvl="1" indent="-342900">
              <a:buSzPts val="1800"/>
              <a:buFont typeface="Wingdings" pitchFamily="2" charset="2"/>
              <a:buChar char="Ø"/>
            </a:pPr>
            <a:endParaRPr lang="es-ES" dirty="0"/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s-ES" b="1" dirty="0"/>
              <a:t>Orientada o NO</a:t>
            </a:r>
            <a:r>
              <a:rPr lang="es-ES" dirty="0"/>
              <a:t>: </a:t>
            </a:r>
          </a:p>
          <a:p>
            <a:pPr lvl="2" indent="-342900">
              <a:buSzPts val="1800"/>
              <a:buFont typeface="Wingdings" pitchFamily="2" charset="2"/>
              <a:buChar char="§"/>
            </a:pPr>
            <a:r>
              <a:rPr lang="es-ES" dirty="0"/>
              <a:t>Objetivos: claridad, originalidad, pertinencia, relevancia y abordajes </a:t>
            </a:r>
            <a:r>
              <a:rPr lang="es-ES" dirty="0" err="1"/>
              <a:t>metológicos</a:t>
            </a:r>
            <a:r>
              <a:rPr lang="es-ES" dirty="0"/>
              <a:t> adecuados. </a:t>
            </a:r>
          </a:p>
          <a:p>
            <a:pPr lvl="2" indent="-342900">
              <a:buSzPts val="1800"/>
              <a:buFont typeface="Wingdings" pitchFamily="2" charset="2"/>
              <a:buChar char="§"/>
            </a:pPr>
            <a:r>
              <a:rPr lang="es-ES" dirty="0">
                <a:solidFill>
                  <a:srgbClr val="FF0000"/>
                </a:solidFill>
              </a:rPr>
              <a:t>Impacto resultados proyectos anteriores</a:t>
            </a:r>
          </a:p>
          <a:p>
            <a:pPr lvl="2" indent="-342900">
              <a:buSzPts val="1800"/>
              <a:buFont typeface="Wingdings" pitchFamily="2" charset="2"/>
              <a:buChar char="§"/>
            </a:pPr>
            <a:r>
              <a:rPr lang="es-ES" dirty="0"/>
              <a:t>Carácter inter y </a:t>
            </a:r>
            <a:r>
              <a:rPr lang="es-ES" dirty="0" err="1"/>
              <a:t>multi</a:t>
            </a:r>
            <a:r>
              <a:rPr lang="es-ES" dirty="0"/>
              <a:t>-disciplinar (si procede)</a:t>
            </a:r>
          </a:p>
        </p:txBody>
      </p:sp>
    </p:spTree>
    <p:extLst>
      <p:ext uri="{BB962C8B-B14F-4D97-AF65-F5344CB8AC3E}">
        <p14:creationId xmlns:p14="http://schemas.microsoft.com/office/powerpoint/2010/main" val="326835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637872" y="2190688"/>
            <a:ext cx="802121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1" dirty="0">
                <a:solidFill>
                  <a:schemeClr val="bg1"/>
                </a:solidFill>
              </a:rPr>
              <a:t>Necesidad coordinación</a:t>
            </a:r>
            <a:endParaRPr sz="5400" b="1" i="1" dirty="0">
              <a:solidFill>
                <a:schemeClr val="bg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1" y="3220536"/>
            <a:ext cx="9143999" cy="169782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bg1"/>
                </a:solidFill>
              </a:rPr>
              <a:t>“la justificación y el </a:t>
            </a:r>
            <a:r>
              <a:rPr lang="es-ES" dirty="0">
                <a:solidFill>
                  <a:srgbClr val="FF9715"/>
                </a:solidFill>
              </a:rPr>
              <a:t>valor añadido de la coordinación</a:t>
            </a:r>
            <a:r>
              <a:rPr lang="es-ES" dirty="0">
                <a:solidFill>
                  <a:schemeClr val="bg1"/>
                </a:solidFill>
              </a:rPr>
              <a:t>”, valorándose:</a:t>
            </a:r>
          </a:p>
          <a:p>
            <a:pPr marL="0" lv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bg1"/>
              </a:buClr>
            </a:pPr>
            <a:r>
              <a:rPr lang="es-ES" sz="2000" dirty="0">
                <a:solidFill>
                  <a:schemeClr val="bg1"/>
                </a:solidFill>
              </a:rPr>
              <a:t>No sumatorio de 2 proyectos independientes</a:t>
            </a:r>
          </a:p>
          <a:p>
            <a:pPr marL="800100" lvl="1" indent="-342900">
              <a:buClr>
                <a:schemeClr val="bg1"/>
              </a:buClr>
            </a:pPr>
            <a:r>
              <a:rPr lang="es-ES" sz="2000" dirty="0">
                <a:solidFill>
                  <a:schemeClr val="bg1"/>
                </a:solidFill>
              </a:rPr>
              <a:t>Si coordinación anterior: publicaciones conjuntas</a:t>
            </a:r>
            <a:endParaRPr lang="es-ES" sz="2000" dirty="0">
              <a:solidFill>
                <a:schemeClr val="lt1"/>
              </a:solidFill>
            </a:endParaRPr>
          </a:p>
        </p:txBody>
      </p:sp>
      <p:pic>
        <p:nvPicPr>
          <p:cNvPr id="14" name="Picture 2" descr="Cómo mejorar la coordinación entre los empleados? - Busco un Trabajo">
            <a:hlinkClick r:id="rId3"/>
            <a:extLst>
              <a:ext uri="{FF2B5EF4-FFF2-40B4-BE49-F238E27FC236}">
                <a16:creationId xmlns:a16="http://schemas.microsoft.com/office/drawing/2014/main" id="{F3E999DE-2F56-BA4D-8F39-8C4CD97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2" y="124691"/>
            <a:ext cx="4253343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901257" y="161905"/>
            <a:ext cx="781955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FF9715"/>
                </a:solidFill>
              </a:rPr>
              <a:t>1. La </a:t>
            </a:r>
            <a:r>
              <a:rPr lang="en" i="1" dirty="0" err="1">
                <a:solidFill>
                  <a:srgbClr val="FF9715"/>
                </a:solidFill>
              </a:rPr>
              <a:t>calidad</a:t>
            </a:r>
            <a:r>
              <a:rPr lang="en" i="1" dirty="0">
                <a:solidFill>
                  <a:srgbClr val="FF9715"/>
                </a:solidFill>
              </a:rPr>
              <a:t> y </a:t>
            </a:r>
            <a:r>
              <a:rPr lang="en" i="1" dirty="0" err="1">
                <a:solidFill>
                  <a:srgbClr val="FF9715"/>
                </a:solidFill>
              </a:rPr>
              <a:t>viabilidad</a:t>
            </a:r>
            <a:r>
              <a:rPr lang="en" i="1" dirty="0">
                <a:solidFill>
                  <a:srgbClr val="FF9715"/>
                </a:solidFill>
              </a:rPr>
              <a:t> de la </a:t>
            </a:r>
            <a:r>
              <a:rPr lang="en" i="1" dirty="0" err="1">
                <a:solidFill>
                  <a:srgbClr val="FF9715"/>
                </a:solidFill>
              </a:rPr>
              <a:t>propuesta</a:t>
            </a:r>
            <a:endParaRPr i="1" dirty="0">
              <a:solidFill>
                <a:srgbClr val="FF9715"/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090182" y="1139320"/>
            <a:ext cx="7479483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b="1" dirty="0">
                <a:solidFill>
                  <a:srgbClr val="0070C0"/>
                </a:solidFill>
              </a:rPr>
              <a:t>1.1. Viabilidad </a:t>
            </a:r>
            <a:r>
              <a:rPr lang="es-ES" b="1" dirty="0">
                <a:solidFill>
                  <a:srgbClr val="FF9715"/>
                </a:solidFill>
              </a:rPr>
              <a:t>(Orientada y no Orientada)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lang="es-ES" sz="1600" b="1" dirty="0">
              <a:solidFill>
                <a:srgbClr val="FF9715"/>
              </a:solidFill>
            </a:endParaRPr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s-ES" sz="2000" dirty="0">
                <a:solidFill>
                  <a:srgbClr val="FF9715"/>
                </a:solidFill>
              </a:rPr>
              <a:t>adecuación</a:t>
            </a:r>
            <a:r>
              <a:rPr lang="es-ES" sz="2000" dirty="0"/>
              <a:t> de actividades (</a:t>
            </a:r>
            <a:r>
              <a:rPr lang="es-ES" sz="2000" dirty="0">
                <a:solidFill>
                  <a:srgbClr val="FF9715"/>
                </a:solidFill>
              </a:rPr>
              <a:t>novedad</a:t>
            </a:r>
            <a:r>
              <a:rPr lang="es-ES" sz="2000" dirty="0"/>
              <a:t> de técnicas) a objetivos </a:t>
            </a:r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s-ES" sz="2000" dirty="0"/>
              <a:t>distribución actividades entre miembros del </a:t>
            </a:r>
            <a:r>
              <a:rPr lang="es-ES" sz="2000" dirty="0">
                <a:solidFill>
                  <a:srgbClr val="677480"/>
                </a:solidFill>
              </a:rPr>
              <a:t>equipo</a:t>
            </a:r>
            <a:r>
              <a:rPr lang="es-ES" sz="2000" dirty="0"/>
              <a:t> (</a:t>
            </a:r>
            <a:r>
              <a:rPr lang="es-ES" sz="2000" dirty="0">
                <a:solidFill>
                  <a:srgbClr val="FF9715"/>
                </a:solidFill>
              </a:rPr>
              <a:t>cronograma         responsables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>
                <a:solidFill>
                  <a:srgbClr val="677480"/>
                </a:solidFill>
              </a:rPr>
              <a:t>de tareas</a:t>
            </a:r>
            <a:r>
              <a:rPr lang="es-ES" sz="2000" dirty="0"/>
              <a:t>)</a:t>
            </a:r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s-ES" sz="2000" dirty="0">
                <a:solidFill>
                  <a:srgbClr val="FF9715"/>
                </a:solidFill>
              </a:rPr>
              <a:t>justificación contratación </a:t>
            </a:r>
            <a:r>
              <a:rPr lang="es-ES" sz="2000" dirty="0"/>
              <a:t>personal</a:t>
            </a:r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s-ES" sz="2000" dirty="0"/>
              <a:t>recursos disponibles para ejecución de actividades </a:t>
            </a:r>
          </a:p>
          <a:p>
            <a:pPr lvl="1" indent="-342900">
              <a:buSzPts val="1800"/>
              <a:buFont typeface="Wingdings" pitchFamily="2" charset="2"/>
              <a:buChar char="Ø"/>
            </a:pPr>
            <a:r>
              <a:rPr lang="es-ES" sz="2000" dirty="0"/>
              <a:t>idoneidad del presupuesto</a:t>
            </a:r>
          </a:p>
        </p:txBody>
      </p:sp>
      <p:grpSp>
        <p:nvGrpSpPr>
          <p:cNvPr id="8" name="Google Shape;807;p47">
            <a:extLst>
              <a:ext uri="{FF2B5EF4-FFF2-40B4-BE49-F238E27FC236}">
                <a16:creationId xmlns:a16="http://schemas.microsoft.com/office/drawing/2014/main" id="{296ACF15-4352-554A-B659-8AC2DAF1924C}"/>
              </a:ext>
            </a:extLst>
          </p:cNvPr>
          <p:cNvGrpSpPr/>
          <p:nvPr/>
        </p:nvGrpSpPr>
        <p:grpSpPr>
          <a:xfrm>
            <a:off x="3547186" y="2946342"/>
            <a:ext cx="413486" cy="261354"/>
            <a:chOff x="3241525" y="3039450"/>
            <a:chExt cx="494600" cy="312625"/>
          </a:xfrm>
          <a:solidFill>
            <a:srgbClr val="00B0F0"/>
          </a:solidFill>
        </p:grpSpPr>
        <p:sp>
          <p:nvSpPr>
            <p:cNvPr id="9" name="Google Shape;808;p47">
              <a:extLst>
                <a:ext uri="{FF2B5EF4-FFF2-40B4-BE49-F238E27FC236}">
                  <a16:creationId xmlns:a16="http://schemas.microsoft.com/office/drawing/2014/main" id="{D61A3C7F-F840-0145-A311-86819CE6F23E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715"/>
                </a:solidFill>
              </a:endParaRPr>
            </a:p>
          </p:txBody>
        </p:sp>
        <p:sp>
          <p:nvSpPr>
            <p:cNvPr id="10" name="Google Shape;809;p47">
              <a:extLst>
                <a:ext uri="{FF2B5EF4-FFF2-40B4-BE49-F238E27FC236}">
                  <a16:creationId xmlns:a16="http://schemas.microsoft.com/office/drawing/2014/main" id="{230E98D1-4E39-7745-BE1D-53AE220AD2B2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7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92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1243283" y="2225805"/>
            <a:ext cx="740167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1" dirty="0">
                <a:solidFill>
                  <a:schemeClr val="bg1"/>
                </a:solidFill>
              </a:rPr>
              <a:t>T</a:t>
            </a:r>
            <a:r>
              <a:rPr lang="en" sz="5400" b="1" i="1" dirty="0" err="1">
                <a:solidFill>
                  <a:schemeClr val="bg1"/>
                </a:solidFill>
              </a:rPr>
              <a:t>iempo</a:t>
            </a:r>
            <a:r>
              <a:rPr lang="en" sz="5400" b="1" i="1" dirty="0">
                <a:solidFill>
                  <a:schemeClr val="bg1"/>
                </a:solidFill>
              </a:rPr>
              <a:t> de </a:t>
            </a:r>
            <a:r>
              <a:rPr lang="en" sz="5400" b="1" i="1" dirty="0" err="1">
                <a:solidFill>
                  <a:schemeClr val="bg1"/>
                </a:solidFill>
              </a:rPr>
              <a:t>ejecución</a:t>
            </a:r>
            <a:endParaRPr sz="5400" b="1" i="1" dirty="0">
              <a:solidFill>
                <a:schemeClr val="bg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728529" y="3289808"/>
            <a:ext cx="7944415" cy="1697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lt1"/>
                </a:solidFill>
              </a:rPr>
              <a:t>“La duración de los proyectos y </a:t>
            </a:r>
            <a:r>
              <a:rPr lang="es-ES" dirty="0" err="1">
                <a:solidFill>
                  <a:schemeClr val="lt1"/>
                </a:solidFill>
              </a:rPr>
              <a:t>subproyectos</a:t>
            </a:r>
            <a:r>
              <a:rPr lang="es-ES" dirty="0">
                <a:solidFill>
                  <a:schemeClr val="lt1"/>
                </a:solidFill>
              </a:rPr>
              <a:t> será, con carácter general, de </a:t>
            </a:r>
            <a:r>
              <a:rPr lang="es-ES" dirty="0">
                <a:solidFill>
                  <a:srgbClr val="FF9715"/>
                </a:solidFill>
              </a:rPr>
              <a:t>3 o 4 años</a:t>
            </a:r>
            <a:r>
              <a:rPr lang="es-ES" dirty="0">
                <a:solidFill>
                  <a:schemeClr val="lt1"/>
                </a:solidFill>
              </a:rPr>
              <a:t>, según lo justifique la </a:t>
            </a:r>
            <a:r>
              <a:rPr lang="es-ES" dirty="0">
                <a:solidFill>
                  <a:srgbClr val="FF9715"/>
                </a:solidFill>
              </a:rPr>
              <a:t>índole de las actividades</a:t>
            </a:r>
            <a:r>
              <a:rPr lang="es-ES" dirty="0">
                <a:solidFill>
                  <a:schemeClr val="lt1"/>
                </a:solidFill>
              </a:rPr>
              <a:t> descritas en la memoria científico-técnica”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1" name="Imagen 10" descr="Un reloj en el medio&#10;&#10;Descripción generada automáticamente">
            <a:extLst>
              <a:ext uri="{FF2B5EF4-FFF2-40B4-BE49-F238E27FC236}">
                <a16:creationId xmlns:a16="http://schemas.microsoft.com/office/drawing/2014/main" id="{9EAD2545-8332-344B-A47F-DC611A21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43" y="318779"/>
            <a:ext cx="3597435" cy="20145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C37D9AA-D884-3D4B-9640-283EC8FDFAF0}"/>
              </a:ext>
            </a:extLst>
          </p:cNvPr>
          <p:cNvSpPr txBox="1"/>
          <p:nvPr/>
        </p:nvSpPr>
        <p:spPr>
          <a:xfrm>
            <a:off x="4724400" y="106679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3?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CD9BD2-E999-EC47-8132-B6A322F9896E}"/>
              </a:ext>
            </a:extLst>
          </p:cNvPr>
          <p:cNvSpPr txBox="1"/>
          <p:nvPr/>
        </p:nvSpPr>
        <p:spPr>
          <a:xfrm>
            <a:off x="5292437" y="148243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4?</a:t>
            </a:r>
          </a:p>
        </p:txBody>
      </p:sp>
    </p:spTree>
    <p:extLst>
      <p:ext uri="{BB962C8B-B14F-4D97-AF65-F5344CB8AC3E}">
        <p14:creationId xmlns:p14="http://schemas.microsoft.com/office/powerpoint/2010/main" val="347730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664549" y="2248954"/>
            <a:ext cx="770394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1" dirty="0">
                <a:solidFill>
                  <a:schemeClr val="bg1"/>
                </a:solidFill>
              </a:rPr>
              <a:t>Dependencia objetivos</a:t>
            </a:r>
            <a:endParaRPr sz="5400" b="1" i="1" dirty="0">
              <a:solidFill>
                <a:schemeClr val="bg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1353563" y="3417129"/>
            <a:ext cx="6401476" cy="1120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lt1"/>
                </a:solidFill>
              </a:rPr>
              <a:t>“Evitar que objetivos se encadenen y sean dependientes del alcance de los anteriores”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63AAAC-A50D-5744-B505-B563B645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71" y="532435"/>
            <a:ext cx="6485793" cy="15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817981" y="2204540"/>
            <a:ext cx="792198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1" dirty="0">
                <a:solidFill>
                  <a:schemeClr val="bg1"/>
                </a:solidFill>
              </a:rPr>
              <a:t>Planes de contingencia</a:t>
            </a:r>
            <a:endParaRPr sz="5400" b="1" i="1" dirty="0">
              <a:solidFill>
                <a:schemeClr val="bg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728529" y="3289808"/>
            <a:ext cx="7944415" cy="1697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lt1"/>
                </a:solidFill>
              </a:rPr>
              <a:t>“antes posibles riesgo de no tener éxito: presentar alternativas de abordajes metodológicos o replantear objetivos posteriores”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4" name="Imagen 3" descr="Una señal azul&#10;&#10;Descripción generada automáticamente con confianza media">
            <a:extLst>
              <a:ext uri="{FF2B5EF4-FFF2-40B4-BE49-F238E27FC236}">
                <a16:creationId xmlns:a16="http://schemas.microsoft.com/office/drawing/2014/main" id="{033A853D-B6AB-C24D-A89F-95E6C7DD9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554" y="250308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699" y="358388"/>
            <a:ext cx="733590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715"/>
                </a:solidFill>
              </a:rPr>
              <a:t>2. </a:t>
            </a:r>
            <a:r>
              <a:rPr lang="en" i="1" dirty="0">
                <a:solidFill>
                  <a:srgbClr val="FF9715"/>
                </a:solidFill>
              </a:rPr>
              <a:t>El </a:t>
            </a:r>
            <a:r>
              <a:rPr lang="en" i="1" dirty="0" err="1">
                <a:solidFill>
                  <a:srgbClr val="FF9715"/>
                </a:solidFill>
              </a:rPr>
              <a:t>equipo</a:t>
            </a:r>
            <a:r>
              <a:rPr lang="en" i="1" dirty="0">
                <a:solidFill>
                  <a:srgbClr val="FF9715"/>
                </a:solidFill>
              </a:rPr>
              <a:t> de </a:t>
            </a:r>
            <a:r>
              <a:rPr lang="en" i="1" dirty="0" err="1">
                <a:solidFill>
                  <a:srgbClr val="FF9715"/>
                </a:solidFill>
              </a:rPr>
              <a:t>investigación</a:t>
            </a:r>
            <a:r>
              <a:rPr lang="en" i="1" dirty="0">
                <a:solidFill>
                  <a:srgbClr val="FF9715"/>
                </a:solidFill>
              </a:rPr>
              <a:t> y </a:t>
            </a:r>
            <a:r>
              <a:rPr lang="en" i="1" dirty="0" err="1">
                <a:solidFill>
                  <a:srgbClr val="FF9715"/>
                </a:solidFill>
              </a:rPr>
              <a:t>trabajo</a:t>
            </a:r>
            <a:endParaRPr i="1" dirty="0">
              <a:solidFill>
                <a:srgbClr val="FF9715"/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IP1 e        IP2 </a:t>
            </a:r>
          </a:p>
          <a:p>
            <a:pPr lvl="1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es-ES" dirty="0">
                <a:solidFill>
                  <a:srgbClr val="677480"/>
                </a:solidFill>
              </a:rPr>
              <a:t>Liderazgo de ambos en tareas (reparto)</a:t>
            </a:r>
          </a:p>
          <a:p>
            <a:pPr lvl="1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es-ES" dirty="0">
                <a:solidFill>
                  <a:srgbClr val="677480"/>
                </a:solidFill>
              </a:rPr>
              <a:t>Complementariedad </a:t>
            </a:r>
          </a:p>
          <a:p>
            <a:pPr lvl="1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es-ES" dirty="0">
                <a:solidFill>
                  <a:srgbClr val="677480"/>
                </a:solidFill>
              </a:rPr>
              <a:t>Justificación de necesidad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Adecuación </a:t>
            </a:r>
            <a:r>
              <a:rPr lang="es-ES" dirty="0">
                <a:solidFill>
                  <a:srgbClr val="677480"/>
                </a:solidFill>
              </a:rPr>
              <a:t>a tareas equipo investigación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Internacionalización</a:t>
            </a:r>
            <a:r>
              <a:rPr lang="es-ES" dirty="0"/>
              <a:t> equipo de trabajo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Ser muchos no siempre es mejor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endParaRPr dirty="0"/>
          </a:p>
        </p:txBody>
      </p:sp>
      <p:grpSp>
        <p:nvGrpSpPr>
          <p:cNvPr id="5" name="Google Shape;807;p47">
            <a:extLst>
              <a:ext uri="{FF2B5EF4-FFF2-40B4-BE49-F238E27FC236}">
                <a16:creationId xmlns:a16="http://schemas.microsoft.com/office/drawing/2014/main" id="{86434748-DA5F-EA4D-96B0-767D5B15A553}"/>
              </a:ext>
            </a:extLst>
          </p:cNvPr>
          <p:cNvGrpSpPr/>
          <p:nvPr/>
        </p:nvGrpSpPr>
        <p:grpSpPr>
          <a:xfrm>
            <a:off x="2194478" y="1608749"/>
            <a:ext cx="413486" cy="261354"/>
            <a:chOff x="3241525" y="3039450"/>
            <a:chExt cx="494600" cy="312625"/>
          </a:xfrm>
          <a:solidFill>
            <a:srgbClr val="00B0F0"/>
          </a:solidFill>
        </p:grpSpPr>
        <p:sp>
          <p:nvSpPr>
            <p:cNvPr id="6" name="Google Shape;808;p47">
              <a:extLst>
                <a:ext uri="{FF2B5EF4-FFF2-40B4-BE49-F238E27FC236}">
                  <a16:creationId xmlns:a16="http://schemas.microsoft.com/office/drawing/2014/main" id="{E3208082-F103-9D46-B3CB-CA7711D35C1E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715"/>
                </a:solidFill>
              </a:endParaRPr>
            </a:p>
          </p:txBody>
        </p:sp>
        <p:sp>
          <p:nvSpPr>
            <p:cNvPr id="7" name="Google Shape;809;p47">
              <a:extLst>
                <a:ext uri="{FF2B5EF4-FFF2-40B4-BE49-F238E27FC236}">
                  <a16:creationId xmlns:a16="http://schemas.microsoft.com/office/drawing/2014/main" id="{7F8DCFDA-F557-9E45-83DB-75040B0F8FB1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715"/>
                </a:solidFill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7436B038-D6FD-0B4E-BFA8-6E616443B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98" y="2372906"/>
            <a:ext cx="2599113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13445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FF9715"/>
                </a:solidFill>
              </a:rPr>
              <a:t>3.1. El </a:t>
            </a:r>
            <a:r>
              <a:rPr lang="en" i="1" dirty="0" err="1">
                <a:solidFill>
                  <a:srgbClr val="FF9715"/>
                </a:solidFill>
              </a:rPr>
              <a:t>impacto</a:t>
            </a:r>
            <a:r>
              <a:rPr lang="en" i="1" dirty="0">
                <a:solidFill>
                  <a:srgbClr val="FF9715"/>
                </a:solidFill>
              </a:rPr>
              <a:t> </a:t>
            </a:r>
            <a:r>
              <a:rPr lang="en" i="1" dirty="0" err="1">
                <a:solidFill>
                  <a:srgbClr val="FF9715"/>
                </a:solidFill>
              </a:rPr>
              <a:t>científico</a:t>
            </a:r>
            <a:r>
              <a:rPr lang="en" i="1" dirty="0">
                <a:solidFill>
                  <a:srgbClr val="FF9715"/>
                </a:solidFill>
              </a:rPr>
              <a:t> </a:t>
            </a:r>
            <a:r>
              <a:rPr lang="en" i="1" dirty="0" err="1">
                <a:solidFill>
                  <a:srgbClr val="FF9715"/>
                </a:solidFill>
              </a:rPr>
              <a:t>técnico</a:t>
            </a:r>
            <a:endParaRPr i="1" dirty="0">
              <a:solidFill>
                <a:srgbClr val="FF9715"/>
              </a:solidFill>
            </a:endParaRP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07893F17-7943-974B-9706-1C43FAAEE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4157" y="953170"/>
            <a:ext cx="6715606" cy="3824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dirty="0" err="1"/>
              <a:t>Orientada</a:t>
            </a:r>
            <a:r>
              <a:rPr lang="en" dirty="0"/>
              <a:t>: </a:t>
            </a:r>
            <a:r>
              <a:rPr lang="en" dirty="0" err="1"/>
              <a:t>contribución</a:t>
            </a:r>
            <a:r>
              <a:rPr lang="en" dirty="0"/>
              <a:t> a </a:t>
            </a:r>
            <a:r>
              <a:rPr lang="en" dirty="0" err="1"/>
              <a:t>prioridades</a:t>
            </a:r>
            <a:r>
              <a:rPr lang="en" dirty="0"/>
              <a:t> </a:t>
            </a:r>
            <a:r>
              <a:rPr lang="en" dirty="0" err="1"/>
              <a:t>temáticas</a:t>
            </a:r>
            <a:endParaRPr lang="en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dirty="0"/>
              <a:t>Ambos: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Fortalecer conocimiento científico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Plan publicaciones y congresos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Plan de transferencia </a:t>
            </a:r>
            <a:r>
              <a:rPr lang="es-ES" dirty="0"/>
              <a:t>(patentes y empresas/instituciones)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Plan de </a:t>
            </a:r>
            <a:r>
              <a:rPr lang="es-ES" dirty="0">
                <a:solidFill>
                  <a:srgbClr val="FF9715"/>
                </a:solidFill>
              </a:rPr>
              <a:t>gestión de datos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Internacionalización</a:t>
            </a:r>
            <a:endParaRPr dirty="0">
              <a:solidFill>
                <a:srgbClr val="FF97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0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82202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FF9715"/>
                </a:solidFill>
              </a:rPr>
              <a:t>3.2 El </a:t>
            </a:r>
            <a:r>
              <a:rPr lang="en" i="1" dirty="0" err="1">
                <a:solidFill>
                  <a:srgbClr val="FF9715"/>
                </a:solidFill>
              </a:rPr>
              <a:t>impacto</a:t>
            </a:r>
            <a:r>
              <a:rPr lang="en" i="1" dirty="0">
                <a:solidFill>
                  <a:srgbClr val="FF9715"/>
                </a:solidFill>
              </a:rPr>
              <a:t> social y </a:t>
            </a:r>
            <a:r>
              <a:rPr lang="en" i="1" dirty="0" err="1">
                <a:solidFill>
                  <a:srgbClr val="FF9715"/>
                </a:solidFill>
              </a:rPr>
              <a:t>económico</a:t>
            </a:r>
            <a:endParaRPr i="1" dirty="0">
              <a:solidFill>
                <a:srgbClr val="FF9715"/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954157" y="1177106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 dirty="0"/>
              <a:t>Ambos: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Plan de </a:t>
            </a:r>
            <a:r>
              <a:rPr lang="es-ES" dirty="0">
                <a:solidFill>
                  <a:srgbClr val="FF9715"/>
                </a:solidFill>
              </a:rPr>
              <a:t>difusión a sociedad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Publicaciones en </a:t>
            </a:r>
            <a:r>
              <a:rPr lang="es-ES" dirty="0">
                <a:solidFill>
                  <a:srgbClr val="FF9715"/>
                </a:solidFill>
              </a:rPr>
              <a:t>acceso abierto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>
                <a:solidFill>
                  <a:srgbClr val="FF9715"/>
                </a:solidFill>
              </a:rPr>
              <a:t>valor añadido</a:t>
            </a:r>
            <a:r>
              <a:rPr lang="es-ES" dirty="0"/>
              <a:t> y generación de empleo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endParaRPr lang="es-ES" dirty="0"/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Dimensión de género y discapacidad</a:t>
            </a:r>
          </a:p>
          <a:p>
            <a:pPr lvl="1" indent="-342900">
              <a:spcBef>
                <a:spcPts val="600"/>
              </a:spcBef>
              <a:buSzPts val="1800"/>
              <a:buChar char="▷"/>
            </a:pPr>
            <a:r>
              <a:rPr lang="es-ES" dirty="0"/>
              <a:t>Inclusión de valorización económica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89889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err="1">
                <a:solidFill>
                  <a:srgbClr val="FF9715"/>
                </a:solidFill>
              </a:rPr>
              <a:t>Capacidad</a:t>
            </a:r>
            <a:r>
              <a:rPr lang="en" i="1" dirty="0">
                <a:solidFill>
                  <a:srgbClr val="FF9715"/>
                </a:solidFill>
              </a:rPr>
              <a:t> </a:t>
            </a:r>
            <a:r>
              <a:rPr lang="en" i="1" dirty="0" err="1">
                <a:solidFill>
                  <a:srgbClr val="FF9715"/>
                </a:solidFill>
              </a:rPr>
              <a:t>formativ</a:t>
            </a:r>
            <a:r>
              <a:rPr lang="es-ES" i="1" dirty="0">
                <a:solidFill>
                  <a:srgbClr val="FF9715"/>
                </a:solidFill>
              </a:rPr>
              <a:t>a </a:t>
            </a:r>
            <a:r>
              <a:rPr lang="en" i="1" dirty="0">
                <a:solidFill>
                  <a:srgbClr val="FF9715"/>
                </a:solidFill>
              </a:rPr>
              <a:t>(FPI)</a:t>
            </a:r>
            <a:endParaRPr i="1" dirty="0">
              <a:solidFill>
                <a:srgbClr val="FF9715"/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dirty="0">
                <a:solidFill>
                  <a:srgbClr val="FF9715"/>
                </a:solidFill>
              </a:rPr>
              <a:t>Programa de formación </a:t>
            </a:r>
            <a:r>
              <a:rPr lang="es-ES" sz="1600" dirty="0"/>
              <a:t>previsto (en el contexto del proyecto)</a:t>
            </a:r>
          </a:p>
          <a:p>
            <a:pPr lvl="0"/>
            <a:r>
              <a:rPr lang="es-ES" sz="1600" dirty="0">
                <a:solidFill>
                  <a:srgbClr val="FF9715"/>
                </a:solidFill>
              </a:rPr>
              <a:t>Programa de doctorado </a:t>
            </a:r>
            <a:r>
              <a:rPr lang="es-ES" sz="1600" dirty="0"/>
              <a:t>concreto y universidad</a:t>
            </a:r>
          </a:p>
          <a:p>
            <a:pPr lvl="0"/>
            <a:r>
              <a:rPr lang="es-ES" sz="1600" dirty="0">
                <a:solidFill>
                  <a:srgbClr val="FF9715"/>
                </a:solidFill>
              </a:rPr>
              <a:t>Cursos de especialización </a:t>
            </a:r>
            <a:r>
              <a:rPr lang="es-ES" sz="1600" dirty="0"/>
              <a:t>y </a:t>
            </a:r>
            <a:r>
              <a:rPr lang="es-ES" sz="1600" dirty="0">
                <a:solidFill>
                  <a:srgbClr val="FF9715"/>
                </a:solidFill>
              </a:rPr>
              <a:t>estancias breves </a:t>
            </a:r>
            <a:r>
              <a:rPr lang="es-ES" sz="1600" dirty="0"/>
              <a:t>previstas</a:t>
            </a:r>
          </a:p>
          <a:p>
            <a:pPr lvl="0"/>
            <a:r>
              <a:rPr lang="es-ES" sz="1600" dirty="0">
                <a:solidFill>
                  <a:srgbClr val="FF9715"/>
                </a:solidFill>
              </a:rPr>
              <a:t>Relación de tesis realizadas o en curso</a:t>
            </a:r>
            <a:r>
              <a:rPr lang="es-ES" sz="1600" dirty="0"/>
              <a:t> (desde el 01/01/ 2011) incluyendo nombre doctorando, título de tesis, fecha de inicio y de grado de doctor (o fecha prevista), publicaciones del doctorando</a:t>
            </a:r>
          </a:p>
          <a:p>
            <a:pPr lvl="0"/>
            <a:r>
              <a:rPr lang="es-ES" sz="1600" dirty="0">
                <a:solidFill>
                  <a:srgbClr val="FF9715"/>
                </a:solidFill>
              </a:rPr>
              <a:t>Desarrollo científico-profesional de doctores egresados </a:t>
            </a:r>
            <a:r>
              <a:rPr lang="es-ES" sz="1600" dirty="0"/>
              <a:t>del equipo (últimos 10 años)</a:t>
            </a:r>
          </a:p>
          <a:p>
            <a:r>
              <a:rPr lang="es-ES" sz="1600" dirty="0"/>
              <a:t>Contexto científico-técnico y formativo del equipo y de la institución.</a:t>
            </a:r>
          </a:p>
          <a:p>
            <a:pPr lvl="0"/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90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ORGANIGRAMA DE LA AEI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http://www.aei.gob.es/</a:t>
            </a:r>
            <a:r>
              <a:rPr lang="es-ES" dirty="0">
                <a:solidFill>
                  <a:srgbClr val="FFC000"/>
                </a:solidFill>
              </a:rPr>
              <a:t> 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237;p48">
            <a:extLst>
              <a:ext uri="{FF2B5EF4-FFF2-40B4-BE49-F238E27FC236}">
                <a16:creationId xmlns:a16="http://schemas.microsoft.com/office/drawing/2014/main" id="{F6FCE078-A6C8-0C42-92DB-2152945D7ACC}"/>
              </a:ext>
            </a:extLst>
          </p:cNvPr>
          <p:cNvGrpSpPr/>
          <p:nvPr/>
        </p:nvGrpSpPr>
        <p:grpSpPr>
          <a:xfrm>
            <a:off x="3059491" y="1250423"/>
            <a:ext cx="2866747" cy="2742842"/>
            <a:chOff x="557511" y="3214925"/>
            <a:chExt cx="719836" cy="720150"/>
          </a:xfrm>
        </p:grpSpPr>
        <p:sp>
          <p:nvSpPr>
            <p:cNvPr id="8" name="Google Shape;1238;p48">
              <a:extLst>
                <a:ext uri="{FF2B5EF4-FFF2-40B4-BE49-F238E27FC236}">
                  <a16:creationId xmlns:a16="http://schemas.microsoft.com/office/drawing/2014/main" id="{47A7D69D-727D-4F4E-B9B0-929FA5027D4B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39;p48">
              <a:extLst>
                <a:ext uri="{FF2B5EF4-FFF2-40B4-BE49-F238E27FC236}">
                  <a16:creationId xmlns:a16="http://schemas.microsoft.com/office/drawing/2014/main" id="{4117CF20-F8B7-8948-81EA-250263FFEA07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40;p48">
              <a:extLst>
                <a:ext uri="{FF2B5EF4-FFF2-40B4-BE49-F238E27FC236}">
                  <a16:creationId xmlns:a16="http://schemas.microsoft.com/office/drawing/2014/main" id="{F309EB9D-96DA-8546-85B4-C259817B2519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41;p48">
              <a:extLst>
                <a:ext uri="{FF2B5EF4-FFF2-40B4-BE49-F238E27FC236}">
                  <a16:creationId xmlns:a16="http://schemas.microsoft.com/office/drawing/2014/main" id="{EA8C82D3-C34D-564D-8537-E8B0B2F16858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97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4BCDF444-30CA-D84F-908D-F9DFA90BD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9" t="3022" r="39516" b="4178"/>
          <a:stretch/>
        </p:blipFill>
        <p:spPr>
          <a:xfrm>
            <a:off x="2291788" y="127790"/>
            <a:ext cx="1088020" cy="4773168"/>
          </a:xfrm>
          <a:prstGeom prst="rect">
            <a:avLst/>
          </a:prstGeom>
        </p:spPr>
      </p:pic>
      <p:sp>
        <p:nvSpPr>
          <p:cNvPr id="6" name="Rectángulo 5">
            <a:hlinkClick r:id="rId4"/>
            <a:extLst>
              <a:ext uri="{FF2B5EF4-FFF2-40B4-BE49-F238E27FC236}">
                <a16:creationId xmlns:a16="http://schemas.microsoft.com/office/drawing/2014/main" id="{9959638B-EE98-2547-981A-AE01035D7077}"/>
              </a:ext>
            </a:extLst>
          </p:cNvPr>
          <p:cNvSpPr/>
          <p:nvPr/>
        </p:nvSpPr>
        <p:spPr>
          <a:xfrm>
            <a:off x="360294" y="2997873"/>
            <a:ext cx="1838896" cy="118058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8605C2-32B6-554B-B179-B3ABA56294EA}"/>
              </a:ext>
            </a:extLst>
          </p:cNvPr>
          <p:cNvSpPr txBox="1"/>
          <p:nvPr/>
        </p:nvSpPr>
        <p:spPr>
          <a:xfrm>
            <a:off x="321519" y="3087230"/>
            <a:ext cx="2025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      3 Subdivisiones </a:t>
            </a:r>
            <a:r>
              <a:rPr lang="es-ES" dirty="0"/>
              <a:t>de las que dependen las </a:t>
            </a:r>
            <a:r>
              <a:rPr lang="es-ES" dirty="0">
                <a:solidFill>
                  <a:srgbClr val="FF0000"/>
                </a:solidFill>
              </a:rPr>
              <a:t>19 áreas y paneles científicos </a:t>
            </a:r>
            <a:r>
              <a:rPr lang="es-ES" dirty="0"/>
              <a:t>de la AEI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FE7B69C-9995-524F-BC4E-0F014971FE4B}"/>
              </a:ext>
            </a:extLst>
          </p:cNvPr>
          <p:cNvSpPr/>
          <p:nvPr/>
        </p:nvSpPr>
        <p:spPr>
          <a:xfrm>
            <a:off x="215710" y="81027"/>
            <a:ext cx="4263693" cy="4910328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Google Shape;958;p48">
            <a:extLst>
              <a:ext uri="{FF2B5EF4-FFF2-40B4-BE49-F238E27FC236}">
                <a16:creationId xmlns:a16="http://schemas.microsoft.com/office/drawing/2014/main" id="{5D5C020B-7874-9547-A8B1-A001D0FC2281}"/>
              </a:ext>
            </a:extLst>
          </p:cNvPr>
          <p:cNvGrpSpPr/>
          <p:nvPr/>
        </p:nvGrpSpPr>
        <p:grpSpPr>
          <a:xfrm>
            <a:off x="405222" y="3094211"/>
            <a:ext cx="256039" cy="226797"/>
            <a:chOff x="1649412" y="927100"/>
            <a:chExt cx="5011737" cy="5016500"/>
          </a:xfrm>
        </p:grpSpPr>
        <p:sp>
          <p:nvSpPr>
            <p:cNvPr id="34" name="Google Shape;959;p48">
              <a:extLst>
                <a:ext uri="{FF2B5EF4-FFF2-40B4-BE49-F238E27FC236}">
                  <a16:creationId xmlns:a16="http://schemas.microsoft.com/office/drawing/2014/main" id="{EE41507C-C334-9147-950E-EA79315D142D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960;p48">
              <a:extLst>
                <a:ext uri="{FF2B5EF4-FFF2-40B4-BE49-F238E27FC236}">
                  <a16:creationId xmlns:a16="http://schemas.microsoft.com/office/drawing/2014/main" id="{9086CF61-C0EA-F442-830A-800924C2F827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961;p48">
              <a:extLst>
                <a:ext uri="{FF2B5EF4-FFF2-40B4-BE49-F238E27FC236}">
                  <a16:creationId xmlns:a16="http://schemas.microsoft.com/office/drawing/2014/main" id="{349D5571-21C0-1246-B437-4700DC00F776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285DFB1-6E90-A349-8563-6B4A6E4573D0}"/>
              </a:ext>
            </a:extLst>
          </p:cNvPr>
          <p:cNvSpPr txBox="1"/>
          <p:nvPr/>
        </p:nvSpPr>
        <p:spPr>
          <a:xfrm>
            <a:off x="4931381" y="1680070"/>
            <a:ext cx="2472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organizar procedimientos de evaluación ex ante y de la aplicación de las normas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C8FAE45-9EC8-8943-9CCD-C932E254515A}"/>
              </a:ext>
            </a:extLst>
          </p:cNvPr>
          <p:cNvSpPr txBox="1"/>
          <p:nvPr/>
        </p:nvSpPr>
        <p:spPr>
          <a:xfrm>
            <a:off x="4931381" y="3532549"/>
            <a:ext cx="2562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/>
              <a:t>gestionar y seguimiento de ayudas AEI (</a:t>
            </a:r>
            <a:r>
              <a:rPr lang="es-ES" i="1" dirty="0">
                <a:solidFill>
                  <a:srgbClr val="FF0000"/>
                </a:solidFill>
              </a:rPr>
              <a:t>CON y SIN</a:t>
            </a:r>
            <a:r>
              <a:rPr lang="es-ES" i="1" dirty="0"/>
              <a:t>) orientación temática definida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4A83804-C400-7E46-80BB-0D46157F1915}"/>
              </a:ext>
            </a:extLst>
          </p:cNvPr>
          <p:cNvCxnSpPr>
            <a:cxnSpLocks/>
          </p:cNvCxnSpPr>
          <p:nvPr/>
        </p:nvCxnSpPr>
        <p:spPr>
          <a:xfrm flipV="1">
            <a:off x="3832235" y="3137241"/>
            <a:ext cx="1075083" cy="459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09B5170-B381-9F41-A1D7-EBC2E987F41D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720975" y="4433272"/>
            <a:ext cx="1224014" cy="35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76BBD62-827A-1B4A-84A5-9D2208F00AB8}"/>
              </a:ext>
            </a:extLst>
          </p:cNvPr>
          <p:cNvSpPr txBox="1"/>
          <p:nvPr/>
        </p:nvSpPr>
        <p:spPr>
          <a:xfrm>
            <a:off x="3252487" y="343768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CON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1C4F827-CE7A-004F-B180-CDAB18C24DE7}"/>
              </a:ext>
            </a:extLst>
          </p:cNvPr>
          <p:cNvSpPr txBox="1"/>
          <p:nvPr/>
        </p:nvSpPr>
        <p:spPr>
          <a:xfrm>
            <a:off x="4931381" y="2783951"/>
            <a:ext cx="2545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FPI, movilidad pre, Explora, </a:t>
            </a:r>
            <a:r>
              <a:rPr lang="es-ES" dirty="0">
                <a:solidFill>
                  <a:srgbClr val="FF0000"/>
                </a:solidFill>
              </a:rPr>
              <a:t>Proyectos Generación conocimiento</a:t>
            </a:r>
            <a:r>
              <a:rPr lang="es-ES" dirty="0">
                <a:solidFill>
                  <a:srgbClr val="0070C0"/>
                </a:solidFill>
              </a:rPr>
              <a:t>, JIN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4F6EF05-1DC3-2642-B35E-28712B71A629}"/>
              </a:ext>
            </a:extLst>
          </p:cNvPr>
          <p:cNvSpPr txBox="1"/>
          <p:nvPr/>
        </p:nvSpPr>
        <p:spPr>
          <a:xfrm>
            <a:off x="4931381" y="4276500"/>
            <a:ext cx="22097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70C0"/>
                </a:solidFill>
              </a:rPr>
              <a:t>JdeC</a:t>
            </a:r>
            <a:r>
              <a:rPr lang="es-ES" dirty="0">
                <a:solidFill>
                  <a:srgbClr val="0070C0"/>
                </a:solidFill>
              </a:rPr>
              <a:t>, </a:t>
            </a:r>
            <a:r>
              <a:rPr lang="es-ES" dirty="0" err="1">
                <a:solidFill>
                  <a:srgbClr val="0070C0"/>
                </a:solidFill>
              </a:rPr>
              <a:t>RyC</a:t>
            </a:r>
            <a:r>
              <a:rPr lang="es-ES" dirty="0">
                <a:solidFill>
                  <a:srgbClr val="0070C0"/>
                </a:solidFill>
              </a:rPr>
              <a:t>, Explora, Torre Quevedo, Técnicos apoyo, Infraestructura 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CEB7BDD-F59F-0744-8762-6EDB8C83B5FE}"/>
              </a:ext>
            </a:extLst>
          </p:cNvPr>
          <p:cNvCxnSpPr>
            <a:cxnSpLocks/>
          </p:cNvCxnSpPr>
          <p:nvPr/>
        </p:nvCxnSpPr>
        <p:spPr>
          <a:xfrm>
            <a:off x="3836301" y="3583547"/>
            <a:ext cx="1071365" cy="309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D368C63-E3AA-EF45-9BAE-829B59D602FC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720975" y="3900670"/>
            <a:ext cx="1198266" cy="532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8DC4268-DF85-1A41-8E06-417DE137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868" y="1532021"/>
            <a:ext cx="2911729" cy="1069474"/>
          </a:xfrm>
          <a:prstGeom prst="rect">
            <a:avLst/>
          </a:prstGeom>
        </p:spPr>
      </p:pic>
      <p:sp>
        <p:nvSpPr>
          <p:cNvPr id="8" name="Cerrar corchete 7">
            <a:extLst>
              <a:ext uri="{FF2B5EF4-FFF2-40B4-BE49-F238E27FC236}">
                <a16:creationId xmlns:a16="http://schemas.microsoft.com/office/drawing/2014/main" id="{EC398F70-80DC-3344-B33D-B248187277FA}"/>
              </a:ext>
            </a:extLst>
          </p:cNvPr>
          <p:cNvSpPr/>
          <p:nvPr/>
        </p:nvSpPr>
        <p:spPr>
          <a:xfrm flipH="1">
            <a:off x="2271713" y="2815718"/>
            <a:ext cx="317593" cy="2042719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20851E9-C8B5-8E42-BB49-16259706C212}"/>
              </a:ext>
            </a:extLst>
          </p:cNvPr>
          <p:cNvCxnSpPr/>
          <p:nvPr/>
        </p:nvCxnSpPr>
        <p:spPr>
          <a:xfrm>
            <a:off x="2421162" y="1175675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oogle Shape;958;p48">
            <a:extLst>
              <a:ext uri="{FF2B5EF4-FFF2-40B4-BE49-F238E27FC236}">
                <a16:creationId xmlns:a16="http://schemas.microsoft.com/office/drawing/2014/main" id="{982E88EA-9CD3-6141-BB75-26021DDD40B6}"/>
              </a:ext>
            </a:extLst>
          </p:cNvPr>
          <p:cNvGrpSpPr/>
          <p:nvPr/>
        </p:nvGrpSpPr>
        <p:grpSpPr>
          <a:xfrm>
            <a:off x="2968539" y="2463337"/>
            <a:ext cx="163600" cy="162000"/>
            <a:chOff x="1649412" y="927100"/>
            <a:chExt cx="5011737" cy="5016500"/>
          </a:xfrm>
        </p:grpSpPr>
        <p:sp>
          <p:nvSpPr>
            <p:cNvPr id="38" name="Google Shape;959;p48">
              <a:extLst>
                <a:ext uri="{FF2B5EF4-FFF2-40B4-BE49-F238E27FC236}">
                  <a16:creationId xmlns:a16="http://schemas.microsoft.com/office/drawing/2014/main" id="{089DEB8A-387C-FD47-BAA2-BCFCF00D166A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60;p48">
              <a:extLst>
                <a:ext uri="{FF2B5EF4-FFF2-40B4-BE49-F238E27FC236}">
                  <a16:creationId xmlns:a16="http://schemas.microsoft.com/office/drawing/2014/main" id="{4E0E8FF1-841E-1949-AC75-A760CEA19F10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61;p48">
              <a:extLst>
                <a:ext uri="{FF2B5EF4-FFF2-40B4-BE49-F238E27FC236}">
                  <a16:creationId xmlns:a16="http://schemas.microsoft.com/office/drawing/2014/main" id="{6B774E71-651A-1C42-9C71-7A67855F908E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936043F-D16B-FE49-9B83-247D5152E9BD}"/>
              </a:ext>
            </a:extLst>
          </p:cNvPr>
          <p:cNvSpPr txBox="1"/>
          <p:nvPr/>
        </p:nvSpPr>
        <p:spPr>
          <a:xfrm>
            <a:off x="3236547" y="427938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SIN</a:t>
            </a:r>
          </a:p>
        </p:txBody>
      </p:sp>
      <p:sp>
        <p:nvSpPr>
          <p:cNvPr id="48" name="Rectángulo 47">
            <a:hlinkClick r:id="rId6"/>
            <a:extLst>
              <a:ext uri="{FF2B5EF4-FFF2-40B4-BE49-F238E27FC236}">
                <a16:creationId xmlns:a16="http://schemas.microsoft.com/office/drawing/2014/main" id="{54E658AC-6CA6-B441-8DF2-B6229950A1FD}"/>
              </a:ext>
            </a:extLst>
          </p:cNvPr>
          <p:cNvSpPr/>
          <p:nvPr/>
        </p:nvSpPr>
        <p:spPr>
          <a:xfrm>
            <a:off x="2265751" y="1756135"/>
            <a:ext cx="934142" cy="900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DD29C10-98DF-9D49-B7FC-550C0B557501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3402957" y="2049402"/>
            <a:ext cx="1528424" cy="1006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35E718A-805B-ED42-B63F-D51D35EFCC65}"/>
              </a:ext>
            </a:extLst>
          </p:cNvPr>
          <p:cNvSpPr txBox="1"/>
          <p:nvPr/>
        </p:nvSpPr>
        <p:spPr>
          <a:xfrm>
            <a:off x="7466036" y="2730828"/>
            <a:ext cx="12849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i="1" dirty="0"/>
              <a:t>Valorar y responder alegaciones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1D77DA7-E095-0044-B758-FEE9EAD82EC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217119" y="2001003"/>
            <a:ext cx="891384" cy="729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4CF7F9D3-B4DC-C04E-8A8E-D776E023D258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7275095" y="3469492"/>
            <a:ext cx="833408" cy="565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A25C0D-4C19-C140-9AD1-A0988E05CC66}"/>
              </a:ext>
            </a:extLst>
          </p:cNvPr>
          <p:cNvSpPr txBox="1"/>
          <p:nvPr/>
        </p:nvSpPr>
        <p:spPr>
          <a:xfrm>
            <a:off x="6472584" y="2224121"/>
            <a:ext cx="2470548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Área temática principal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Subárea</a:t>
            </a:r>
            <a:r>
              <a:rPr lang="es-ES" i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i="1" u="sng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obligatorio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Área temática secundaria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Subárea</a:t>
            </a:r>
            <a:r>
              <a:rPr lang="es-ES" i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temática principal</a:t>
            </a:r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694BCEA-E923-B14E-BB2C-617E1844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33" y="147199"/>
            <a:ext cx="2866550" cy="457508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D2A5214-CA3E-664A-8CE5-39B1F1BA9A36}"/>
              </a:ext>
            </a:extLst>
          </p:cNvPr>
          <p:cNvSpPr txBox="1"/>
          <p:nvPr/>
        </p:nvSpPr>
        <p:spPr>
          <a:xfrm>
            <a:off x="3344126" y="608518"/>
            <a:ext cx="24795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5 </a:t>
            </a:r>
            <a:r>
              <a:rPr lang="es-ES" sz="1100" dirty="0"/>
              <a:t>(COM, CPO, FEM, GEO, SOC), 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690985-2B2D-044B-BA77-D448FDBEB497}"/>
              </a:ext>
            </a:extLst>
          </p:cNvPr>
          <p:cNvSpPr txBox="1"/>
          <p:nvPr/>
        </p:nvSpPr>
        <p:spPr>
          <a:xfrm>
            <a:off x="3344126" y="1049242"/>
            <a:ext cx="14251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3 </a:t>
            </a:r>
            <a:r>
              <a:rPr lang="es-ES" sz="1100" dirty="0"/>
              <a:t>(EYA, EYF, MAE)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8C00C4-20C2-B643-A46C-AF85433C551B}"/>
              </a:ext>
            </a:extLst>
          </p:cNvPr>
          <p:cNvSpPr txBox="1"/>
          <p:nvPr/>
        </p:nvSpPr>
        <p:spPr>
          <a:xfrm>
            <a:off x="3344126" y="1275783"/>
            <a:ext cx="9185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2 </a:t>
            </a:r>
            <a:r>
              <a:rPr lang="es-ES" sz="1100" dirty="0"/>
              <a:t>(FIL, LYL)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041D6A-93DC-2E48-BD21-9BC34482B56D}"/>
              </a:ext>
            </a:extLst>
          </p:cNvPr>
          <p:cNvSpPr txBox="1"/>
          <p:nvPr/>
        </p:nvSpPr>
        <p:spPr>
          <a:xfrm>
            <a:off x="3344126" y="1494086"/>
            <a:ext cx="10214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2</a:t>
            </a:r>
            <a:r>
              <a:rPr lang="es-ES" sz="1100" dirty="0"/>
              <a:t> (ART, LFL)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CFA7A03-30A5-1640-86A5-3B11FC3AF248}"/>
              </a:ext>
            </a:extLst>
          </p:cNvPr>
          <p:cNvSpPr txBox="1"/>
          <p:nvPr/>
        </p:nvSpPr>
        <p:spPr>
          <a:xfrm>
            <a:off x="3344126" y="1687676"/>
            <a:ext cx="10214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2 </a:t>
            </a:r>
            <a:r>
              <a:rPr lang="es-ES" sz="1100" dirty="0"/>
              <a:t>(ARQ, HIS)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CA841D1-6A46-884D-B733-29ACDB50B707}"/>
              </a:ext>
            </a:extLst>
          </p:cNvPr>
          <p:cNvSpPr txBox="1"/>
          <p:nvPr/>
        </p:nvSpPr>
        <p:spPr>
          <a:xfrm>
            <a:off x="3344126" y="2515578"/>
            <a:ext cx="1754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4 </a:t>
            </a:r>
            <a:r>
              <a:rPr lang="es-ES" sz="1100" dirty="0"/>
              <a:t>(AYA, ESP, FPN, FYA)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8E6802-09B2-0D4B-830A-B8D50880427B}"/>
              </a:ext>
            </a:extLst>
          </p:cNvPr>
          <p:cNvSpPr txBox="1"/>
          <p:nvPr/>
        </p:nvSpPr>
        <p:spPr>
          <a:xfrm>
            <a:off x="3344126" y="2824497"/>
            <a:ext cx="1754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4</a:t>
            </a:r>
            <a:r>
              <a:rPr lang="es-ES" sz="1100" dirty="0"/>
              <a:t> (ICA, IBI, IEA, INA)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CC781B4-D77F-D242-8E82-43E59757E91C}"/>
              </a:ext>
            </a:extLst>
          </p:cNvPr>
          <p:cNvSpPr txBox="1"/>
          <p:nvPr/>
        </p:nvSpPr>
        <p:spPr>
          <a:xfrm>
            <a:off x="3344126" y="3133416"/>
            <a:ext cx="14580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3 </a:t>
            </a:r>
            <a:r>
              <a:rPr lang="es-ES" sz="1100" dirty="0"/>
              <a:t>(INF, MNF, TCO)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721299-CC23-7D40-B22C-6993C13A9F0E}"/>
              </a:ext>
            </a:extLst>
          </p:cNvPr>
          <p:cNvSpPr txBox="1"/>
          <p:nvPr/>
        </p:nvSpPr>
        <p:spPr>
          <a:xfrm>
            <a:off x="3344126" y="3376432"/>
            <a:ext cx="10420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2 </a:t>
            </a:r>
            <a:r>
              <a:rPr lang="es-ES" sz="1100" dirty="0"/>
              <a:t>(ENE, TRA)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D66878C-FB20-B34A-A097-574C9AC91019}"/>
              </a:ext>
            </a:extLst>
          </p:cNvPr>
          <p:cNvSpPr txBox="1"/>
          <p:nvPr/>
        </p:nvSpPr>
        <p:spPr>
          <a:xfrm>
            <a:off x="3344126" y="3611211"/>
            <a:ext cx="11038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2 </a:t>
            </a:r>
            <a:r>
              <a:rPr lang="es-ES" sz="1100" dirty="0"/>
              <a:t>(IQM, QMC)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1ED799-F244-EC41-BF08-2EA87BA6C61E}"/>
              </a:ext>
            </a:extLst>
          </p:cNvPr>
          <p:cNvSpPr txBox="1"/>
          <p:nvPr/>
        </p:nvSpPr>
        <p:spPr>
          <a:xfrm>
            <a:off x="3344126" y="3817157"/>
            <a:ext cx="1894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4 </a:t>
            </a:r>
            <a:r>
              <a:rPr lang="es-ES" sz="1100" dirty="0"/>
              <a:t>(MBM, MEN, MES, MFU)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AF47267-F112-2746-BF5F-582E25AF4F41}"/>
              </a:ext>
            </a:extLst>
          </p:cNvPr>
          <p:cNvSpPr txBox="1"/>
          <p:nvPr/>
        </p:nvSpPr>
        <p:spPr>
          <a:xfrm>
            <a:off x="3344126" y="4035458"/>
            <a:ext cx="25331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6 </a:t>
            </a:r>
            <a:r>
              <a:rPr lang="es-ES" sz="1100" dirty="0"/>
              <a:t>(BDV, CTA, CYA, MAR, POL, TMA)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A4880DC-8B6B-6447-A898-2C94075B221C}"/>
              </a:ext>
            </a:extLst>
          </p:cNvPr>
          <p:cNvSpPr txBox="1"/>
          <p:nvPr/>
        </p:nvSpPr>
        <p:spPr>
          <a:xfrm>
            <a:off x="3344126" y="4261998"/>
            <a:ext cx="13592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3 </a:t>
            </a:r>
            <a:r>
              <a:rPr lang="es-ES" sz="1100" dirty="0"/>
              <a:t>(ALI, AYF, GYA)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EAC0CEE-5863-204F-BBE7-546717931766}"/>
              </a:ext>
            </a:extLst>
          </p:cNvPr>
          <p:cNvSpPr txBox="1"/>
          <p:nvPr/>
        </p:nvSpPr>
        <p:spPr>
          <a:xfrm>
            <a:off x="3344126" y="4472063"/>
            <a:ext cx="18246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3</a:t>
            </a:r>
            <a:r>
              <a:rPr lang="es-ES" sz="1100" dirty="0"/>
              <a:t> (BYF, MMC, BTC)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DDE2BC-236F-844A-84FD-C2F1870FE4CF}"/>
              </a:ext>
            </a:extLst>
          </p:cNvPr>
          <p:cNvSpPr txBox="1"/>
          <p:nvPr/>
        </p:nvSpPr>
        <p:spPr>
          <a:xfrm>
            <a:off x="6023528" y="266582"/>
            <a:ext cx="3000157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FF97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19 Áreas principales se organizan entre 1 y 6 </a:t>
            </a:r>
            <a:r>
              <a:rPr lang="es-ES" sz="1800" i="1" dirty="0" err="1">
                <a:solidFill>
                  <a:srgbClr val="FF97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Subáreas</a:t>
            </a:r>
            <a:r>
              <a:rPr lang="es-ES" sz="1800" i="1" dirty="0">
                <a:solidFill>
                  <a:srgbClr val="FF97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800" i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(Anexo II)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i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Descripción de investigaciones financiables y colaboradores en la web de la AEI</a:t>
            </a:r>
            <a:endParaRPr lang="es-ES" sz="1600" i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0" name="Google Shape;958;p48">
            <a:extLst>
              <a:ext uri="{FF2B5EF4-FFF2-40B4-BE49-F238E27FC236}">
                <a16:creationId xmlns:a16="http://schemas.microsoft.com/office/drawing/2014/main" id="{2D146116-7115-EE47-B04D-B242AF5A5173}"/>
              </a:ext>
            </a:extLst>
          </p:cNvPr>
          <p:cNvGrpSpPr/>
          <p:nvPr/>
        </p:nvGrpSpPr>
        <p:grpSpPr>
          <a:xfrm>
            <a:off x="7561701" y="1765983"/>
            <a:ext cx="163600" cy="162000"/>
            <a:chOff x="1649412" y="927100"/>
            <a:chExt cx="5011737" cy="5016500"/>
          </a:xfrm>
        </p:grpSpPr>
        <p:sp>
          <p:nvSpPr>
            <p:cNvPr id="31" name="Google Shape;959;p48">
              <a:extLst>
                <a:ext uri="{FF2B5EF4-FFF2-40B4-BE49-F238E27FC236}">
                  <a16:creationId xmlns:a16="http://schemas.microsoft.com/office/drawing/2014/main" id="{105BF31A-9329-3E47-8E71-5F1C953BB713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60;p48">
              <a:extLst>
                <a:ext uri="{FF2B5EF4-FFF2-40B4-BE49-F238E27FC236}">
                  <a16:creationId xmlns:a16="http://schemas.microsoft.com/office/drawing/2014/main" id="{C281D3F1-FD00-364B-A6F2-FBF04D071919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961;p48">
              <a:extLst>
                <a:ext uri="{FF2B5EF4-FFF2-40B4-BE49-F238E27FC236}">
                  <a16:creationId xmlns:a16="http://schemas.microsoft.com/office/drawing/2014/main" id="{2245F880-F47A-944D-9062-1B81E4188A2F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7BA2C39-9FB0-0F40-832F-FE8E6CF20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27" y="4703517"/>
            <a:ext cx="2822743" cy="24547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6586CB5-E0E1-E643-9FB2-FAF80FE95A58}"/>
              </a:ext>
            </a:extLst>
          </p:cNvPr>
          <p:cNvSpPr txBox="1"/>
          <p:nvPr/>
        </p:nvSpPr>
        <p:spPr>
          <a:xfrm>
            <a:off x="3344126" y="4701206"/>
            <a:ext cx="20299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5 </a:t>
            </a:r>
            <a:r>
              <a:rPr lang="es-ES" sz="1100" dirty="0"/>
              <a:t>(CAN, ESN, DPT, FOS, IIT)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DB04D85-A6F5-204E-A60E-5A18FCEAD3F7}"/>
              </a:ext>
            </a:extLst>
          </p:cNvPr>
          <p:cNvSpPr txBox="1"/>
          <p:nvPr/>
        </p:nvSpPr>
        <p:spPr>
          <a:xfrm rot="16200000">
            <a:off x="-503003" y="2822484"/>
            <a:ext cx="16523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effectLst/>
                <a:latin typeface="+mj-lt"/>
              </a:rPr>
              <a:t>Matemáticas, físicas, químicas e ingenierías (CMIFQ)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22FA8E3-082B-E641-87D2-A82050129A36}"/>
              </a:ext>
            </a:extLst>
          </p:cNvPr>
          <p:cNvSpPr/>
          <p:nvPr/>
        </p:nvSpPr>
        <p:spPr>
          <a:xfrm>
            <a:off x="626030" y="2342148"/>
            <a:ext cx="45719" cy="170046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C2886C7-CA69-9042-9F42-1261D4BDE6E1}"/>
              </a:ext>
            </a:extLst>
          </p:cNvPr>
          <p:cNvSpPr txBox="1"/>
          <p:nvPr/>
        </p:nvSpPr>
        <p:spPr>
          <a:xfrm rot="16200000">
            <a:off x="-449177" y="1245787"/>
            <a:ext cx="1564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effectLst/>
                <a:latin typeface="+mj-lt"/>
              </a:rPr>
              <a:t>Ciencias sociales y humanidades (CSH)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0524BB2-336A-F944-878A-C35092324A4E}"/>
              </a:ext>
            </a:extLst>
          </p:cNvPr>
          <p:cNvSpPr txBox="1"/>
          <p:nvPr/>
        </p:nvSpPr>
        <p:spPr>
          <a:xfrm rot="16200000">
            <a:off x="-174142" y="4225735"/>
            <a:ext cx="1100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effectLst/>
                <a:latin typeface="+mj-lt"/>
              </a:rPr>
              <a:t>Ciencias de la vida (CV)</a:t>
            </a:r>
          </a:p>
        </p:txBody>
      </p:sp>
      <p:sp>
        <p:nvSpPr>
          <p:cNvPr id="36" name="Abrir corchete 35">
            <a:extLst>
              <a:ext uri="{FF2B5EF4-FFF2-40B4-BE49-F238E27FC236}">
                <a16:creationId xmlns:a16="http://schemas.microsoft.com/office/drawing/2014/main" id="{16B5A571-29A3-2D4F-AA2C-635DE9013531}"/>
              </a:ext>
            </a:extLst>
          </p:cNvPr>
          <p:cNvSpPr/>
          <p:nvPr/>
        </p:nvSpPr>
        <p:spPr>
          <a:xfrm>
            <a:off x="613998" y="4114799"/>
            <a:ext cx="69782" cy="802106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0000"/>
              </a:highlight>
            </a:endParaRPr>
          </a:p>
        </p:txBody>
      </p:sp>
      <p:sp>
        <p:nvSpPr>
          <p:cNvPr id="37" name="Abrir corchete 36">
            <a:extLst>
              <a:ext uri="{FF2B5EF4-FFF2-40B4-BE49-F238E27FC236}">
                <a16:creationId xmlns:a16="http://schemas.microsoft.com/office/drawing/2014/main" id="{CC6DBCAB-71CF-1F47-9DB6-E3A263313F12}"/>
              </a:ext>
            </a:extLst>
          </p:cNvPr>
          <p:cNvSpPr/>
          <p:nvPr/>
        </p:nvSpPr>
        <p:spPr>
          <a:xfrm>
            <a:off x="626030" y="641684"/>
            <a:ext cx="45719" cy="166838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24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753656" y="383102"/>
            <a:ext cx="798669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rgbClr val="0070C0"/>
                </a:solidFill>
              </a:rPr>
              <a:t>Organización</a:t>
            </a:r>
            <a:r>
              <a:rPr lang="en" dirty="0">
                <a:solidFill>
                  <a:srgbClr val="0070C0"/>
                </a:solidFill>
              </a:rPr>
              <a:t> de los </a:t>
            </a:r>
            <a:r>
              <a:rPr lang="en" dirty="0" err="1">
                <a:solidFill>
                  <a:srgbClr val="0070C0"/>
                </a:solidFill>
              </a:rPr>
              <a:t>Paneles</a:t>
            </a:r>
            <a:r>
              <a:rPr lang="en" dirty="0">
                <a:solidFill>
                  <a:srgbClr val="0070C0"/>
                </a:solidFill>
              </a:rPr>
              <a:t> </a:t>
            </a:r>
            <a:r>
              <a:rPr lang="en" dirty="0" err="1">
                <a:solidFill>
                  <a:srgbClr val="0070C0"/>
                </a:solidFill>
              </a:rPr>
              <a:t>Científicos</a:t>
            </a:r>
            <a:r>
              <a:rPr lang="en" dirty="0">
                <a:solidFill>
                  <a:srgbClr val="0070C0"/>
                </a:solidFill>
              </a:rPr>
              <a:t> (</a:t>
            </a:r>
            <a:r>
              <a:rPr lang="en" dirty="0" err="1">
                <a:solidFill>
                  <a:srgbClr val="0070C0"/>
                </a:solidFill>
              </a:rPr>
              <a:t>Evaluadores</a:t>
            </a:r>
            <a:r>
              <a:rPr lang="en" dirty="0">
                <a:solidFill>
                  <a:srgbClr val="0070C0"/>
                </a:solidFill>
              </a:rPr>
              <a:t>) por </a:t>
            </a:r>
            <a:r>
              <a:rPr lang="en" dirty="0" err="1">
                <a:solidFill>
                  <a:srgbClr val="0070C0"/>
                </a:solidFill>
              </a:rPr>
              <a:t>Áreas</a:t>
            </a:r>
            <a:r>
              <a:rPr lang="en" dirty="0">
                <a:solidFill>
                  <a:srgbClr val="0070C0"/>
                </a:solidFill>
              </a:rPr>
              <a:t> </a:t>
            </a:r>
            <a:r>
              <a:rPr lang="en" dirty="0" err="1">
                <a:solidFill>
                  <a:srgbClr val="0070C0"/>
                </a:solidFill>
              </a:rPr>
              <a:t>Temáticas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77224" y="1208831"/>
            <a:ext cx="6981673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9715"/>
                </a:solidFill>
              </a:rPr>
              <a:t>1 Presidente (3 años)</a:t>
            </a:r>
            <a:endParaRPr sz="2000" b="1" dirty="0">
              <a:solidFill>
                <a:srgbClr val="FF971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sz="2000" dirty="0"/>
              <a:t>Entre </a:t>
            </a:r>
            <a:r>
              <a:rPr lang="es-ES" sz="2000" b="1" dirty="0">
                <a:solidFill>
                  <a:srgbClr val="FF9715"/>
                </a:solidFill>
              </a:rPr>
              <a:t>3 y 32 miembros del panel (3 años)</a:t>
            </a:r>
            <a:endParaRPr lang="es-ES" sz="2000" dirty="0">
              <a:solidFill>
                <a:srgbClr val="FF971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sz="2000" dirty="0"/>
              <a:t>Cada </a:t>
            </a:r>
            <a:r>
              <a:rPr lang="es-ES" sz="2000" dirty="0" err="1"/>
              <a:t>subárea</a:t>
            </a:r>
            <a:r>
              <a:rPr lang="es-ES" sz="2000" dirty="0"/>
              <a:t> cuenta con miembros del panel </a:t>
            </a:r>
            <a:r>
              <a:rPr lang="es-ES" sz="2000" u="sng" dirty="0"/>
              <a:t>expertos en diferentes temáticas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sz="2000" dirty="0"/>
              <a:t>Las </a:t>
            </a:r>
            <a:r>
              <a:rPr lang="es-ES" sz="2000" dirty="0" err="1"/>
              <a:t>subáreas</a:t>
            </a:r>
            <a:r>
              <a:rPr lang="es-ES" sz="2000" dirty="0"/>
              <a:t> pueden constituir </a:t>
            </a:r>
            <a:r>
              <a:rPr lang="es-ES" sz="2000" u="sng" dirty="0"/>
              <a:t>comisiones diferentes</a:t>
            </a:r>
            <a:r>
              <a:rPr lang="es-ES" sz="2000" dirty="0"/>
              <a:t> para proyectos del Plan Nacional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s-ES" sz="2000" dirty="0"/>
              <a:t>La composición del panel y  CV de los colaboradores de cada área se puede consultar en la </a:t>
            </a:r>
            <a:r>
              <a:rPr lang="es-ES" sz="2000" b="1" dirty="0">
                <a:hlinkClick r:id="rId3"/>
              </a:rPr>
              <a:t>web de la AEI</a:t>
            </a:r>
            <a:endParaRPr sz="2000" b="1" dirty="0"/>
          </a:p>
        </p:txBody>
      </p:sp>
      <p:grpSp>
        <p:nvGrpSpPr>
          <p:cNvPr id="5" name="Google Shape;958;p48">
            <a:extLst>
              <a:ext uri="{FF2B5EF4-FFF2-40B4-BE49-F238E27FC236}">
                <a16:creationId xmlns:a16="http://schemas.microsoft.com/office/drawing/2014/main" id="{78851C71-5CF0-3E41-B28F-A51F1AC0EC70}"/>
              </a:ext>
            </a:extLst>
          </p:cNvPr>
          <p:cNvGrpSpPr/>
          <p:nvPr/>
        </p:nvGrpSpPr>
        <p:grpSpPr>
          <a:xfrm>
            <a:off x="6953035" y="4752053"/>
            <a:ext cx="163600" cy="162000"/>
            <a:chOff x="1649412" y="927100"/>
            <a:chExt cx="5011737" cy="5016500"/>
          </a:xfrm>
        </p:grpSpPr>
        <p:sp>
          <p:nvSpPr>
            <p:cNvPr id="6" name="Google Shape;959;p48">
              <a:extLst>
                <a:ext uri="{FF2B5EF4-FFF2-40B4-BE49-F238E27FC236}">
                  <a16:creationId xmlns:a16="http://schemas.microsoft.com/office/drawing/2014/main" id="{47F0BA0F-9720-0D4F-9348-B5F7F2C5CF91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0;p48">
              <a:extLst>
                <a:ext uri="{FF2B5EF4-FFF2-40B4-BE49-F238E27FC236}">
                  <a16:creationId xmlns:a16="http://schemas.microsoft.com/office/drawing/2014/main" id="{F3D73D0F-46B1-0443-A41C-99088A2EF0EE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1;p48">
              <a:extLst>
                <a:ext uri="{FF2B5EF4-FFF2-40B4-BE49-F238E27FC236}">
                  <a16:creationId xmlns:a16="http://schemas.microsoft.com/office/drawing/2014/main" id="{65CE169E-F5F2-9A41-BE3B-8E6305FB0825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77562" y="174809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PROCESO DE EVALUACIÓN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37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121 Rectángulo redondeado">
            <a:extLst>
              <a:ext uri="{FF2B5EF4-FFF2-40B4-BE49-F238E27FC236}">
                <a16:creationId xmlns:a16="http://schemas.microsoft.com/office/drawing/2014/main" id="{FFD8980C-E48D-2442-8925-E370E358F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775" y="1488089"/>
            <a:ext cx="2286035" cy="31243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Solicitudes</a:t>
            </a:r>
          </a:p>
        </p:txBody>
      </p:sp>
      <p:cxnSp>
        <p:nvCxnSpPr>
          <p:cNvPr id="11" name="20 Conector recto de flecha">
            <a:extLst>
              <a:ext uri="{FF2B5EF4-FFF2-40B4-BE49-F238E27FC236}">
                <a16:creationId xmlns:a16="http://schemas.microsoft.com/office/drawing/2014/main" id="{0E2D32D4-CD7E-1A4B-83D7-6DE2DA5BE0CD}"/>
              </a:ext>
            </a:extLst>
          </p:cNvPr>
          <p:cNvCxnSpPr>
            <a:cxnSpLocks/>
          </p:cNvCxnSpPr>
          <p:nvPr/>
        </p:nvCxnSpPr>
        <p:spPr bwMode="auto">
          <a:xfrm>
            <a:off x="3968756" y="2690287"/>
            <a:ext cx="0" cy="97038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12" name="19 Conector recto de flecha">
            <a:extLst>
              <a:ext uri="{FF2B5EF4-FFF2-40B4-BE49-F238E27FC236}">
                <a16:creationId xmlns:a16="http://schemas.microsoft.com/office/drawing/2014/main" id="{FA1C355F-C688-AF42-BF10-6F84E41CE254}"/>
              </a:ext>
            </a:extLst>
          </p:cNvPr>
          <p:cNvCxnSpPr>
            <a:cxnSpLocks/>
          </p:cNvCxnSpPr>
          <p:nvPr/>
        </p:nvCxnSpPr>
        <p:spPr bwMode="auto">
          <a:xfrm>
            <a:off x="3968753" y="1828800"/>
            <a:ext cx="0" cy="33814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14" name="5121 Rectángulo redondeado">
            <a:extLst>
              <a:ext uri="{FF2B5EF4-FFF2-40B4-BE49-F238E27FC236}">
                <a16:creationId xmlns:a16="http://schemas.microsoft.com/office/drawing/2014/main" id="{E64F698B-7248-B247-8F5C-A4B70E63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913" y="3721826"/>
            <a:ext cx="3145856" cy="124513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F971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COMISIÓN DE EVALUACIÓN</a:t>
            </a:r>
          </a:p>
          <a:p>
            <a:pPr lvl="0" algn="ctr">
              <a:buClrTx/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</a:t>
            </a:r>
          </a:p>
          <a:p>
            <a:pPr lvl="0" algn="ctr">
              <a:buClrTx/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Miembros panel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Invitados presenciales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51ED141-321C-3F49-8F4A-68D53254058D}"/>
              </a:ext>
            </a:extLst>
          </p:cNvPr>
          <p:cNvGrpSpPr/>
          <p:nvPr/>
        </p:nvGrpSpPr>
        <p:grpSpPr>
          <a:xfrm>
            <a:off x="486316" y="1234105"/>
            <a:ext cx="1118727" cy="945130"/>
            <a:chOff x="4474482" y="2365287"/>
            <a:chExt cx="1114683" cy="1285208"/>
          </a:xfrm>
        </p:grpSpPr>
        <p:sp>
          <p:nvSpPr>
            <p:cNvPr id="16" name="Document">
              <a:extLst>
                <a:ext uri="{FF2B5EF4-FFF2-40B4-BE49-F238E27FC236}">
                  <a16:creationId xmlns:a16="http://schemas.microsoft.com/office/drawing/2014/main" id="{1A1E6D21-617D-8840-BFCA-707B355C6E0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5400000" flipV="1">
              <a:off x="4327774" y="2511995"/>
              <a:ext cx="934729" cy="641314"/>
            </a:xfrm>
            <a:custGeom>
              <a:avLst/>
              <a:gdLst>
                <a:gd name="T0" fmla="*/ 2147483647 w 21600"/>
                <a:gd name="T1" fmla="*/ 2147483647 h 21600"/>
                <a:gd name="T2" fmla="*/ 274118836 w 21600"/>
                <a:gd name="T3" fmla="*/ 2147483647 h 21600"/>
                <a:gd name="T4" fmla="*/ 2147483647 w 21600"/>
                <a:gd name="T5" fmla="*/ 1374383844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0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ABB9CC"/>
            </a:solidFill>
            <a:ln w="9525">
              <a:solidFill>
                <a:srgbClr val="063888"/>
              </a:solidFill>
              <a:miter lim="800000"/>
              <a:headEnd/>
              <a:tailEnd/>
            </a:ln>
            <a:effectLst>
              <a:outerShdw dist="76200" dir="27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lIns="58444" tIns="29222" rIns="58444" bIns="2922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Document">
              <a:extLst>
                <a:ext uri="{FF2B5EF4-FFF2-40B4-BE49-F238E27FC236}">
                  <a16:creationId xmlns:a16="http://schemas.microsoft.com/office/drawing/2014/main" id="{D8D47B3B-CC06-4E47-A521-F27CA52B726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5400000" flipV="1">
              <a:off x="4801143" y="2862474"/>
              <a:ext cx="934729" cy="641314"/>
            </a:xfrm>
            <a:custGeom>
              <a:avLst/>
              <a:gdLst>
                <a:gd name="T0" fmla="*/ 2147483647 w 21600"/>
                <a:gd name="T1" fmla="*/ 2147483647 h 21600"/>
                <a:gd name="T2" fmla="*/ 274118836 w 21600"/>
                <a:gd name="T3" fmla="*/ 2147483647 h 21600"/>
                <a:gd name="T4" fmla="*/ 2147483647 w 21600"/>
                <a:gd name="T5" fmla="*/ 1374383844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0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ABB9CC"/>
            </a:solidFill>
            <a:ln w="9525">
              <a:solidFill>
                <a:srgbClr val="063888"/>
              </a:solidFill>
              <a:miter lim="800000"/>
              <a:headEnd/>
              <a:tailEnd/>
            </a:ln>
            <a:effectLst>
              <a:outerShdw dist="76200" dir="27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lIns="58444" tIns="29222" rIns="58444" bIns="2922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A3C76E1-2B17-074F-8FDF-E9C088876765}"/>
              </a:ext>
            </a:extLst>
          </p:cNvPr>
          <p:cNvGrpSpPr/>
          <p:nvPr/>
        </p:nvGrpSpPr>
        <p:grpSpPr>
          <a:xfrm>
            <a:off x="530929" y="2764169"/>
            <a:ext cx="1149927" cy="850397"/>
            <a:chOff x="4474482" y="2365287"/>
            <a:chExt cx="1114683" cy="1285208"/>
          </a:xfrm>
        </p:grpSpPr>
        <p:sp>
          <p:nvSpPr>
            <p:cNvPr id="19" name="Document">
              <a:extLst>
                <a:ext uri="{FF2B5EF4-FFF2-40B4-BE49-F238E27FC236}">
                  <a16:creationId xmlns:a16="http://schemas.microsoft.com/office/drawing/2014/main" id="{661F8A13-5D5D-534B-9173-1D8AA04122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5400000" flipV="1">
              <a:off x="4327774" y="2511995"/>
              <a:ext cx="934729" cy="641314"/>
            </a:xfrm>
            <a:custGeom>
              <a:avLst/>
              <a:gdLst>
                <a:gd name="T0" fmla="*/ 2147483647 w 21600"/>
                <a:gd name="T1" fmla="*/ 2147483647 h 21600"/>
                <a:gd name="T2" fmla="*/ 274118836 w 21600"/>
                <a:gd name="T3" fmla="*/ 2147483647 h 21600"/>
                <a:gd name="T4" fmla="*/ 2147483647 w 21600"/>
                <a:gd name="T5" fmla="*/ 1374383844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0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ABB9CC"/>
            </a:solidFill>
            <a:ln w="9525">
              <a:solidFill>
                <a:srgbClr val="063888"/>
              </a:solidFill>
              <a:miter lim="800000"/>
              <a:headEnd/>
              <a:tailEnd/>
            </a:ln>
            <a:effectLst>
              <a:outerShdw dist="76200" dir="27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lIns="58444" tIns="29222" rIns="58444" bIns="2922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Document">
              <a:extLst>
                <a:ext uri="{FF2B5EF4-FFF2-40B4-BE49-F238E27FC236}">
                  <a16:creationId xmlns:a16="http://schemas.microsoft.com/office/drawing/2014/main" id="{728C2174-AD69-4D4B-96AA-DDBB48E78B7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5400000" flipV="1">
              <a:off x="4801143" y="2862474"/>
              <a:ext cx="934729" cy="641314"/>
            </a:xfrm>
            <a:custGeom>
              <a:avLst/>
              <a:gdLst>
                <a:gd name="T0" fmla="*/ 2147483647 w 21600"/>
                <a:gd name="T1" fmla="*/ 2147483647 h 21600"/>
                <a:gd name="T2" fmla="*/ 274118836 w 21600"/>
                <a:gd name="T3" fmla="*/ 2147483647 h 21600"/>
                <a:gd name="T4" fmla="*/ 2147483647 w 21600"/>
                <a:gd name="T5" fmla="*/ 1374383844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0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7 w 21600"/>
                <a:gd name="T25" fmla="*/ 818 h 21600"/>
                <a:gd name="T26" fmla="*/ 20622 w 21600"/>
                <a:gd name="T27" fmla="*/ 16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ABB9CC"/>
            </a:solidFill>
            <a:ln w="9525">
              <a:solidFill>
                <a:srgbClr val="063888"/>
              </a:solidFill>
              <a:miter lim="800000"/>
              <a:headEnd/>
              <a:tailEnd/>
            </a:ln>
            <a:effectLst>
              <a:outerShdw dist="76200" dir="27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lIns="58444" tIns="29222" rIns="58444" bIns="2922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AC618AB3-5FC9-494F-99B8-24C40B8173C5}"/>
              </a:ext>
            </a:extLst>
          </p:cNvPr>
          <p:cNvSpPr/>
          <p:nvPr/>
        </p:nvSpPr>
        <p:spPr>
          <a:xfrm>
            <a:off x="178947" y="1036779"/>
            <a:ext cx="2105891" cy="124922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7EF9EE0C-B914-6346-88EF-3CA5B06C5372}"/>
              </a:ext>
            </a:extLst>
          </p:cNvPr>
          <p:cNvSpPr/>
          <p:nvPr/>
        </p:nvSpPr>
        <p:spPr>
          <a:xfrm>
            <a:off x="178946" y="2703095"/>
            <a:ext cx="2043393" cy="14522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26C63E5-3408-3B46-8E6A-D5DC91F080BF}"/>
              </a:ext>
            </a:extLst>
          </p:cNvPr>
          <p:cNvSpPr txBox="1"/>
          <p:nvPr/>
        </p:nvSpPr>
        <p:spPr>
          <a:xfrm>
            <a:off x="569614" y="981413"/>
            <a:ext cx="130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2 Remotos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A3B530F-06C9-5A46-BBED-152E0B531735}"/>
              </a:ext>
            </a:extLst>
          </p:cNvPr>
          <p:cNvSpPr txBox="1"/>
          <p:nvPr/>
        </p:nvSpPr>
        <p:spPr>
          <a:xfrm>
            <a:off x="341925" y="3569238"/>
            <a:ext cx="167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 2 Presenciales </a:t>
            </a:r>
            <a:r>
              <a:rPr lang="es-ES" b="1" dirty="0">
                <a:solidFill>
                  <a:srgbClr val="0070C0"/>
                </a:solidFill>
              </a:rPr>
              <a:t>(15/20 proyectos)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F1A1C89-F070-FC4C-A9C5-2904F91E7022}"/>
              </a:ext>
            </a:extLst>
          </p:cNvPr>
          <p:cNvCxnSpPr>
            <a:cxnSpLocks/>
          </p:cNvCxnSpPr>
          <p:nvPr/>
        </p:nvCxnSpPr>
        <p:spPr>
          <a:xfrm>
            <a:off x="2284837" y="1539685"/>
            <a:ext cx="442299" cy="66541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AF825A2-AB50-BA44-84B6-FC1234041C7B}"/>
              </a:ext>
            </a:extLst>
          </p:cNvPr>
          <p:cNvCxnSpPr>
            <a:cxnSpLocks/>
          </p:cNvCxnSpPr>
          <p:nvPr/>
        </p:nvCxnSpPr>
        <p:spPr>
          <a:xfrm flipV="1">
            <a:off x="2303498" y="3287446"/>
            <a:ext cx="348993" cy="24570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C883B64-3A4E-1D4B-9C0A-544DC82C9E55}"/>
              </a:ext>
            </a:extLst>
          </p:cNvPr>
          <p:cNvSpPr txBox="1"/>
          <p:nvPr/>
        </p:nvSpPr>
        <p:spPr>
          <a:xfrm>
            <a:off x="5857734" y="853693"/>
            <a:ext cx="322839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u="sng" dirty="0">
                <a:solidFill>
                  <a:schemeClr val="bg2">
                    <a:lumMod val="50000"/>
                  </a:schemeClr>
                </a:solidFill>
              </a:rPr>
              <a:t>Cada </a:t>
            </a:r>
            <a:r>
              <a:rPr lang="es-ES" sz="1600" u="sng" dirty="0" err="1">
                <a:solidFill>
                  <a:schemeClr val="bg2">
                    <a:lumMod val="50000"/>
                  </a:schemeClr>
                </a:solidFill>
              </a:rPr>
              <a:t>Areas</a:t>
            </a:r>
            <a:r>
              <a:rPr lang="es-ES" sz="1600" u="sng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s-ES" sz="1600" u="sng" dirty="0" err="1">
                <a:solidFill>
                  <a:schemeClr val="bg2">
                    <a:lumMod val="50000"/>
                  </a:schemeClr>
                </a:solidFill>
              </a:rPr>
              <a:t>subareas</a:t>
            </a:r>
            <a:r>
              <a:rPr lang="es-ES" sz="1600" u="sng" dirty="0">
                <a:solidFill>
                  <a:schemeClr val="bg2">
                    <a:lumMod val="50000"/>
                  </a:schemeClr>
                </a:solidFill>
              </a:rPr>
              <a:t> Temáticas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Contextualizar valoraciones individuales en el total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Consensuar </a:t>
            </a:r>
            <a:r>
              <a:rPr lang="es-ES" sz="1600" dirty="0">
                <a:solidFill>
                  <a:srgbClr val="FF0000"/>
                </a:solidFill>
              </a:rPr>
              <a:t>nota final propuesta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de cada uno de los criterios y </a:t>
            </a: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subcriterios</a:t>
            </a: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Pre-propuesta de </a:t>
            </a:r>
            <a:r>
              <a:rPr lang="es-ES" sz="1600" dirty="0">
                <a:solidFill>
                  <a:srgbClr val="FF0000"/>
                </a:solidFill>
              </a:rPr>
              <a:t>FPI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FF0000"/>
                </a:solidFill>
              </a:rPr>
              <a:t>Informe individual final (Tras C. de evaluación)</a:t>
            </a:r>
          </a:p>
        </p:txBody>
      </p:sp>
      <p:sp>
        <p:nvSpPr>
          <p:cNvPr id="29" name="Flecha derecha 28">
            <a:extLst>
              <a:ext uri="{FF2B5EF4-FFF2-40B4-BE49-F238E27FC236}">
                <a16:creationId xmlns:a16="http://schemas.microsoft.com/office/drawing/2014/main" id="{16467E44-76F1-5545-A713-009B03EF5153}"/>
              </a:ext>
            </a:extLst>
          </p:cNvPr>
          <p:cNvSpPr/>
          <p:nvPr/>
        </p:nvSpPr>
        <p:spPr>
          <a:xfrm rot="19998241">
            <a:off x="5190677" y="2010959"/>
            <a:ext cx="702668" cy="455699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A968BE-7300-BE4D-BC12-C7C44BD87DAB}"/>
              </a:ext>
            </a:extLst>
          </p:cNvPr>
          <p:cNvSpPr txBox="1"/>
          <p:nvPr/>
        </p:nvSpPr>
        <p:spPr>
          <a:xfrm>
            <a:off x="5955493" y="3355094"/>
            <a:ext cx="307917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u="sng" dirty="0">
                <a:solidFill>
                  <a:schemeClr val="bg2">
                    <a:lumMod val="50000"/>
                  </a:schemeClr>
                </a:solidFill>
              </a:rPr>
              <a:t>Valora y aprueba la evaluación de C. Técnica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Listado priorizado ayudas financiadas con presupuesto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Proyectos no financiables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Contratos FPI</a:t>
            </a:r>
          </a:p>
        </p:txBody>
      </p:sp>
      <p:sp>
        <p:nvSpPr>
          <p:cNvPr id="32" name="Flecha derecha 31">
            <a:extLst>
              <a:ext uri="{FF2B5EF4-FFF2-40B4-BE49-F238E27FC236}">
                <a16:creationId xmlns:a16="http://schemas.microsoft.com/office/drawing/2014/main" id="{E39D7FD4-94E4-2B4E-BD7B-776C902B053C}"/>
              </a:ext>
            </a:extLst>
          </p:cNvPr>
          <p:cNvSpPr/>
          <p:nvPr/>
        </p:nvSpPr>
        <p:spPr>
          <a:xfrm>
            <a:off x="5518428" y="4178720"/>
            <a:ext cx="549070" cy="455699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198752E-333C-4141-9EEB-B80BF569BA50}"/>
              </a:ext>
            </a:extLst>
          </p:cNvPr>
          <p:cNvSpPr txBox="1"/>
          <p:nvPr/>
        </p:nvSpPr>
        <p:spPr>
          <a:xfrm>
            <a:off x="0" y="4352317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Evaluadores/solicitud</a:t>
            </a:r>
          </a:p>
        </p:txBody>
      </p:sp>
      <p:sp>
        <p:nvSpPr>
          <p:cNvPr id="7" name="5121 Rectángulo redondeado">
            <a:extLst>
              <a:ext uri="{FF2B5EF4-FFF2-40B4-BE49-F238E27FC236}">
                <a16:creationId xmlns:a16="http://schemas.microsoft.com/office/drawing/2014/main" id="{33643A3E-5407-0A42-8122-D9B62B99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71" y="2242417"/>
            <a:ext cx="2516265" cy="97038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FF97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COMISIÓN TÉCNICA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Miembros panel</a:t>
            </a:r>
          </a:p>
        </p:txBody>
      </p:sp>
      <p:sp>
        <p:nvSpPr>
          <p:cNvPr id="27" name="Google Shape;152;p20">
            <a:extLst>
              <a:ext uri="{FF2B5EF4-FFF2-40B4-BE49-F238E27FC236}">
                <a16:creationId xmlns:a16="http://schemas.microsoft.com/office/drawing/2014/main" id="{CD11DD99-695C-8946-AFF4-AAE816C74C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15747"/>
            <a:ext cx="886620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 err="1">
                <a:solidFill>
                  <a:srgbClr val="0070C0"/>
                </a:solidFill>
              </a:rPr>
              <a:t>Evaluación</a:t>
            </a:r>
            <a:r>
              <a:rPr lang="en" sz="2400" i="1" dirty="0">
                <a:solidFill>
                  <a:srgbClr val="0070C0"/>
                </a:solidFill>
              </a:rPr>
              <a:t> por pares (5 </a:t>
            </a:r>
            <a:r>
              <a:rPr lang="en" sz="2400" i="1" dirty="0" err="1">
                <a:solidFill>
                  <a:srgbClr val="0070C0"/>
                </a:solidFill>
              </a:rPr>
              <a:t>informes</a:t>
            </a:r>
            <a:r>
              <a:rPr lang="en" sz="2400" i="1" dirty="0">
                <a:solidFill>
                  <a:srgbClr val="0070C0"/>
                </a:solidFill>
              </a:rPr>
              <a:t>/Proyecto, </a:t>
            </a:r>
            <a:r>
              <a:rPr lang="en" sz="2400" i="1" dirty="0">
                <a:solidFill>
                  <a:srgbClr val="FF9715"/>
                </a:solidFill>
              </a:rPr>
              <a:t>se </a:t>
            </a:r>
            <a:r>
              <a:rPr lang="en" sz="2400" i="1" dirty="0" err="1">
                <a:solidFill>
                  <a:srgbClr val="FF9715"/>
                </a:solidFill>
              </a:rPr>
              <a:t>envían</a:t>
            </a:r>
            <a:r>
              <a:rPr lang="en" sz="2400" i="1" dirty="0">
                <a:solidFill>
                  <a:srgbClr val="0070C0"/>
                </a:solidFill>
              </a:rPr>
              <a:t>)</a:t>
            </a:r>
            <a:endParaRPr sz="2400" i="1" dirty="0">
              <a:solidFill>
                <a:srgbClr val="0070C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CFE65B-B970-D143-8962-EB10778B9D28}"/>
              </a:ext>
            </a:extLst>
          </p:cNvPr>
          <p:cNvSpPr txBox="1"/>
          <p:nvPr/>
        </p:nvSpPr>
        <p:spPr>
          <a:xfrm>
            <a:off x="4387516" y="4110790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00"/>
                </a:solidFill>
              </a:rPr>
              <a:t>CONFIDENCIAL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6613981-453C-2241-8910-DA9F68952209}"/>
              </a:ext>
            </a:extLst>
          </p:cNvPr>
          <p:cNvSpPr txBox="1"/>
          <p:nvPr/>
        </p:nvSpPr>
        <p:spPr>
          <a:xfrm>
            <a:off x="2374232" y="4110790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00"/>
                </a:solidFill>
              </a:rPr>
              <a:t>PUBLICO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060DC2A4-D7EC-594C-B08C-8222237C6262}"/>
              </a:ext>
            </a:extLst>
          </p:cNvPr>
          <p:cNvCxnSpPr/>
          <p:nvPr/>
        </p:nvCxnSpPr>
        <p:spPr>
          <a:xfrm>
            <a:off x="1876925" y="2157663"/>
            <a:ext cx="0" cy="6898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3C52394-2284-D740-966F-533F1C5CC4C4}"/>
              </a:ext>
            </a:extLst>
          </p:cNvPr>
          <p:cNvSpPr txBox="1"/>
          <p:nvPr/>
        </p:nvSpPr>
        <p:spPr>
          <a:xfrm>
            <a:off x="1235242" y="2286000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0000"/>
                </a:solidFill>
              </a:rPr>
              <a:t>Apertura</a:t>
            </a:r>
          </a:p>
          <a:p>
            <a:r>
              <a:rPr lang="es-ES" sz="1000" dirty="0">
                <a:solidFill>
                  <a:srgbClr val="FF0000"/>
                </a:solidFill>
              </a:rPr>
              <a:t>Tras CT</a:t>
            </a:r>
          </a:p>
        </p:txBody>
      </p:sp>
    </p:spTree>
    <p:extLst>
      <p:ext uri="{BB962C8B-B14F-4D97-AF65-F5344CB8AC3E}">
        <p14:creationId xmlns:p14="http://schemas.microsoft.com/office/powerpoint/2010/main" val="205383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77562" y="174809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CRITERIOS DE EVALUACIÓN (Anexo I)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91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abla&#10;&#10;Descripción generada automáticamente">
            <a:extLst>
              <a:ext uri="{FF2B5EF4-FFF2-40B4-BE49-F238E27FC236}">
                <a16:creationId xmlns:a16="http://schemas.microsoft.com/office/drawing/2014/main" id="{2C9ED359-1DB1-194B-9332-F33E05E7E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" t="36709" r="28524"/>
          <a:stretch/>
        </p:blipFill>
        <p:spPr>
          <a:xfrm>
            <a:off x="147916" y="787827"/>
            <a:ext cx="4598895" cy="420609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630DC22-8BBF-9B41-9CC6-DCF01701656E}"/>
              </a:ext>
            </a:extLst>
          </p:cNvPr>
          <p:cNvSpPr txBox="1"/>
          <p:nvPr/>
        </p:nvSpPr>
        <p:spPr>
          <a:xfrm>
            <a:off x="4980427" y="681503"/>
            <a:ext cx="4037450" cy="38472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¿Orientada o No Orientada?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>
                <a:solidFill>
                  <a:srgbClr val="0070C0"/>
                </a:solidFill>
              </a:rPr>
              <a:t>La puntuación es diferente para investigación orientada y NO orientada:</a:t>
            </a:r>
          </a:p>
          <a:p>
            <a:pPr lvl="1"/>
            <a:r>
              <a:rPr lang="es-ES" sz="1600" dirty="0">
                <a:solidFill>
                  <a:srgbClr val="0070C0"/>
                </a:solidFill>
              </a:rPr>
              <a:t>        - NO Orientada </a:t>
            </a:r>
            <a:r>
              <a:rPr lang="es-ES" sz="1600" dirty="0">
                <a:solidFill>
                  <a:srgbClr val="FF0000"/>
                </a:solidFill>
              </a:rPr>
              <a:t>&gt; Calidad y viabilidad</a:t>
            </a:r>
          </a:p>
          <a:p>
            <a:pPr lvl="1"/>
            <a:r>
              <a:rPr lang="es-ES" sz="1600" dirty="0">
                <a:solidFill>
                  <a:srgbClr val="FF0000"/>
                </a:solidFill>
              </a:rPr>
              <a:t>        </a:t>
            </a:r>
            <a:r>
              <a:rPr lang="es-ES" sz="1600" dirty="0">
                <a:solidFill>
                  <a:srgbClr val="0070C0"/>
                </a:solidFill>
              </a:rPr>
              <a:t>- Orientada </a:t>
            </a:r>
            <a:r>
              <a:rPr lang="es-ES" sz="1600" dirty="0">
                <a:solidFill>
                  <a:srgbClr val="FF0000"/>
                </a:solidFill>
              </a:rPr>
              <a:t>&gt; Impacto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>
                <a:solidFill>
                  <a:srgbClr val="0070C0"/>
                </a:solidFill>
              </a:rPr>
              <a:t>Existen umbrales mínimos por criterio para financiación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>
                <a:solidFill>
                  <a:srgbClr val="0070C0"/>
                </a:solidFill>
              </a:rPr>
              <a:t>Todos los criterios son igualmente relevantes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b="1" dirty="0">
                <a:solidFill>
                  <a:srgbClr val="0070C0"/>
                </a:solidFill>
              </a:rPr>
              <a:t>Empate: </a:t>
            </a:r>
            <a:r>
              <a:rPr lang="es-ES" sz="1600" dirty="0">
                <a:solidFill>
                  <a:srgbClr val="0070C0"/>
                </a:solidFill>
              </a:rPr>
              <a:t>1º criterio 1, 2º 2 y 3, 3º sorteo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0B6AFEE-4BC2-B040-AE6B-78382F5EC74D}"/>
              </a:ext>
            </a:extLst>
          </p:cNvPr>
          <p:cNvSpPr txBox="1"/>
          <p:nvPr/>
        </p:nvSpPr>
        <p:spPr>
          <a:xfrm>
            <a:off x="1304365" y="228600"/>
            <a:ext cx="177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9715"/>
                </a:solidFill>
              </a:rPr>
              <a:t>Investigación </a:t>
            </a:r>
            <a:r>
              <a:rPr lang="es-ES" b="1" dirty="0">
                <a:solidFill>
                  <a:schemeClr val="bg2"/>
                </a:solidFill>
              </a:rPr>
              <a:t>NO</a:t>
            </a:r>
          </a:p>
          <a:p>
            <a:pPr algn="ctr"/>
            <a:r>
              <a:rPr lang="es-ES" b="1" dirty="0">
                <a:solidFill>
                  <a:schemeClr val="bg2"/>
                </a:solidFill>
              </a:rPr>
              <a:t>Orientada</a:t>
            </a:r>
            <a:r>
              <a:rPr lang="es-ES" b="1" dirty="0">
                <a:solidFill>
                  <a:srgbClr val="FF9715"/>
                </a:solidFill>
              </a:rPr>
              <a:t> (A y B)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898F479-F9FB-1543-A31B-A7AA63E75665}"/>
              </a:ext>
            </a:extLst>
          </p:cNvPr>
          <p:cNvSpPr txBox="1"/>
          <p:nvPr/>
        </p:nvSpPr>
        <p:spPr>
          <a:xfrm>
            <a:off x="2976282" y="228600"/>
            <a:ext cx="177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9715"/>
                </a:solidFill>
              </a:rPr>
              <a:t>Investigación</a:t>
            </a:r>
          </a:p>
          <a:p>
            <a:pPr algn="ctr"/>
            <a:r>
              <a:rPr lang="es-ES" b="1" dirty="0">
                <a:solidFill>
                  <a:srgbClr val="FF9715"/>
                </a:solidFill>
              </a:rPr>
              <a:t>Orientada (A y B)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73ECA6E-FAB9-BA48-9CF7-4B2C778F61EE}"/>
              </a:ext>
            </a:extLst>
          </p:cNvPr>
          <p:cNvCxnSpPr>
            <a:cxnSpLocks/>
          </p:cNvCxnSpPr>
          <p:nvPr/>
        </p:nvCxnSpPr>
        <p:spPr>
          <a:xfrm flipV="1">
            <a:off x="3012141" y="228600"/>
            <a:ext cx="0" cy="46661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91D179F-86AE-EB44-8222-2E7958A3E192}"/>
              </a:ext>
            </a:extLst>
          </p:cNvPr>
          <p:cNvCxnSpPr>
            <a:cxnSpLocks/>
          </p:cNvCxnSpPr>
          <p:nvPr/>
        </p:nvCxnSpPr>
        <p:spPr>
          <a:xfrm flipV="1">
            <a:off x="183776" y="811307"/>
            <a:ext cx="4500283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AF1056F-DBBC-1E47-85D7-BEB3A1C5ACDA}"/>
              </a:ext>
            </a:extLst>
          </p:cNvPr>
          <p:cNvSpPr txBox="1"/>
          <p:nvPr/>
        </p:nvSpPr>
        <p:spPr>
          <a:xfrm>
            <a:off x="2456328" y="1385047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57C0A96-B70D-4040-8431-969DBBBB3DCC}"/>
              </a:ext>
            </a:extLst>
          </p:cNvPr>
          <p:cNvSpPr txBox="1"/>
          <p:nvPr/>
        </p:nvSpPr>
        <p:spPr>
          <a:xfrm>
            <a:off x="2456328" y="2720789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E608BC3-3F70-1748-AA62-2FE09D6F13A2}"/>
              </a:ext>
            </a:extLst>
          </p:cNvPr>
          <p:cNvSpPr txBox="1"/>
          <p:nvPr/>
        </p:nvSpPr>
        <p:spPr>
          <a:xfrm>
            <a:off x="2506021" y="3151095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AC100F0-82B3-3C43-B8DA-B19FFA612213}"/>
              </a:ext>
            </a:extLst>
          </p:cNvPr>
          <p:cNvSpPr txBox="1"/>
          <p:nvPr/>
        </p:nvSpPr>
        <p:spPr>
          <a:xfrm>
            <a:off x="4101346" y="1402976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931F619-4787-F84F-B3EF-DB61AD9D973A}"/>
              </a:ext>
            </a:extLst>
          </p:cNvPr>
          <p:cNvSpPr txBox="1"/>
          <p:nvPr/>
        </p:nvSpPr>
        <p:spPr>
          <a:xfrm>
            <a:off x="4101346" y="2698377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3B66E6D-3BBF-3140-BBFE-E99A7C9A71BB}"/>
              </a:ext>
            </a:extLst>
          </p:cNvPr>
          <p:cNvSpPr txBox="1"/>
          <p:nvPr/>
        </p:nvSpPr>
        <p:spPr>
          <a:xfrm>
            <a:off x="4101346" y="3155578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452CC109-6E25-A34C-B45F-BF8AF57659F9}"/>
              </a:ext>
            </a:extLst>
          </p:cNvPr>
          <p:cNvCxnSpPr>
            <a:cxnSpLocks/>
          </p:cNvCxnSpPr>
          <p:nvPr/>
        </p:nvCxnSpPr>
        <p:spPr>
          <a:xfrm flipV="1">
            <a:off x="183776" y="4876801"/>
            <a:ext cx="4500283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7E30520-6E12-4641-9794-D999DE22002E}"/>
              </a:ext>
            </a:extLst>
          </p:cNvPr>
          <p:cNvSpPr txBox="1"/>
          <p:nvPr/>
        </p:nvSpPr>
        <p:spPr>
          <a:xfrm>
            <a:off x="1797809" y="1340225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55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46AB202-7BE6-0F4E-971D-A06A3E1B32C0}"/>
              </a:ext>
            </a:extLst>
          </p:cNvPr>
          <p:cNvSpPr txBox="1"/>
          <p:nvPr/>
        </p:nvSpPr>
        <p:spPr>
          <a:xfrm>
            <a:off x="1826663" y="2259108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F6F08AE-E36A-6541-A66A-33D3342B5EE8}"/>
              </a:ext>
            </a:extLst>
          </p:cNvPr>
          <p:cNvSpPr txBox="1"/>
          <p:nvPr/>
        </p:nvSpPr>
        <p:spPr>
          <a:xfrm>
            <a:off x="1826663" y="1882591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40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D2B091F-2038-6948-A4A1-78F04ECBC948}"/>
              </a:ext>
            </a:extLst>
          </p:cNvPr>
          <p:cNvCxnSpPr>
            <a:cxnSpLocks/>
          </p:cNvCxnSpPr>
          <p:nvPr/>
        </p:nvCxnSpPr>
        <p:spPr>
          <a:xfrm flipV="1">
            <a:off x="70421" y="2590803"/>
            <a:ext cx="4630048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E6E3851-358A-4E48-BF9C-A8682ACC3C19}"/>
              </a:ext>
            </a:extLst>
          </p:cNvPr>
          <p:cNvSpPr txBox="1"/>
          <p:nvPr/>
        </p:nvSpPr>
        <p:spPr>
          <a:xfrm>
            <a:off x="3471969" y="3137650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30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2902B55-32ED-154A-BBD8-2CB3B22E66FC}"/>
              </a:ext>
            </a:extLst>
          </p:cNvPr>
          <p:cNvCxnSpPr>
            <a:cxnSpLocks/>
          </p:cNvCxnSpPr>
          <p:nvPr/>
        </p:nvCxnSpPr>
        <p:spPr>
          <a:xfrm flipV="1">
            <a:off x="70421" y="3128686"/>
            <a:ext cx="4637605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9857622-D61D-CD45-949D-6D5B235D8D69}"/>
              </a:ext>
            </a:extLst>
          </p:cNvPr>
          <p:cNvSpPr txBox="1"/>
          <p:nvPr/>
        </p:nvSpPr>
        <p:spPr>
          <a:xfrm>
            <a:off x="3471969" y="3680015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3407F3E-611B-3740-846C-DFCF4AC8510A}"/>
              </a:ext>
            </a:extLst>
          </p:cNvPr>
          <p:cNvSpPr txBox="1"/>
          <p:nvPr/>
        </p:nvSpPr>
        <p:spPr>
          <a:xfrm>
            <a:off x="3471969" y="4365815"/>
            <a:ext cx="3834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3427055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996</Words>
  <Application>Microsoft Macintosh PowerPoint</Application>
  <PresentationFormat>Presentación en pantalla (16:9)</PresentationFormat>
  <Paragraphs>168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Calibri</vt:lpstr>
      <vt:lpstr>Raleway</vt:lpstr>
      <vt:lpstr>Wingdings</vt:lpstr>
      <vt:lpstr>Arial</vt:lpstr>
      <vt:lpstr>Tahoma</vt:lpstr>
      <vt:lpstr>Lato</vt:lpstr>
      <vt:lpstr>Antonio template</vt:lpstr>
      <vt:lpstr>Evaluación de propuestas Plan Nacional (AEI)</vt:lpstr>
      <vt:lpstr> ORGANIGRAMA DE LA AEI</vt:lpstr>
      <vt:lpstr>Presentación de PowerPoint</vt:lpstr>
      <vt:lpstr>Presentación de PowerPoint</vt:lpstr>
      <vt:lpstr>Organización de los Paneles Científicos (Evaluadores) por Áreas Temáticas</vt:lpstr>
      <vt:lpstr> EL PROCESO DE EVALUACIÓN</vt:lpstr>
      <vt:lpstr>Evaluación por pares (5 informes/Proyecto, se envían)</vt:lpstr>
      <vt:lpstr> LOS CRITERIOS DE EVALUACIÓN (Anexo I)</vt:lpstr>
      <vt:lpstr>Presentación de PowerPoint</vt:lpstr>
      <vt:lpstr>1. La calidad y viabilidad de la propuesta</vt:lpstr>
      <vt:lpstr>Necesidad coordinación</vt:lpstr>
      <vt:lpstr>1. La calidad y viabilidad de la propuesta</vt:lpstr>
      <vt:lpstr>Tiempo de ejecución</vt:lpstr>
      <vt:lpstr>Dependencia objetivos</vt:lpstr>
      <vt:lpstr>Planes de contingencia</vt:lpstr>
      <vt:lpstr>2. El equipo de investigación y trabajo</vt:lpstr>
      <vt:lpstr>3.1. El impacto científico técnico</vt:lpstr>
      <vt:lpstr>3.2 El impacto social y económico</vt:lpstr>
      <vt:lpstr>Capacidad formativa (FPI)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Cayo Juan Ramos Rodriguez</cp:lastModifiedBy>
  <cp:revision>25</cp:revision>
  <dcterms:modified xsi:type="dcterms:W3CDTF">2021-11-26T09:19:35Z</dcterms:modified>
</cp:coreProperties>
</file>