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7" r:id="rId2"/>
    <p:sldId id="258" r:id="rId3"/>
    <p:sldId id="259" r:id="rId4"/>
    <p:sldId id="308" r:id="rId5"/>
    <p:sldId id="284" r:id="rId6"/>
    <p:sldId id="286" r:id="rId7"/>
    <p:sldId id="287" r:id="rId8"/>
    <p:sldId id="261" r:id="rId9"/>
    <p:sldId id="262" r:id="rId10"/>
    <p:sldId id="264" r:id="rId11"/>
    <p:sldId id="263" r:id="rId12"/>
    <p:sldId id="265" r:id="rId13"/>
    <p:sldId id="306" r:id="rId14"/>
    <p:sldId id="307" r:id="rId15"/>
    <p:sldId id="266" r:id="rId16"/>
    <p:sldId id="289" r:id="rId17"/>
    <p:sldId id="267" r:id="rId18"/>
    <p:sldId id="296" r:id="rId19"/>
    <p:sldId id="292" r:id="rId20"/>
    <p:sldId id="293" r:id="rId21"/>
    <p:sldId id="294" r:id="rId22"/>
    <p:sldId id="295" r:id="rId23"/>
    <p:sldId id="269" r:id="rId24"/>
    <p:sldId id="268" r:id="rId25"/>
    <p:sldId id="297" r:id="rId26"/>
    <p:sldId id="270" r:id="rId27"/>
    <p:sldId id="271" r:id="rId28"/>
    <p:sldId id="272" r:id="rId29"/>
    <p:sldId id="280" r:id="rId30"/>
    <p:sldId id="281" r:id="rId31"/>
    <p:sldId id="282" r:id="rId32"/>
    <p:sldId id="275" r:id="rId33"/>
    <p:sldId id="276" r:id="rId34"/>
    <p:sldId id="277" r:id="rId35"/>
    <p:sldId id="278" r:id="rId36"/>
    <p:sldId id="279" r:id="rId37"/>
    <p:sldId id="273" r:id="rId38"/>
    <p:sldId id="274" r:id="rId39"/>
    <p:sldId id="301" r:id="rId40"/>
    <p:sldId id="300" r:id="rId41"/>
    <p:sldId id="302" r:id="rId42"/>
    <p:sldId id="303" r:id="rId43"/>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F1F1"/>
    <a:srgbClr val="306287"/>
    <a:srgbClr val="356E92"/>
    <a:srgbClr val="366F94"/>
    <a:srgbClr val="3A789C"/>
    <a:srgbClr val="234863"/>
    <a:srgbClr val="2A5678"/>
    <a:srgbClr val="FFFFFF"/>
    <a:srgbClr val="A6A6A6"/>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101" d="100"/>
          <a:sy n="101" d="100"/>
        </p:scale>
        <p:origin x="876"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athan Ruiz Jaramillo" userId="558b37d5-baa8-4f14-a4c6-42f90f5acf6f" providerId="ADAL" clId="{8CAC8C95-5B40-4795-A066-D284751633A6}"/>
    <pc:docChg chg="modSld">
      <pc:chgData name="Jonathan Ruiz Jaramillo" userId="558b37d5-baa8-4f14-a4c6-42f90f5acf6f" providerId="ADAL" clId="{8CAC8C95-5B40-4795-A066-D284751633A6}" dt="2023-10-14T18:54:51.135" v="4" actId="1076"/>
      <pc:docMkLst>
        <pc:docMk/>
      </pc:docMkLst>
      <pc:sldChg chg="modSp mod">
        <pc:chgData name="Jonathan Ruiz Jaramillo" userId="558b37d5-baa8-4f14-a4c6-42f90f5acf6f" providerId="ADAL" clId="{8CAC8C95-5B40-4795-A066-D284751633A6}" dt="2023-10-14T18:54:51.135" v="4" actId="1076"/>
        <pc:sldMkLst>
          <pc:docMk/>
          <pc:sldMk cId="0" sldId="257"/>
        </pc:sldMkLst>
        <pc:spChg chg="mod">
          <ac:chgData name="Jonathan Ruiz Jaramillo" userId="558b37d5-baa8-4f14-a4c6-42f90f5acf6f" providerId="ADAL" clId="{8CAC8C95-5B40-4795-A066-D284751633A6}" dt="2023-10-14T18:54:51.135" v="4" actId="1076"/>
          <ac:spMkLst>
            <pc:docMk/>
            <pc:sldMk cId="0" sldId="257"/>
            <ac:spMk id="5" creationId="{826DFA68-AA6D-413D-FB13-9A6070A208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01FDEC-4D7F-4527-B01F-F38543E469A8}" type="datetimeFigureOut">
              <a:rPr lang="es-ES" smtClean="0"/>
              <a:t>14/10/2023</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9C91E7-7AD4-467E-8011-99BC2A28B8B0}" type="slidenum">
              <a:rPr lang="es-ES" smtClean="0"/>
              <a:t>‹Nº›</a:t>
            </a:fld>
            <a:endParaRPr lang="es-ES"/>
          </a:p>
        </p:txBody>
      </p:sp>
    </p:spTree>
    <p:extLst>
      <p:ext uri="{BB962C8B-B14F-4D97-AF65-F5344CB8AC3E}">
        <p14:creationId xmlns:p14="http://schemas.microsoft.com/office/powerpoint/2010/main" val="4112401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09C91E7-7AD4-467E-8011-99BC2A28B8B0}" type="slidenum">
              <a:rPr lang="es-ES" smtClean="0"/>
              <a:t>4</a:t>
            </a:fld>
            <a:endParaRPr lang="es-ES"/>
          </a:p>
        </p:txBody>
      </p:sp>
    </p:spTree>
    <p:extLst>
      <p:ext uri="{BB962C8B-B14F-4D97-AF65-F5344CB8AC3E}">
        <p14:creationId xmlns:p14="http://schemas.microsoft.com/office/powerpoint/2010/main" val="3007055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Marcador de número de diapositiva 3"/>
          <p:cNvSpPr>
            <a:spLocks noGrp="1"/>
          </p:cNvSpPr>
          <p:nvPr>
            <p:ph type="sldNum" sz="quarter" idx="5"/>
          </p:nvPr>
        </p:nvSpPr>
        <p:spPr/>
        <p:txBody>
          <a:bodyPr/>
          <a:lstStyle/>
          <a:p>
            <a:fld id="{D09C91E7-7AD4-467E-8011-99BC2A28B8B0}" type="slidenum">
              <a:rPr lang="es-ES" smtClean="0"/>
              <a:t>16</a:t>
            </a:fld>
            <a:endParaRPr lang="es-ES"/>
          </a:p>
        </p:txBody>
      </p:sp>
    </p:spTree>
    <p:extLst>
      <p:ext uri="{BB962C8B-B14F-4D97-AF65-F5344CB8AC3E}">
        <p14:creationId xmlns:p14="http://schemas.microsoft.com/office/powerpoint/2010/main" val="439761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09C91E7-7AD4-467E-8011-99BC2A28B8B0}" type="slidenum">
              <a:rPr lang="es-ES" smtClean="0"/>
              <a:t>18</a:t>
            </a:fld>
            <a:endParaRPr lang="es-ES"/>
          </a:p>
        </p:txBody>
      </p:sp>
    </p:spTree>
    <p:extLst>
      <p:ext uri="{BB962C8B-B14F-4D97-AF65-F5344CB8AC3E}">
        <p14:creationId xmlns:p14="http://schemas.microsoft.com/office/powerpoint/2010/main" val="1974912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D09C91E7-7AD4-467E-8011-99BC2A28B8B0}" type="slidenum">
              <a:rPr lang="es-ES" smtClean="0"/>
              <a:t>31</a:t>
            </a:fld>
            <a:endParaRPr lang="es-ES"/>
          </a:p>
        </p:txBody>
      </p:sp>
    </p:spTree>
    <p:extLst>
      <p:ext uri="{BB962C8B-B14F-4D97-AF65-F5344CB8AC3E}">
        <p14:creationId xmlns:p14="http://schemas.microsoft.com/office/powerpoint/2010/main" val="1942966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C118FD-7C83-8600-12B3-86A3BE47A683}"/>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es-ES"/>
              <a:t>Haga clic para modificar el estilo de título del patrón</a:t>
            </a:r>
          </a:p>
        </p:txBody>
      </p:sp>
      <p:sp>
        <p:nvSpPr>
          <p:cNvPr id="3" name="Subtítulo 2">
            <a:extLst>
              <a:ext uri="{FF2B5EF4-FFF2-40B4-BE49-F238E27FC236}">
                <a16:creationId xmlns:a16="http://schemas.microsoft.com/office/drawing/2014/main" id="{6E3DE0CC-7858-B20F-B9DD-42F5213A4781}"/>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s-ES"/>
              <a:t>Haga clic para modificar el estilo de subtítulo del patrón</a:t>
            </a:r>
          </a:p>
        </p:txBody>
      </p:sp>
      <p:sp>
        <p:nvSpPr>
          <p:cNvPr id="4" name="Marcador de fecha 3">
            <a:extLst>
              <a:ext uri="{FF2B5EF4-FFF2-40B4-BE49-F238E27FC236}">
                <a16:creationId xmlns:a16="http://schemas.microsoft.com/office/drawing/2014/main" id="{61174236-076D-026F-55C5-9F4C11E0B78E}"/>
              </a:ext>
            </a:extLst>
          </p:cNvPr>
          <p:cNvSpPr txBox="1">
            <a:spLocks noGrp="1"/>
          </p:cNvSpPr>
          <p:nvPr>
            <p:ph type="dt" sz="half" idx="7"/>
          </p:nvPr>
        </p:nvSpPr>
        <p:spPr/>
        <p:txBody>
          <a:bodyPr/>
          <a:lstStyle>
            <a:lvl1pPr>
              <a:defRPr/>
            </a:lvl1pPr>
          </a:lstStyle>
          <a:p>
            <a:pPr lvl="0"/>
            <a:fld id="{BF006CDC-0E0A-4440-AB1C-85DFCD017C10}" type="datetime1">
              <a:rPr lang="es-ES"/>
              <a:pPr lvl="0"/>
              <a:t>14/10/2023</a:t>
            </a:fld>
            <a:endParaRPr lang="es-ES"/>
          </a:p>
        </p:txBody>
      </p:sp>
      <p:sp>
        <p:nvSpPr>
          <p:cNvPr id="5" name="Marcador de pie de página 4">
            <a:extLst>
              <a:ext uri="{FF2B5EF4-FFF2-40B4-BE49-F238E27FC236}">
                <a16:creationId xmlns:a16="http://schemas.microsoft.com/office/drawing/2014/main" id="{F3A8B4D0-2886-024D-BAF4-EB9DE1AD7696}"/>
              </a:ext>
            </a:extLst>
          </p:cNvPr>
          <p:cNvSpPr txBox="1">
            <a:spLocks noGrp="1"/>
          </p:cNvSpPr>
          <p:nvPr>
            <p:ph type="ftr" sz="quarter" idx="9"/>
          </p:nvPr>
        </p:nvSpPr>
        <p:spPr/>
        <p:txBody>
          <a:bodyPr/>
          <a:lstStyle>
            <a:lvl1pPr>
              <a:defRPr/>
            </a:lvl1pPr>
          </a:lstStyle>
          <a:p>
            <a:pPr lvl="0"/>
            <a:endParaRPr lang="es-ES"/>
          </a:p>
        </p:txBody>
      </p:sp>
      <p:sp>
        <p:nvSpPr>
          <p:cNvPr id="6" name="Marcador de número de diapositiva 5">
            <a:extLst>
              <a:ext uri="{FF2B5EF4-FFF2-40B4-BE49-F238E27FC236}">
                <a16:creationId xmlns:a16="http://schemas.microsoft.com/office/drawing/2014/main" id="{55BCF51F-1FD5-74F2-A6D3-5A28F66D6F50}"/>
              </a:ext>
            </a:extLst>
          </p:cNvPr>
          <p:cNvSpPr txBox="1">
            <a:spLocks noGrp="1"/>
          </p:cNvSpPr>
          <p:nvPr>
            <p:ph type="sldNum" sz="quarter" idx="8"/>
          </p:nvPr>
        </p:nvSpPr>
        <p:spPr/>
        <p:txBody>
          <a:bodyPr/>
          <a:lstStyle>
            <a:lvl1pPr>
              <a:defRPr/>
            </a:lvl1pPr>
          </a:lstStyle>
          <a:p>
            <a:pPr lvl="0"/>
            <a:fld id="{EE5D9F77-D53D-4F18-892F-77E67E17EAAA}" type="slidenum">
              <a:t>‹Nº›</a:t>
            </a:fld>
            <a:endParaRPr lang="es-ES"/>
          </a:p>
        </p:txBody>
      </p:sp>
    </p:spTree>
    <p:extLst>
      <p:ext uri="{BB962C8B-B14F-4D97-AF65-F5344CB8AC3E}">
        <p14:creationId xmlns:p14="http://schemas.microsoft.com/office/powerpoint/2010/main" val="889309274"/>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BFAAF4-8624-1FE6-C36E-AEF7CCA6E164}"/>
              </a:ext>
            </a:extLst>
          </p:cNvPr>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Marcador de texto vertical 2">
            <a:extLst>
              <a:ext uri="{FF2B5EF4-FFF2-40B4-BE49-F238E27FC236}">
                <a16:creationId xmlns:a16="http://schemas.microsoft.com/office/drawing/2014/main" id="{12AFED63-5E66-9B13-482B-69F638ECD024}"/>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3CC0556-EE6B-7817-933E-724A1A6685E6}"/>
              </a:ext>
            </a:extLst>
          </p:cNvPr>
          <p:cNvSpPr txBox="1">
            <a:spLocks noGrp="1"/>
          </p:cNvSpPr>
          <p:nvPr>
            <p:ph type="dt" sz="half" idx="7"/>
          </p:nvPr>
        </p:nvSpPr>
        <p:spPr/>
        <p:txBody>
          <a:bodyPr/>
          <a:lstStyle>
            <a:lvl1pPr>
              <a:defRPr/>
            </a:lvl1pPr>
          </a:lstStyle>
          <a:p>
            <a:pPr lvl="0"/>
            <a:fld id="{A8AC768F-E33D-4162-9DF3-C145F7036121}" type="datetime1">
              <a:rPr lang="es-ES"/>
              <a:pPr lvl="0"/>
              <a:t>14/10/2023</a:t>
            </a:fld>
            <a:endParaRPr lang="es-ES"/>
          </a:p>
        </p:txBody>
      </p:sp>
      <p:sp>
        <p:nvSpPr>
          <p:cNvPr id="5" name="Marcador de pie de página 4">
            <a:extLst>
              <a:ext uri="{FF2B5EF4-FFF2-40B4-BE49-F238E27FC236}">
                <a16:creationId xmlns:a16="http://schemas.microsoft.com/office/drawing/2014/main" id="{E9057B6D-6901-8A80-EB9D-3161A74B8786}"/>
              </a:ext>
            </a:extLst>
          </p:cNvPr>
          <p:cNvSpPr txBox="1">
            <a:spLocks noGrp="1"/>
          </p:cNvSpPr>
          <p:nvPr>
            <p:ph type="ftr" sz="quarter" idx="9"/>
          </p:nvPr>
        </p:nvSpPr>
        <p:spPr/>
        <p:txBody>
          <a:bodyPr/>
          <a:lstStyle>
            <a:lvl1pPr>
              <a:defRPr/>
            </a:lvl1pPr>
          </a:lstStyle>
          <a:p>
            <a:pPr lvl="0"/>
            <a:endParaRPr lang="es-ES"/>
          </a:p>
        </p:txBody>
      </p:sp>
      <p:sp>
        <p:nvSpPr>
          <p:cNvPr id="6" name="Marcador de número de diapositiva 5">
            <a:extLst>
              <a:ext uri="{FF2B5EF4-FFF2-40B4-BE49-F238E27FC236}">
                <a16:creationId xmlns:a16="http://schemas.microsoft.com/office/drawing/2014/main" id="{B7DA0EDB-C9A4-78F0-693D-E2BBEA6D9EF5}"/>
              </a:ext>
            </a:extLst>
          </p:cNvPr>
          <p:cNvSpPr txBox="1">
            <a:spLocks noGrp="1"/>
          </p:cNvSpPr>
          <p:nvPr>
            <p:ph type="sldNum" sz="quarter" idx="8"/>
          </p:nvPr>
        </p:nvSpPr>
        <p:spPr/>
        <p:txBody>
          <a:bodyPr/>
          <a:lstStyle>
            <a:lvl1pPr>
              <a:defRPr/>
            </a:lvl1pPr>
          </a:lstStyle>
          <a:p>
            <a:pPr lvl="0"/>
            <a:fld id="{F8C0D887-A016-4885-892D-0E882CD2DDBF}" type="slidenum">
              <a:t>‹Nº›</a:t>
            </a:fld>
            <a:endParaRPr lang="es-ES"/>
          </a:p>
        </p:txBody>
      </p:sp>
    </p:spTree>
    <p:extLst>
      <p:ext uri="{BB962C8B-B14F-4D97-AF65-F5344CB8AC3E}">
        <p14:creationId xmlns:p14="http://schemas.microsoft.com/office/powerpoint/2010/main" val="2411471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6CB1028-3E20-D44C-1B07-4903A0C407B0}"/>
              </a:ext>
            </a:extLst>
          </p:cNvPr>
          <p:cNvSpPr txBox="1">
            <a:spLocks noGrp="1"/>
          </p:cNvSpPr>
          <p:nvPr>
            <p:ph type="title" orient="vert"/>
          </p:nvPr>
        </p:nvSpPr>
        <p:spPr>
          <a:xfrm>
            <a:off x="8724903" y="365129"/>
            <a:ext cx="2628899" cy="5811834"/>
          </a:xfrm>
        </p:spPr>
        <p:txBody>
          <a:bodyPr vert="eaVert"/>
          <a:lstStyle>
            <a:lvl1pPr>
              <a:defRPr/>
            </a:lvl1pPr>
          </a:lstStyle>
          <a:p>
            <a:pPr lvl="0"/>
            <a:r>
              <a:rPr lang="es-ES"/>
              <a:t>Haga clic para modificar el estilo de título del patrón</a:t>
            </a:r>
          </a:p>
        </p:txBody>
      </p:sp>
      <p:sp>
        <p:nvSpPr>
          <p:cNvPr id="3" name="Marcador de texto vertical 2">
            <a:extLst>
              <a:ext uri="{FF2B5EF4-FFF2-40B4-BE49-F238E27FC236}">
                <a16:creationId xmlns:a16="http://schemas.microsoft.com/office/drawing/2014/main" id="{75437168-62A5-A7F6-6F2C-017A91A66A1A}"/>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36486BD-A832-2518-621B-E47899D4CBA2}"/>
              </a:ext>
            </a:extLst>
          </p:cNvPr>
          <p:cNvSpPr txBox="1">
            <a:spLocks noGrp="1"/>
          </p:cNvSpPr>
          <p:nvPr>
            <p:ph type="dt" sz="half" idx="7"/>
          </p:nvPr>
        </p:nvSpPr>
        <p:spPr/>
        <p:txBody>
          <a:bodyPr/>
          <a:lstStyle>
            <a:lvl1pPr>
              <a:defRPr/>
            </a:lvl1pPr>
          </a:lstStyle>
          <a:p>
            <a:pPr lvl="0"/>
            <a:fld id="{5C0AD3B2-E318-4C39-853C-833510025129}" type="datetime1">
              <a:rPr lang="es-ES"/>
              <a:pPr lvl="0"/>
              <a:t>14/10/2023</a:t>
            </a:fld>
            <a:endParaRPr lang="es-ES"/>
          </a:p>
        </p:txBody>
      </p:sp>
      <p:sp>
        <p:nvSpPr>
          <p:cNvPr id="5" name="Marcador de pie de página 4">
            <a:extLst>
              <a:ext uri="{FF2B5EF4-FFF2-40B4-BE49-F238E27FC236}">
                <a16:creationId xmlns:a16="http://schemas.microsoft.com/office/drawing/2014/main" id="{1CBCC315-EACB-197A-B462-009967F0B323}"/>
              </a:ext>
            </a:extLst>
          </p:cNvPr>
          <p:cNvSpPr txBox="1">
            <a:spLocks noGrp="1"/>
          </p:cNvSpPr>
          <p:nvPr>
            <p:ph type="ftr" sz="quarter" idx="9"/>
          </p:nvPr>
        </p:nvSpPr>
        <p:spPr/>
        <p:txBody>
          <a:bodyPr/>
          <a:lstStyle>
            <a:lvl1pPr>
              <a:defRPr/>
            </a:lvl1pPr>
          </a:lstStyle>
          <a:p>
            <a:pPr lvl="0"/>
            <a:endParaRPr lang="es-ES"/>
          </a:p>
        </p:txBody>
      </p:sp>
      <p:sp>
        <p:nvSpPr>
          <p:cNvPr id="6" name="Marcador de número de diapositiva 5">
            <a:extLst>
              <a:ext uri="{FF2B5EF4-FFF2-40B4-BE49-F238E27FC236}">
                <a16:creationId xmlns:a16="http://schemas.microsoft.com/office/drawing/2014/main" id="{184EAC1B-CC8A-3F5B-0566-03B3EF22E5A2}"/>
              </a:ext>
            </a:extLst>
          </p:cNvPr>
          <p:cNvSpPr txBox="1">
            <a:spLocks noGrp="1"/>
          </p:cNvSpPr>
          <p:nvPr>
            <p:ph type="sldNum" sz="quarter" idx="8"/>
          </p:nvPr>
        </p:nvSpPr>
        <p:spPr/>
        <p:txBody>
          <a:bodyPr/>
          <a:lstStyle>
            <a:lvl1pPr>
              <a:defRPr/>
            </a:lvl1pPr>
          </a:lstStyle>
          <a:p>
            <a:pPr lvl="0"/>
            <a:fld id="{832C12F7-C8E2-44AA-84E0-15E72CA46528}" type="slidenum">
              <a:t>‹Nº›</a:t>
            </a:fld>
            <a:endParaRPr lang="es-ES"/>
          </a:p>
        </p:txBody>
      </p:sp>
    </p:spTree>
    <p:extLst>
      <p:ext uri="{BB962C8B-B14F-4D97-AF65-F5344CB8AC3E}">
        <p14:creationId xmlns:p14="http://schemas.microsoft.com/office/powerpoint/2010/main" val="1170665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176393-A96A-EDB6-DFD4-EBB81D9F51B1}"/>
              </a:ext>
            </a:extLst>
          </p:cNvPr>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Marcador de contenido 2">
            <a:extLst>
              <a:ext uri="{FF2B5EF4-FFF2-40B4-BE49-F238E27FC236}">
                <a16:creationId xmlns:a16="http://schemas.microsoft.com/office/drawing/2014/main" id="{AE5380BF-409A-893A-8C78-EA0F5B908331}"/>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D24DA56-531F-9615-412B-E92155948DF5}"/>
              </a:ext>
            </a:extLst>
          </p:cNvPr>
          <p:cNvSpPr txBox="1">
            <a:spLocks noGrp="1"/>
          </p:cNvSpPr>
          <p:nvPr>
            <p:ph type="dt" sz="half" idx="7"/>
          </p:nvPr>
        </p:nvSpPr>
        <p:spPr/>
        <p:txBody>
          <a:bodyPr/>
          <a:lstStyle>
            <a:lvl1pPr>
              <a:defRPr/>
            </a:lvl1pPr>
          </a:lstStyle>
          <a:p>
            <a:pPr lvl="0"/>
            <a:fld id="{3CCF9B96-0D1E-4472-A9D2-970B3529733D}" type="datetime1">
              <a:rPr lang="es-ES"/>
              <a:pPr lvl="0"/>
              <a:t>14/10/2023</a:t>
            </a:fld>
            <a:endParaRPr lang="es-ES"/>
          </a:p>
        </p:txBody>
      </p:sp>
      <p:sp>
        <p:nvSpPr>
          <p:cNvPr id="5" name="Marcador de pie de página 4">
            <a:extLst>
              <a:ext uri="{FF2B5EF4-FFF2-40B4-BE49-F238E27FC236}">
                <a16:creationId xmlns:a16="http://schemas.microsoft.com/office/drawing/2014/main" id="{118C3416-559E-F501-8E0A-DBB3428D31EA}"/>
              </a:ext>
            </a:extLst>
          </p:cNvPr>
          <p:cNvSpPr txBox="1">
            <a:spLocks noGrp="1"/>
          </p:cNvSpPr>
          <p:nvPr>
            <p:ph type="ftr" sz="quarter" idx="9"/>
          </p:nvPr>
        </p:nvSpPr>
        <p:spPr/>
        <p:txBody>
          <a:bodyPr/>
          <a:lstStyle>
            <a:lvl1pPr>
              <a:defRPr/>
            </a:lvl1pPr>
          </a:lstStyle>
          <a:p>
            <a:pPr lvl="0"/>
            <a:endParaRPr lang="es-ES"/>
          </a:p>
        </p:txBody>
      </p:sp>
      <p:sp>
        <p:nvSpPr>
          <p:cNvPr id="6" name="Marcador de número de diapositiva 5">
            <a:extLst>
              <a:ext uri="{FF2B5EF4-FFF2-40B4-BE49-F238E27FC236}">
                <a16:creationId xmlns:a16="http://schemas.microsoft.com/office/drawing/2014/main" id="{88D79675-EB8F-D5BF-E246-10BDA0B8DBF6}"/>
              </a:ext>
            </a:extLst>
          </p:cNvPr>
          <p:cNvSpPr txBox="1">
            <a:spLocks noGrp="1"/>
          </p:cNvSpPr>
          <p:nvPr>
            <p:ph type="sldNum" sz="quarter" idx="8"/>
          </p:nvPr>
        </p:nvSpPr>
        <p:spPr/>
        <p:txBody>
          <a:bodyPr/>
          <a:lstStyle>
            <a:lvl1pPr>
              <a:defRPr/>
            </a:lvl1pPr>
          </a:lstStyle>
          <a:p>
            <a:pPr lvl="0"/>
            <a:fld id="{E7FF5E10-8358-490F-9868-2CAEDFF32948}" type="slidenum">
              <a:t>‹Nº›</a:t>
            </a:fld>
            <a:endParaRPr lang="es-ES"/>
          </a:p>
        </p:txBody>
      </p:sp>
    </p:spTree>
    <p:extLst>
      <p:ext uri="{BB962C8B-B14F-4D97-AF65-F5344CB8AC3E}">
        <p14:creationId xmlns:p14="http://schemas.microsoft.com/office/powerpoint/2010/main" val="1076210892"/>
      </p:ext>
    </p:extLst>
  </p:cSld>
  <p:clrMapOvr>
    <a:masterClrMapping/>
  </p:clrMapOvr>
  <p:hf sldNum="0"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C1B2B8-75BD-36E8-165B-4B4CFA8222D4}"/>
              </a:ext>
            </a:extLst>
          </p:cNvPr>
          <p:cNvSpPr txBox="1">
            <a:spLocks noGrp="1"/>
          </p:cNvSpPr>
          <p:nvPr>
            <p:ph type="title"/>
          </p:nvPr>
        </p:nvSpPr>
        <p:spPr>
          <a:xfrm>
            <a:off x="831847" y="1709735"/>
            <a:ext cx="10515600" cy="2852735"/>
          </a:xfrm>
        </p:spPr>
        <p:txBody>
          <a:bodyPr anchor="b"/>
          <a:lstStyle>
            <a:lvl1pPr>
              <a:defRPr sz="6000"/>
            </a:lvl1pPr>
          </a:lstStyle>
          <a:p>
            <a:pPr lvl="0"/>
            <a:r>
              <a:rPr lang="es-ES"/>
              <a:t>Haga clic para modificar el estilo de título del patrón</a:t>
            </a:r>
          </a:p>
        </p:txBody>
      </p:sp>
      <p:sp>
        <p:nvSpPr>
          <p:cNvPr id="3" name="Marcador de texto 2">
            <a:extLst>
              <a:ext uri="{FF2B5EF4-FFF2-40B4-BE49-F238E27FC236}">
                <a16:creationId xmlns:a16="http://schemas.microsoft.com/office/drawing/2014/main" id="{D9C7B7B9-56B6-AAF4-6897-6E8BA624AE64}"/>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B713DAD-09AF-30F9-EBE7-5646DEF2A2AA}"/>
              </a:ext>
            </a:extLst>
          </p:cNvPr>
          <p:cNvSpPr txBox="1">
            <a:spLocks noGrp="1"/>
          </p:cNvSpPr>
          <p:nvPr>
            <p:ph type="dt" sz="half" idx="7"/>
          </p:nvPr>
        </p:nvSpPr>
        <p:spPr/>
        <p:txBody>
          <a:bodyPr/>
          <a:lstStyle>
            <a:lvl1pPr>
              <a:defRPr/>
            </a:lvl1pPr>
          </a:lstStyle>
          <a:p>
            <a:pPr lvl="0"/>
            <a:fld id="{F350AE04-BB67-4FE6-80C7-3775CF03AC0B}" type="datetime1">
              <a:rPr lang="es-ES"/>
              <a:pPr lvl="0"/>
              <a:t>14/10/2023</a:t>
            </a:fld>
            <a:endParaRPr lang="es-ES"/>
          </a:p>
        </p:txBody>
      </p:sp>
      <p:sp>
        <p:nvSpPr>
          <p:cNvPr id="5" name="Marcador de pie de página 4">
            <a:extLst>
              <a:ext uri="{FF2B5EF4-FFF2-40B4-BE49-F238E27FC236}">
                <a16:creationId xmlns:a16="http://schemas.microsoft.com/office/drawing/2014/main" id="{5F802949-62D1-C6D9-7FD6-BA71BAC60421}"/>
              </a:ext>
            </a:extLst>
          </p:cNvPr>
          <p:cNvSpPr txBox="1">
            <a:spLocks noGrp="1"/>
          </p:cNvSpPr>
          <p:nvPr>
            <p:ph type="ftr" sz="quarter" idx="9"/>
          </p:nvPr>
        </p:nvSpPr>
        <p:spPr/>
        <p:txBody>
          <a:bodyPr/>
          <a:lstStyle>
            <a:lvl1pPr>
              <a:defRPr/>
            </a:lvl1pPr>
          </a:lstStyle>
          <a:p>
            <a:pPr lvl="0"/>
            <a:endParaRPr lang="es-ES"/>
          </a:p>
        </p:txBody>
      </p:sp>
      <p:sp>
        <p:nvSpPr>
          <p:cNvPr id="6" name="Marcador de número de diapositiva 5">
            <a:extLst>
              <a:ext uri="{FF2B5EF4-FFF2-40B4-BE49-F238E27FC236}">
                <a16:creationId xmlns:a16="http://schemas.microsoft.com/office/drawing/2014/main" id="{BFF0D3C5-E026-070B-768B-B5DD3DA6B54E}"/>
              </a:ext>
            </a:extLst>
          </p:cNvPr>
          <p:cNvSpPr txBox="1">
            <a:spLocks noGrp="1"/>
          </p:cNvSpPr>
          <p:nvPr>
            <p:ph type="sldNum" sz="quarter" idx="8"/>
          </p:nvPr>
        </p:nvSpPr>
        <p:spPr/>
        <p:txBody>
          <a:bodyPr/>
          <a:lstStyle>
            <a:lvl1pPr>
              <a:defRPr/>
            </a:lvl1pPr>
          </a:lstStyle>
          <a:p>
            <a:pPr lvl="0"/>
            <a:fld id="{8C08113C-4011-49B5-922A-7BC889645D2A}" type="slidenum">
              <a:t>‹Nº›</a:t>
            </a:fld>
            <a:endParaRPr lang="es-ES"/>
          </a:p>
        </p:txBody>
      </p:sp>
    </p:spTree>
    <p:extLst>
      <p:ext uri="{BB962C8B-B14F-4D97-AF65-F5344CB8AC3E}">
        <p14:creationId xmlns:p14="http://schemas.microsoft.com/office/powerpoint/2010/main" val="3847365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47BD3E-424F-E050-6FA9-85A80EC2AAD2}"/>
              </a:ext>
            </a:extLst>
          </p:cNvPr>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Marcador de contenido 2">
            <a:extLst>
              <a:ext uri="{FF2B5EF4-FFF2-40B4-BE49-F238E27FC236}">
                <a16:creationId xmlns:a16="http://schemas.microsoft.com/office/drawing/2014/main" id="{D2517584-A14E-6713-81D2-8980BBBE53B8}"/>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8942065F-9E7D-B166-09C5-37429985BA91}"/>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6EC9D941-155D-040A-D070-4F01BC30822A}"/>
              </a:ext>
            </a:extLst>
          </p:cNvPr>
          <p:cNvSpPr txBox="1">
            <a:spLocks noGrp="1"/>
          </p:cNvSpPr>
          <p:nvPr>
            <p:ph type="dt" sz="half" idx="7"/>
          </p:nvPr>
        </p:nvSpPr>
        <p:spPr/>
        <p:txBody>
          <a:bodyPr/>
          <a:lstStyle>
            <a:lvl1pPr>
              <a:defRPr/>
            </a:lvl1pPr>
          </a:lstStyle>
          <a:p>
            <a:pPr lvl="0"/>
            <a:fld id="{4A188C40-6060-4BEA-83E3-0AC548FF1AE5}" type="datetime1">
              <a:rPr lang="es-ES"/>
              <a:pPr lvl="0"/>
              <a:t>14/10/2023</a:t>
            </a:fld>
            <a:endParaRPr lang="es-ES"/>
          </a:p>
        </p:txBody>
      </p:sp>
      <p:sp>
        <p:nvSpPr>
          <p:cNvPr id="6" name="Marcador de pie de página 5">
            <a:extLst>
              <a:ext uri="{FF2B5EF4-FFF2-40B4-BE49-F238E27FC236}">
                <a16:creationId xmlns:a16="http://schemas.microsoft.com/office/drawing/2014/main" id="{D0C95A99-B671-C6E3-B5DF-DD9CF2979E5F}"/>
              </a:ext>
            </a:extLst>
          </p:cNvPr>
          <p:cNvSpPr txBox="1">
            <a:spLocks noGrp="1"/>
          </p:cNvSpPr>
          <p:nvPr>
            <p:ph type="ftr" sz="quarter" idx="9"/>
          </p:nvPr>
        </p:nvSpPr>
        <p:spPr/>
        <p:txBody>
          <a:bodyPr/>
          <a:lstStyle>
            <a:lvl1pPr>
              <a:defRPr/>
            </a:lvl1pPr>
          </a:lstStyle>
          <a:p>
            <a:pPr lvl="0"/>
            <a:endParaRPr lang="es-ES"/>
          </a:p>
        </p:txBody>
      </p:sp>
      <p:sp>
        <p:nvSpPr>
          <p:cNvPr id="7" name="Marcador de número de diapositiva 6">
            <a:extLst>
              <a:ext uri="{FF2B5EF4-FFF2-40B4-BE49-F238E27FC236}">
                <a16:creationId xmlns:a16="http://schemas.microsoft.com/office/drawing/2014/main" id="{D0B49FCD-44A9-10B4-E476-F543A76F1FB2}"/>
              </a:ext>
            </a:extLst>
          </p:cNvPr>
          <p:cNvSpPr txBox="1">
            <a:spLocks noGrp="1"/>
          </p:cNvSpPr>
          <p:nvPr>
            <p:ph type="sldNum" sz="quarter" idx="8"/>
          </p:nvPr>
        </p:nvSpPr>
        <p:spPr/>
        <p:txBody>
          <a:bodyPr/>
          <a:lstStyle>
            <a:lvl1pPr>
              <a:defRPr/>
            </a:lvl1pPr>
          </a:lstStyle>
          <a:p>
            <a:pPr lvl="0"/>
            <a:fld id="{4A50594B-5B84-46F5-9A97-04B88BB13363}" type="slidenum">
              <a:t>‹Nº›</a:t>
            </a:fld>
            <a:endParaRPr lang="es-ES"/>
          </a:p>
        </p:txBody>
      </p:sp>
    </p:spTree>
    <p:extLst>
      <p:ext uri="{BB962C8B-B14F-4D97-AF65-F5344CB8AC3E}">
        <p14:creationId xmlns:p14="http://schemas.microsoft.com/office/powerpoint/2010/main" val="1742433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FA9EBB-2773-1E20-F733-9735951BF172}"/>
              </a:ext>
            </a:extLst>
          </p:cNvPr>
          <p:cNvSpPr txBox="1">
            <a:spLocks noGrp="1"/>
          </p:cNvSpPr>
          <p:nvPr>
            <p:ph type="title"/>
          </p:nvPr>
        </p:nvSpPr>
        <p:spPr>
          <a:xfrm>
            <a:off x="839784" y="365129"/>
            <a:ext cx="10515600" cy="1325559"/>
          </a:xfrm>
        </p:spPr>
        <p:txBody>
          <a:bodyPr/>
          <a:lstStyle>
            <a:lvl1pPr>
              <a:defRPr/>
            </a:lvl1pPr>
          </a:lstStyle>
          <a:p>
            <a:pPr lvl="0"/>
            <a:r>
              <a:rPr lang="es-ES"/>
              <a:t>Haga clic para modificar el estilo de título del patrón</a:t>
            </a:r>
          </a:p>
        </p:txBody>
      </p:sp>
      <p:sp>
        <p:nvSpPr>
          <p:cNvPr id="3" name="Marcador de texto 2">
            <a:extLst>
              <a:ext uri="{FF2B5EF4-FFF2-40B4-BE49-F238E27FC236}">
                <a16:creationId xmlns:a16="http://schemas.microsoft.com/office/drawing/2014/main" id="{95B15F39-F47E-DB8A-7703-DF117FD1A97F}"/>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E7DD0CE-B7E9-763B-084F-79CB316D8EC7}"/>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E03A9F16-981B-F76E-2156-10AFD684A8AA}"/>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C274306-B1B2-1BE1-8396-EF7B83E2FA92}"/>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1F4D713B-C4DA-9F27-CB96-71AB190EB991}"/>
              </a:ext>
            </a:extLst>
          </p:cNvPr>
          <p:cNvSpPr txBox="1">
            <a:spLocks noGrp="1"/>
          </p:cNvSpPr>
          <p:nvPr>
            <p:ph type="dt" sz="half" idx="7"/>
          </p:nvPr>
        </p:nvSpPr>
        <p:spPr/>
        <p:txBody>
          <a:bodyPr/>
          <a:lstStyle>
            <a:lvl1pPr>
              <a:defRPr/>
            </a:lvl1pPr>
          </a:lstStyle>
          <a:p>
            <a:pPr lvl="0"/>
            <a:fld id="{7257D0DC-80D0-4C85-989E-974A603697CA}" type="datetime1">
              <a:rPr lang="es-ES"/>
              <a:pPr lvl="0"/>
              <a:t>14/10/2023</a:t>
            </a:fld>
            <a:endParaRPr lang="es-ES"/>
          </a:p>
        </p:txBody>
      </p:sp>
      <p:sp>
        <p:nvSpPr>
          <p:cNvPr id="8" name="Marcador de pie de página 7">
            <a:extLst>
              <a:ext uri="{FF2B5EF4-FFF2-40B4-BE49-F238E27FC236}">
                <a16:creationId xmlns:a16="http://schemas.microsoft.com/office/drawing/2014/main" id="{9AF2E6E7-D5E9-8596-D1B6-302574B5CF29}"/>
              </a:ext>
            </a:extLst>
          </p:cNvPr>
          <p:cNvSpPr txBox="1">
            <a:spLocks noGrp="1"/>
          </p:cNvSpPr>
          <p:nvPr>
            <p:ph type="ftr" sz="quarter" idx="9"/>
          </p:nvPr>
        </p:nvSpPr>
        <p:spPr/>
        <p:txBody>
          <a:bodyPr/>
          <a:lstStyle>
            <a:lvl1pPr>
              <a:defRPr/>
            </a:lvl1pPr>
          </a:lstStyle>
          <a:p>
            <a:pPr lvl="0"/>
            <a:endParaRPr lang="es-ES"/>
          </a:p>
        </p:txBody>
      </p:sp>
      <p:sp>
        <p:nvSpPr>
          <p:cNvPr id="9" name="Marcador de número de diapositiva 8">
            <a:extLst>
              <a:ext uri="{FF2B5EF4-FFF2-40B4-BE49-F238E27FC236}">
                <a16:creationId xmlns:a16="http://schemas.microsoft.com/office/drawing/2014/main" id="{346C9743-7080-0CEF-E3AE-AD9763F486B3}"/>
              </a:ext>
            </a:extLst>
          </p:cNvPr>
          <p:cNvSpPr txBox="1">
            <a:spLocks noGrp="1"/>
          </p:cNvSpPr>
          <p:nvPr>
            <p:ph type="sldNum" sz="quarter" idx="8"/>
          </p:nvPr>
        </p:nvSpPr>
        <p:spPr/>
        <p:txBody>
          <a:bodyPr/>
          <a:lstStyle>
            <a:lvl1pPr>
              <a:defRPr/>
            </a:lvl1pPr>
          </a:lstStyle>
          <a:p>
            <a:pPr lvl="0"/>
            <a:fld id="{940D3F70-225D-4887-B768-FC7713D4945F}" type="slidenum">
              <a:t>‹Nº›</a:t>
            </a:fld>
            <a:endParaRPr lang="es-ES"/>
          </a:p>
        </p:txBody>
      </p:sp>
    </p:spTree>
    <p:extLst>
      <p:ext uri="{BB962C8B-B14F-4D97-AF65-F5344CB8AC3E}">
        <p14:creationId xmlns:p14="http://schemas.microsoft.com/office/powerpoint/2010/main" val="1989711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CB9AE9-4A85-B790-CF10-2565A5320EFC}"/>
              </a:ext>
            </a:extLst>
          </p:cNvPr>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Marcador de fecha 2">
            <a:extLst>
              <a:ext uri="{FF2B5EF4-FFF2-40B4-BE49-F238E27FC236}">
                <a16:creationId xmlns:a16="http://schemas.microsoft.com/office/drawing/2014/main" id="{1E1343BB-AD61-5C29-BE4D-F9AD5AB5C73B}"/>
              </a:ext>
            </a:extLst>
          </p:cNvPr>
          <p:cNvSpPr txBox="1">
            <a:spLocks noGrp="1"/>
          </p:cNvSpPr>
          <p:nvPr>
            <p:ph type="dt" sz="half" idx="7"/>
          </p:nvPr>
        </p:nvSpPr>
        <p:spPr/>
        <p:txBody>
          <a:bodyPr/>
          <a:lstStyle>
            <a:lvl1pPr>
              <a:defRPr/>
            </a:lvl1pPr>
          </a:lstStyle>
          <a:p>
            <a:pPr lvl="0"/>
            <a:fld id="{591B6BDF-B37B-40E0-8FF2-AC31841EC652}" type="datetime1">
              <a:rPr lang="es-ES"/>
              <a:pPr lvl="0"/>
              <a:t>14/10/2023</a:t>
            </a:fld>
            <a:endParaRPr lang="es-ES"/>
          </a:p>
        </p:txBody>
      </p:sp>
      <p:sp>
        <p:nvSpPr>
          <p:cNvPr id="4" name="Marcador de pie de página 3">
            <a:extLst>
              <a:ext uri="{FF2B5EF4-FFF2-40B4-BE49-F238E27FC236}">
                <a16:creationId xmlns:a16="http://schemas.microsoft.com/office/drawing/2014/main" id="{61319322-3F1E-D4C0-80AA-C6F04AB36027}"/>
              </a:ext>
            </a:extLst>
          </p:cNvPr>
          <p:cNvSpPr txBox="1">
            <a:spLocks noGrp="1"/>
          </p:cNvSpPr>
          <p:nvPr>
            <p:ph type="ftr" sz="quarter" idx="9"/>
          </p:nvPr>
        </p:nvSpPr>
        <p:spPr/>
        <p:txBody>
          <a:bodyPr/>
          <a:lstStyle>
            <a:lvl1pPr>
              <a:defRPr/>
            </a:lvl1pPr>
          </a:lstStyle>
          <a:p>
            <a:pPr lvl="0"/>
            <a:endParaRPr lang="es-ES"/>
          </a:p>
        </p:txBody>
      </p:sp>
      <p:sp>
        <p:nvSpPr>
          <p:cNvPr id="5" name="Marcador de número de diapositiva 4">
            <a:extLst>
              <a:ext uri="{FF2B5EF4-FFF2-40B4-BE49-F238E27FC236}">
                <a16:creationId xmlns:a16="http://schemas.microsoft.com/office/drawing/2014/main" id="{457E30F6-F3BB-3E85-FF88-AF27AD614A18}"/>
              </a:ext>
            </a:extLst>
          </p:cNvPr>
          <p:cNvSpPr txBox="1">
            <a:spLocks noGrp="1"/>
          </p:cNvSpPr>
          <p:nvPr>
            <p:ph type="sldNum" sz="quarter" idx="8"/>
          </p:nvPr>
        </p:nvSpPr>
        <p:spPr/>
        <p:txBody>
          <a:bodyPr/>
          <a:lstStyle>
            <a:lvl1pPr>
              <a:defRPr/>
            </a:lvl1pPr>
          </a:lstStyle>
          <a:p>
            <a:pPr lvl="0"/>
            <a:fld id="{E0C94EB7-FF6B-44B5-A4A8-30A8DCF3A466}" type="slidenum">
              <a:t>‹Nº›</a:t>
            </a:fld>
            <a:endParaRPr lang="es-ES"/>
          </a:p>
        </p:txBody>
      </p:sp>
    </p:spTree>
    <p:extLst>
      <p:ext uri="{BB962C8B-B14F-4D97-AF65-F5344CB8AC3E}">
        <p14:creationId xmlns:p14="http://schemas.microsoft.com/office/powerpoint/2010/main" val="4094079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F82A373-9071-5769-8EC6-96C3D1A04AD3}"/>
              </a:ext>
            </a:extLst>
          </p:cNvPr>
          <p:cNvSpPr txBox="1">
            <a:spLocks noGrp="1"/>
          </p:cNvSpPr>
          <p:nvPr>
            <p:ph type="dt" sz="half" idx="7"/>
          </p:nvPr>
        </p:nvSpPr>
        <p:spPr/>
        <p:txBody>
          <a:bodyPr/>
          <a:lstStyle>
            <a:lvl1pPr>
              <a:defRPr/>
            </a:lvl1pPr>
          </a:lstStyle>
          <a:p>
            <a:pPr lvl="0"/>
            <a:fld id="{5819232D-2956-4780-A18B-8553D666223C}" type="datetime1">
              <a:rPr lang="es-ES"/>
              <a:pPr lvl="0"/>
              <a:t>14/10/2023</a:t>
            </a:fld>
            <a:endParaRPr lang="es-ES"/>
          </a:p>
        </p:txBody>
      </p:sp>
      <p:sp>
        <p:nvSpPr>
          <p:cNvPr id="3" name="Marcador de pie de página 2">
            <a:extLst>
              <a:ext uri="{FF2B5EF4-FFF2-40B4-BE49-F238E27FC236}">
                <a16:creationId xmlns:a16="http://schemas.microsoft.com/office/drawing/2014/main" id="{B5178E5F-31C8-C162-F9C7-D4543EAA0ACB}"/>
              </a:ext>
            </a:extLst>
          </p:cNvPr>
          <p:cNvSpPr txBox="1">
            <a:spLocks noGrp="1"/>
          </p:cNvSpPr>
          <p:nvPr>
            <p:ph type="ftr" sz="quarter" idx="9"/>
          </p:nvPr>
        </p:nvSpPr>
        <p:spPr/>
        <p:txBody>
          <a:bodyPr/>
          <a:lstStyle>
            <a:lvl1pPr>
              <a:defRPr/>
            </a:lvl1pPr>
          </a:lstStyle>
          <a:p>
            <a:pPr lvl="0"/>
            <a:endParaRPr lang="es-ES"/>
          </a:p>
        </p:txBody>
      </p:sp>
      <p:sp>
        <p:nvSpPr>
          <p:cNvPr id="4" name="Marcador de número de diapositiva 3">
            <a:extLst>
              <a:ext uri="{FF2B5EF4-FFF2-40B4-BE49-F238E27FC236}">
                <a16:creationId xmlns:a16="http://schemas.microsoft.com/office/drawing/2014/main" id="{DD4F1094-67E6-3AF1-C110-C61A6D4E08D6}"/>
              </a:ext>
            </a:extLst>
          </p:cNvPr>
          <p:cNvSpPr txBox="1">
            <a:spLocks noGrp="1"/>
          </p:cNvSpPr>
          <p:nvPr>
            <p:ph type="sldNum" sz="quarter" idx="8"/>
          </p:nvPr>
        </p:nvSpPr>
        <p:spPr/>
        <p:txBody>
          <a:bodyPr/>
          <a:lstStyle>
            <a:lvl1pPr>
              <a:defRPr/>
            </a:lvl1pPr>
          </a:lstStyle>
          <a:p>
            <a:pPr lvl="0"/>
            <a:fld id="{67B33E77-9251-4A66-A95F-2F5A16884B86}" type="slidenum">
              <a:t>‹Nº›</a:t>
            </a:fld>
            <a:endParaRPr lang="es-ES"/>
          </a:p>
        </p:txBody>
      </p:sp>
    </p:spTree>
    <p:extLst>
      <p:ext uri="{BB962C8B-B14F-4D97-AF65-F5344CB8AC3E}">
        <p14:creationId xmlns:p14="http://schemas.microsoft.com/office/powerpoint/2010/main" val="1359158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EB73A0-8B9D-4FAA-09E0-ECD1464F9BD2}"/>
              </a:ext>
            </a:extLst>
          </p:cNvPr>
          <p:cNvSpPr txBox="1">
            <a:spLocks noGrp="1"/>
          </p:cNvSpPr>
          <p:nvPr>
            <p:ph type="title"/>
          </p:nvPr>
        </p:nvSpPr>
        <p:spPr>
          <a:xfrm>
            <a:off x="839784" y="457200"/>
            <a:ext cx="3932240" cy="1600200"/>
          </a:xfrm>
        </p:spPr>
        <p:txBody>
          <a:bodyPr anchor="b"/>
          <a:lstStyle>
            <a:lvl1pPr>
              <a:defRPr sz="3200"/>
            </a:lvl1pPr>
          </a:lstStyle>
          <a:p>
            <a:pPr lvl="0"/>
            <a:r>
              <a:rPr lang="es-ES"/>
              <a:t>Haga clic para modificar el estilo de título del patrón</a:t>
            </a:r>
          </a:p>
        </p:txBody>
      </p:sp>
      <p:sp>
        <p:nvSpPr>
          <p:cNvPr id="3" name="Marcador de contenido 2">
            <a:extLst>
              <a:ext uri="{FF2B5EF4-FFF2-40B4-BE49-F238E27FC236}">
                <a16:creationId xmlns:a16="http://schemas.microsoft.com/office/drawing/2014/main" id="{7649DD11-06C6-15BB-2C1C-93979662C060}"/>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4CD460D-3CE0-F677-D338-78C890C6F7C8}"/>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2C3C44-DCF9-E118-1DED-9B70361DC786}"/>
              </a:ext>
            </a:extLst>
          </p:cNvPr>
          <p:cNvSpPr txBox="1">
            <a:spLocks noGrp="1"/>
          </p:cNvSpPr>
          <p:nvPr>
            <p:ph type="dt" sz="half" idx="7"/>
          </p:nvPr>
        </p:nvSpPr>
        <p:spPr/>
        <p:txBody>
          <a:bodyPr/>
          <a:lstStyle>
            <a:lvl1pPr>
              <a:defRPr/>
            </a:lvl1pPr>
          </a:lstStyle>
          <a:p>
            <a:pPr lvl="0"/>
            <a:fld id="{8D133506-25A8-41DE-A11E-8500DB097E81}" type="datetime1">
              <a:rPr lang="es-ES"/>
              <a:pPr lvl="0"/>
              <a:t>14/10/2023</a:t>
            </a:fld>
            <a:endParaRPr lang="es-ES"/>
          </a:p>
        </p:txBody>
      </p:sp>
      <p:sp>
        <p:nvSpPr>
          <p:cNvPr id="6" name="Marcador de pie de página 5">
            <a:extLst>
              <a:ext uri="{FF2B5EF4-FFF2-40B4-BE49-F238E27FC236}">
                <a16:creationId xmlns:a16="http://schemas.microsoft.com/office/drawing/2014/main" id="{D5B95B54-D908-6E9B-8EA0-2CFBD4292D4F}"/>
              </a:ext>
            </a:extLst>
          </p:cNvPr>
          <p:cNvSpPr txBox="1">
            <a:spLocks noGrp="1"/>
          </p:cNvSpPr>
          <p:nvPr>
            <p:ph type="ftr" sz="quarter" idx="9"/>
          </p:nvPr>
        </p:nvSpPr>
        <p:spPr/>
        <p:txBody>
          <a:bodyPr/>
          <a:lstStyle>
            <a:lvl1pPr>
              <a:defRPr/>
            </a:lvl1pPr>
          </a:lstStyle>
          <a:p>
            <a:pPr lvl="0"/>
            <a:endParaRPr lang="es-ES"/>
          </a:p>
        </p:txBody>
      </p:sp>
      <p:sp>
        <p:nvSpPr>
          <p:cNvPr id="7" name="Marcador de número de diapositiva 6">
            <a:extLst>
              <a:ext uri="{FF2B5EF4-FFF2-40B4-BE49-F238E27FC236}">
                <a16:creationId xmlns:a16="http://schemas.microsoft.com/office/drawing/2014/main" id="{8D8CD553-74E8-7E2B-DFE9-E43D9692CD03}"/>
              </a:ext>
            </a:extLst>
          </p:cNvPr>
          <p:cNvSpPr txBox="1">
            <a:spLocks noGrp="1"/>
          </p:cNvSpPr>
          <p:nvPr>
            <p:ph type="sldNum" sz="quarter" idx="8"/>
          </p:nvPr>
        </p:nvSpPr>
        <p:spPr/>
        <p:txBody>
          <a:bodyPr/>
          <a:lstStyle>
            <a:lvl1pPr>
              <a:defRPr/>
            </a:lvl1pPr>
          </a:lstStyle>
          <a:p>
            <a:pPr lvl="0"/>
            <a:fld id="{C1F65C0B-3E4A-4DEA-B390-630C2BBB6993}" type="slidenum">
              <a:t>‹Nº›</a:t>
            </a:fld>
            <a:endParaRPr lang="es-ES"/>
          </a:p>
        </p:txBody>
      </p:sp>
    </p:spTree>
    <p:extLst>
      <p:ext uri="{BB962C8B-B14F-4D97-AF65-F5344CB8AC3E}">
        <p14:creationId xmlns:p14="http://schemas.microsoft.com/office/powerpoint/2010/main" val="3602502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069D25-4426-2C3A-EEA3-5C5B25F0A186}"/>
              </a:ext>
            </a:extLst>
          </p:cNvPr>
          <p:cNvSpPr txBox="1">
            <a:spLocks noGrp="1"/>
          </p:cNvSpPr>
          <p:nvPr>
            <p:ph type="title"/>
          </p:nvPr>
        </p:nvSpPr>
        <p:spPr>
          <a:xfrm>
            <a:off x="839784" y="457200"/>
            <a:ext cx="3932240" cy="1600200"/>
          </a:xfrm>
        </p:spPr>
        <p:txBody>
          <a:bodyPr anchor="b"/>
          <a:lstStyle>
            <a:lvl1pPr>
              <a:defRPr sz="3200"/>
            </a:lvl1pPr>
          </a:lstStyle>
          <a:p>
            <a:pPr lvl="0"/>
            <a:r>
              <a:rPr lang="es-ES"/>
              <a:t>Haga clic para modificar el estilo de título del patrón</a:t>
            </a:r>
          </a:p>
        </p:txBody>
      </p:sp>
      <p:sp>
        <p:nvSpPr>
          <p:cNvPr id="3" name="Marcador de posición de imagen 2">
            <a:extLst>
              <a:ext uri="{FF2B5EF4-FFF2-40B4-BE49-F238E27FC236}">
                <a16:creationId xmlns:a16="http://schemas.microsoft.com/office/drawing/2014/main" id="{3FC8A038-FED6-A334-9F01-8E6D18E72E24}"/>
              </a:ext>
            </a:extLst>
          </p:cNvPr>
          <p:cNvSpPr txBox="1">
            <a:spLocks noGrp="1"/>
          </p:cNvSpPr>
          <p:nvPr>
            <p:ph type="pic" idx="1"/>
          </p:nvPr>
        </p:nvSpPr>
        <p:spPr>
          <a:xfrm>
            <a:off x="5183184" y="987423"/>
            <a:ext cx="6172200" cy="4873623"/>
          </a:xfrm>
        </p:spPr>
        <p:txBody>
          <a:bodyPr/>
          <a:lstStyle>
            <a:lvl1pPr marL="0" indent="0">
              <a:buNone/>
              <a:defRPr sz="3200"/>
            </a:lvl1pPr>
          </a:lstStyle>
          <a:p>
            <a:pPr lvl="0"/>
            <a:endParaRPr lang="es-ES"/>
          </a:p>
        </p:txBody>
      </p:sp>
      <p:sp>
        <p:nvSpPr>
          <p:cNvPr id="4" name="Marcador de texto 3">
            <a:extLst>
              <a:ext uri="{FF2B5EF4-FFF2-40B4-BE49-F238E27FC236}">
                <a16:creationId xmlns:a16="http://schemas.microsoft.com/office/drawing/2014/main" id="{A252C8C4-9934-2548-B491-80F0624C7E50}"/>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4C64953-AB08-5182-520A-FAA90EA87B8B}"/>
              </a:ext>
            </a:extLst>
          </p:cNvPr>
          <p:cNvSpPr txBox="1">
            <a:spLocks noGrp="1"/>
          </p:cNvSpPr>
          <p:nvPr>
            <p:ph type="dt" sz="half" idx="7"/>
          </p:nvPr>
        </p:nvSpPr>
        <p:spPr/>
        <p:txBody>
          <a:bodyPr/>
          <a:lstStyle>
            <a:lvl1pPr>
              <a:defRPr/>
            </a:lvl1pPr>
          </a:lstStyle>
          <a:p>
            <a:pPr lvl="0"/>
            <a:fld id="{D89D395F-4932-48B7-9E74-62AC317FB0F8}" type="datetime1">
              <a:rPr lang="es-ES"/>
              <a:pPr lvl="0"/>
              <a:t>14/10/2023</a:t>
            </a:fld>
            <a:endParaRPr lang="es-ES"/>
          </a:p>
        </p:txBody>
      </p:sp>
      <p:sp>
        <p:nvSpPr>
          <p:cNvPr id="6" name="Marcador de pie de página 5">
            <a:extLst>
              <a:ext uri="{FF2B5EF4-FFF2-40B4-BE49-F238E27FC236}">
                <a16:creationId xmlns:a16="http://schemas.microsoft.com/office/drawing/2014/main" id="{EF3374C3-9D00-AE28-E624-CAB29FEF4D2A}"/>
              </a:ext>
            </a:extLst>
          </p:cNvPr>
          <p:cNvSpPr txBox="1">
            <a:spLocks noGrp="1"/>
          </p:cNvSpPr>
          <p:nvPr>
            <p:ph type="ftr" sz="quarter" idx="9"/>
          </p:nvPr>
        </p:nvSpPr>
        <p:spPr/>
        <p:txBody>
          <a:bodyPr/>
          <a:lstStyle>
            <a:lvl1pPr>
              <a:defRPr/>
            </a:lvl1pPr>
          </a:lstStyle>
          <a:p>
            <a:pPr lvl="0"/>
            <a:endParaRPr lang="es-ES"/>
          </a:p>
        </p:txBody>
      </p:sp>
      <p:sp>
        <p:nvSpPr>
          <p:cNvPr id="7" name="Marcador de número de diapositiva 6">
            <a:extLst>
              <a:ext uri="{FF2B5EF4-FFF2-40B4-BE49-F238E27FC236}">
                <a16:creationId xmlns:a16="http://schemas.microsoft.com/office/drawing/2014/main" id="{431BB7E8-5918-89BA-B3B0-803BA1A21776}"/>
              </a:ext>
            </a:extLst>
          </p:cNvPr>
          <p:cNvSpPr txBox="1">
            <a:spLocks noGrp="1"/>
          </p:cNvSpPr>
          <p:nvPr>
            <p:ph type="sldNum" sz="quarter" idx="8"/>
          </p:nvPr>
        </p:nvSpPr>
        <p:spPr/>
        <p:txBody>
          <a:bodyPr/>
          <a:lstStyle>
            <a:lvl1pPr>
              <a:defRPr/>
            </a:lvl1pPr>
          </a:lstStyle>
          <a:p>
            <a:pPr lvl="0"/>
            <a:fld id="{A23B428C-4A15-4D02-B108-EC017DF29E9C}" type="slidenum">
              <a:t>‹Nº›</a:t>
            </a:fld>
            <a:endParaRPr lang="es-ES"/>
          </a:p>
        </p:txBody>
      </p:sp>
    </p:spTree>
    <p:extLst>
      <p:ext uri="{BB962C8B-B14F-4D97-AF65-F5344CB8AC3E}">
        <p14:creationId xmlns:p14="http://schemas.microsoft.com/office/powerpoint/2010/main" val="4243953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CF698A6-89AE-01E4-051E-D95C6D8AF535}"/>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s-ES"/>
              <a:t>Haga clic para modificar el estilo de título del patrón</a:t>
            </a:r>
          </a:p>
        </p:txBody>
      </p:sp>
      <p:sp>
        <p:nvSpPr>
          <p:cNvPr id="3" name="Marcador de texto 2">
            <a:extLst>
              <a:ext uri="{FF2B5EF4-FFF2-40B4-BE49-F238E27FC236}">
                <a16:creationId xmlns:a16="http://schemas.microsoft.com/office/drawing/2014/main" id="{833F563C-9431-CB35-B091-E15C6700FA63}"/>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78B19C-D98C-80F6-31EE-E8C8723EE71C}"/>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s-ES" sz="1200" b="0" i="0" u="none" strike="noStrike" kern="1200" cap="none" spc="0" baseline="0">
                <a:solidFill>
                  <a:srgbClr val="898989"/>
                </a:solidFill>
                <a:uFillTx/>
                <a:latin typeface="Calibri"/>
              </a:defRPr>
            </a:lvl1pPr>
          </a:lstStyle>
          <a:p>
            <a:pPr lvl="0"/>
            <a:fld id="{ACBB9EE3-D8B8-4137-B322-F78C35B8ED4F}" type="datetime1">
              <a:rPr lang="es-ES"/>
              <a:pPr lvl="0"/>
              <a:t>14/10/2023</a:t>
            </a:fld>
            <a:endParaRPr lang="es-ES"/>
          </a:p>
        </p:txBody>
      </p:sp>
      <p:sp>
        <p:nvSpPr>
          <p:cNvPr id="5" name="Marcador de pie de página 4">
            <a:extLst>
              <a:ext uri="{FF2B5EF4-FFF2-40B4-BE49-F238E27FC236}">
                <a16:creationId xmlns:a16="http://schemas.microsoft.com/office/drawing/2014/main" id="{3259B9CA-EA3C-CD4E-A03C-AF26521C392E}"/>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s-ES" sz="1200" b="0" i="0" u="none" strike="noStrike" kern="1200" cap="none" spc="0" baseline="0">
                <a:solidFill>
                  <a:srgbClr val="898989"/>
                </a:solidFill>
                <a:uFillTx/>
                <a:latin typeface="Calibri"/>
              </a:defRPr>
            </a:lvl1pPr>
          </a:lstStyle>
          <a:p>
            <a:pPr lvl="0"/>
            <a:endParaRPr lang="es-ES"/>
          </a:p>
        </p:txBody>
      </p:sp>
      <p:sp>
        <p:nvSpPr>
          <p:cNvPr id="6" name="Marcador de número de diapositiva 5">
            <a:extLst>
              <a:ext uri="{FF2B5EF4-FFF2-40B4-BE49-F238E27FC236}">
                <a16:creationId xmlns:a16="http://schemas.microsoft.com/office/drawing/2014/main" id="{F473C37C-180D-0F5A-3CD5-1E7383791955}"/>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s-ES" sz="1200" b="0" i="0" u="none" strike="noStrike" kern="1200" cap="none" spc="0" baseline="0">
                <a:solidFill>
                  <a:srgbClr val="898989"/>
                </a:solidFill>
                <a:uFillTx/>
                <a:latin typeface="Calibri"/>
              </a:defRPr>
            </a:lvl1pPr>
          </a:lstStyle>
          <a:p>
            <a:pPr lvl="0"/>
            <a:fld id="{0C182258-FEF3-4867-81A8-DA07840AF3FE}" type="slidenum">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l" defTabSz="914400" rtl="0" fontAlgn="auto" hangingPunct="1">
        <a:lnSpc>
          <a:spcPct val="90000"/>
        </a:lnSpc>
        <a:spcBef>
          <a:spcPts val="0"/>
        </a:spcBef>
        <a:spcAft>
          <a:spcPts val="0"/>
        </a:spcAft>
        <a:buNone/>
        <a:tabLst/>
        <a:defRPr lang="es-E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s-E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s-E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s-E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s-E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s-E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2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gp.uma.es/secretarias/"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gp.uma.es/secretarias/"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gp.uma.es/secretarias/"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www.uma.es/media/files/GuiaMaster_23-24_def.pdf"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name="Slide2">
    <p:bg>
      <p:bgPr>
        <a:solidFill>
          <a:srgbClr val="FFFFFF"/>
        </a:solidFill>
        <a:effectLst/>
      </p:bgPr>
    </p:bg>
    <p:spTree>
      <p:nvGrpSpPr>
        <p:cNvPr id="1" name=""/>
        <p:cNvGrpSpPr/>
        <p:nvPr/>
      </p:nvGrpSpPr>
      <p:grpSpPr>
        <a:xfrm>
          <a:off x="0" y="0"/>
          <a:ext cx="0" cy="0"/>
          <a:chOff x="0" y="0"/>
          <a:chExt cx="0" cy="0"/>
        </a:xfrm>
      </p:grpSpPr>
      <p:pic>
        <p:nvPicPr>
          <p:cNvPr id="2" name="Imagen 6" descr="Imagen que contiene Patrón de fondo&#10;&#10;Descripción generada automáticamente">
            <a:extLst>
              <a:ext uri="{FF2B5EF4-FFF2-40B4-BE49-F238E27FC236}">
                <a16:creationId xmlns:a16="http://schemas.microsoft.com/office/drawing/2014/main" id="{36E8FAC9-8E8D-C062-6B2F-76C76CCF031F}"/>
              </a:ext>
            </a:extLst>
          </p:cNvPr>
          <p:cNvPicPr>
            <a:picLocks noChangeAspect="1"/>
          </p:cNvPicPr>
          <p:nvPr/>
        </p:nvPicPr>
        <p:blipFill>
          <a:blip r:embed="rId2"/>
          <a:stretch>
            <a:fillRect/>
          </a:stretch>
        </p:blipFill>
        <p:spPr>
          <a:xfrm>
            <a:off x="0" y="0"/>
            <a:ext cx="12188952" cy="6856280"/>
          </a:xfrm>
          <a:prstGeom prst="rect">
            <a:avLst/>
          </a:prstGeom>
          <a:noFill/>
          <a:ln cap="flat">
            <a:noFill/>
          </a:ln>
        </p:spPr>
      </p:pic>
      <p:sp>
        <p:nvSpPr>
          <p:cNvPr id="3" name="Rectangle 11">
            <a:extLst>
              <a:ext uri="{FF2B5EF4-FFF2-40B4-BE49-F238E27FC236}">
                <a16:creationId xmlns:a16="http://schemas.microsoft.com/office/drawing/2014/main" id="{9B72B9B2-FB1E-A6C9-5733-F6E9558A1F3C}"/>
              </a:ext>
            </a:extLst>
          </p:cNvPr>
          <p:cNvSpPr>
            <a:spLocks noMove="1" noResize="1"/>
          </p:cNvSpPr>
          <p:nvPr/>
        </p:nvSpPr>
        <p:spPr>
          <a:xfrm>
            <a:off x="1527" y="0"/>
            <a:ext cx="12188952" cy="6858000"/>
          </a:xfrm>
          <a:prstGeom prst="rect">
            <a:avLst/>
          </a:prstGeom>
          <a:no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CuadroTexto 7">
            <a:extLst>
              <a:ext uri="{FF2B5EF4-FFF2-40B4-BE49-F238E27FC236}">
                <a16:creationId xmlns:a16="http://schemas.microsoft.com/office/drawing/2014/main" id="{84BCF964-DD7C-5567-633E-B5CF61BEA84E}"/>
              </a:ext>
            </a:extLst>
          </p:cNvPr>
          <p:cNvSpPr txBox="1"/>
          <p:nvPr/>
        </p:nvSpPr>
        <p:spPr>
          <a:xfrm>
            <a:off x="1072535" y="1690259"/>
            <a:ext cx="8862039" cy="120032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7200" b="0" i="0" u="none" strike="noStrike" kern="1200" cap="none" spc="0" baseline="0" dirty="0">
                <a:solidFill>
                  <a:srgbClr val="FFFFFF"/>
                </a:solidFill>
                <a:uFillTx/>
                <a:latin typeface="Arial" pitchFamily="34"/>
                <a:cs typeface="Arial" pitchFamily="34"/>
              </a:rPr>
              <a:t>GUÍA</a:t>
            </a:r>
            <a:r>
              <a:rPr lang="es-ES" sz="7200" b="1" i="0" u="none" strike="noStrike" kern="1200" cap="none" spc="0" baseline="0" dirty="0">
                <a:solidFill>
                  <a:srgbClr val="FFFFFF"/>
                </a:solidFill>
                <a:uFillTx/>
                <a:latin typeface="Arial" pitchFamily="34"/>
                <a:cs typeface="Arial" pitchFamily="34"/>
              </a:rPr>
              <a:t> </a:t>
            </a:r>
            <a:r>
              <a:rPr lang="es-ES" sz="7200" b="0" i="0" u="none" strike="noStrike" kern="1200" cap="none" spc="0" baseline="0" dirty="0">
                <a:solidFill>
                  <a:srgbClr val="FFFFFF"/>
                </a:solidFill>
                <a:uFillTx/>
                <a:latin typeface="Arial" pitchFamily="34"/>
                <a:cs typeface="Arial" pitchFamily="34"/>
              </a:rPr>
              <a:t>DE TFM</a:t>
            </a:r>
          </a:p>
        </p:txBody>
      </p:sp>
      <p:sp>
        <p:nvSpPr>
          <p:cNvPr id="5" name="CuadroTexto 7">
            <a:extLst>
              <a:ext uri="{FF2B5EF4-FFF2-40B4-BE49-F238E27FC236}">
                <a16:creationId xmlns:a16="http://schemas.microsoft.com/office/drawing/2014/main" id="{826DFA68-AA6D-413D-FB13-9A6070A20800}"/>
              </a:ext>
            </a:extLst>
          </p:cNvPr>
          <p:cNvSpPr txBox="1"/>
          <p:nvPr/>
        </p:nvSpPr>
        <p:spPr>
          <a:xfrm>
            <a:off x="1072535" y="3380518"/>
            <a:ext cx="7946776" cy="240065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6000" b="0" i="0" u="none" strike="noStrike" kern="1200" cap="none" spc="0" baseline="0" dirty="0">
                <a:solidFill>
                  <a:srgbClr val="FFFFFF"/>
                </a:solidFill>
                <a:uFillTx/>
                <a:latin typeface="Arial" pitchFamily="34"/>
                <a:cs typeface="Arial" pitchFamily="34"/>
              </a:rPr>
              <a:t>Máster en Arquitectura</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2500" b="0" i="0" u="none" strike="noStrike" kern="1200" cap="none" spc="0" baseline="0" dirty="0">
              <a:solidFill>
                <a:srgbClr val="FFFFFF"/>
              </a:solidFill>
              <a:uFillTx/>
              <a:latin typeface="Arial" pitchFamily="34"/>
              <a:cs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6000" dirty="0">
                <a:solidFill>
                  <a:srgbClr val="FFFFFF"/>
                </a:solidFill>
                <a:latin typeface="Arial" pitchFamily="34"/>
                <a:cs typeface="Arial" pitchFamily="34"/>
              </a:rPr>
              <a:t>[</a:t>
            </a:r>
            <a:r>
              <a:rPr lang="es-ES" sz="6000" dirty="0" err="1">
                <a:solidFill>
                  <a:srgbClr val="FFFFFF"/>
                </a:solidFill>
                <a:latin typeface="Arial" pitchFamily="34"/>
                <a:cs typeface="Arial" pitchFamily="34"/>
              </a:rPr>
              <a:t>MArch</a:t>
            </a:r>
            <a:r>
              <a:rPr lang="es-ES" sz="6000" dirty="0">
                <a:solidFill>
                  <a:srgbClr val="FFFFFF"/>
                </a:solidFill>
                <a:latin typeface="Arial" pitchFamily="34"/>
                <a:cs typeface="Arial" pitchFamily="34"/>
              </a:rPr>
              <a:t>]</a:t>
            </a:r>
            <a:endParaRPr lang="es-ES" sz="6000" b="0" i="0" u="none" strike="noStrike" kern="1200" cap="none" spc="0" baseline="0" dirty="0">
              <a:solidFill>
                <a:srgbClr val="FFFFFF"/>
              </a:solidFill>
              <a:uFillTx/>
              <a:latin typeface="Arial" pitchFamily="34"/>
              <a:cs typeface="Arial" pitchFamily="34"/>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9">
    <p:spTree>
      <p:nvGrpSpPr>
        <p:cNvPr id="1" name=""/>
        <p:cNvGrpSpPr/>
        <p:nvPr/>
      </p:nvGrpSpPr>
      <p:grpSpPr>
        <a:xfrm>
          <a:off x="0" y="0"/>
          <a:ext cx="0" cy="0"/>
          <a:chOff x="0" y="0"/>
          <a:chExt cx="0" cy="0"/>
        </a:xfrm>
      </p:grpSpPr>
      <p:pic>
        <p:nvPicPr>
          <p:cNvPr id="2" name="Imagen 4" descr="Patrón de fondo&#10;&#10;Descripción generada automáticamente">
            <a:extLst>
              <a:ext uri="{FF2B5EF4-FFF2-40B4-BE49-F238E27FC236}">
                <a16:creationId xmlns:a16="http://schemas.microsoft.com/office/drawing/2014/main" id="{8857C755-A3A2-A634-32D2-4FA044F34551}"/>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4" name="CuadroTexto 6">
            <a:extLst>
              <a:ext uri="{FF2B5EF4-FFF2-40B4-BE49-F238E27FC236}">
                <a16:creationId xmlns:a16="http://schemas.microsoft.com/office/drawing/2014/main" id="{31E15337-60E1-0FB2-AF75-2CFE730A7481}"/>
              </a:ext>
            </a:extLst>
          </p:cNvPr>
          <p:cNvSpPr txBox="1"/>
          <p:nvPr/>
        </p:nvSpPr>
        <p:spPr>
          <a:xfrm>
            <a:off x="4426528" y="927969"/>
            <a:ext cx="3338940" cy="70788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000" b="1" i="0" u="none" strike="noStrike" kern="0" cap="none" spc="0" baseline="0" dirty="0">
                <a:solidFill>
                  <a:srgbClr val="595959"/>
                </a:solidFill>
                <a:uFillTx/>
                <a:latin typeface="Arial" pitchFamily="34"/>
                <a:cs typeface="Arial" pitchFamily="34"/>
              </a:rPr>
              <a:t>Asignaturas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000" b="1" i="0" u="none" strike="noStrike" kern="0" cap="none" spc="0" baseline="0" dirty="0">
                <a:solidFill>
                  <a:srgbClr val="595959"/>
                </a:solidFill>
                <a:uFillTx/>
                <a:latin typeface="Arial" pitchFamily="34"/>
                <a:cs typeface="Arial" pitchFamily="34"/>
              </a:rPr>
              <a:t>Optativas grupo 1 (G1)</a:t>
            </a:r>
            <a:endParaRPr lang="es-ES" sz="2000" b="1" i="0" u="none" strike="noStrike" kern="1200" cap="none" spc="0" baseline="0" dirty="0">
              <a:solidFill>
                <a:srgbClr val="595959"/>
              </a:solidFill>
              <a:uFillTx/>
              <a:latin typeface="Arial" pitchFamily="34"/>
              <a:cs typeface="Arial" pitchFamily="34"/>
            </a:endParaRPr>
          </a:p>
        </p:txBody>
      </p:sp>
      <p:sp>
        <p:nvSpPr>
          <p:cNvPr id="5" name="CuadroTexto 7">
            <a:extLst>
              <a:ext uri="{FF2B5EF4-FFF2-40B4-BE49-F238E27FC236}">
                <a16:creationId xmlns:a16="http://schemas.microsoft.com/office/drawing/2014/main" id="{6F8099D2-DA12-169D-2094-A5AA946C7C8C}"/>
              </a:ext>
            </a:extLst>
          </p:cNvPr>
          <p:cNvSpPr txBox="1"/>
          <p:nvPr/>
        </p:nvSpPr>
        <p:spPr>
          <a:xfrm>
            <a:off x="9144000" y="624114"/>
            <a:ext cx="2554513" cy="40011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000" b="1" i="0" u="none" strike="noStrike" kern="0" cap="none" spc="0" baseline="0">
                <a:solidFill>
                  <a:srgbClr val="595959"/>
                </a:solidFill>
                <a:uFillTx/>
                <a:latin typeface="Arial" pitchFamily="34"/>
                <a:cs typeface="Arial" pitchFamily="34"/>
              </a:rPr>
              <a:t>Objetivo</a:t>
            </a:r>
            <a:endParaRPr lang="es-ES" sz="2000" b="1" i="0" u="none" strike="noStrike" kern="1200" cap="none" spc="0" baseline="0">
              <a:solidFill>
                <a:srgbClr val="595959"/>
              </a:solidFill>
              <a:uFillTx/>
              <a:latin typeface="Arial" pitchFamily="34"/>
              <a:cs typeface="Arial" pitchFamily="34"/>
            </a:endParaRPr>
          </a:p>
        </p:txBody>
      </p:sp>
      <p:sp>
        <p:nvSpPr>
          <p:cNvPr id="6" name="CuadroTexto 8">
            <a:extLst>
              <a:ext uri="{FF2B5EF4-FFF2-40B4-BE49-F238E27FC236}">
                <a16:creationId xmlns:a16="http://schemas.microsoft.com/office/drawing/2014/main" id="{9BA16D17-6D96-6807-CA2A-4EA085F903B3}"/>
              </a:ext>
            </a:extLst>
          </p:cNvPr>
          <p:cNvSpPr txBox="1"/>
          <p:nvPr/>
        </p:nvSpPr>
        <p:spPr>
          <a:xfrm>
            <a:off x="8769928" y="1004916"/>
            <a:ext cx="3158840" cy="83099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0" cap="none" spc="0" baseline="0" dirty="0">
                <a:solidFill>
                  <a:srgbClr val="595959"/>
                </a:solidFill>
                <a:uFillTx/>
                <a:latin typeface="Arial" pitchFamily="34"/>
                <a:cs typeface="Arial" pitchFamily="34"/>
              </a:rPr>
              <a:t>Todas las asignaturas se diseñan como un complemento capaz de aportar diferentes perspectivas sobre el TFM, así como sobre la práctica profesional.</a:t>
            </a:r>
            <a:endParaRPr lang="es-ES" sz="1200" b="1" i="0" u="none" strike="noStrike" kern="1200" cap="none" spc="0" baseline="0" dirty="0">
              <a:solidFill>
                <a:srgbClr val="595959"/>
              </a:solidFill>
              <a:uFillTx/>
              <a:latin typeface="Arial" pitchFamily="34"/>
              <a:cs typeface="Arial" pitchFamily="34"/>
            </a:endParaRPr>
          </a:p>
        </p:txBody>
      </p:sp>
      <p:sp>
        <p:nvSpPr>
          <p:cNvPr id="7" name="CuadroTexto 9">
            <a:extLst>
              <a:ext uri="{FF2B5EF4-FFF2-40B4-BE49-F238E27FC236}">
                <a16:creationId xmlns:a16="http://schemas.microsoft.com/office/drawing/2014/main" id="{E582826B-3B75-BA53-1823-12449A392F65}"/>
              </a:ext>
            </a:extLst>
          </p:cNvPr>
          <p:cNvSpPr txBox="1"/>
          <p:nvPr/>
        </p:nvSpPr>
        <p:spPr>
          <a:xfrm>
            <a:off x="2867025" y="3138934"/>
            <a:ext cx="9324971" cy="400110"/>
          </a:xfrm>
          <a:prstGeom prst="rect">
            <a:avLst/>
          </a:prstGeom>
          <a:noFill/>
          <a:ln cap="flat">
            <a:noFill/>
          </a:ln>
        </p:spPr>
        <p:txBody>
          <a:bodyPr vert="horz" wrap="square" lIns="91440" tIns="45720" rIns="91440" bIns="45720" anchor="t" anchorCtr="0" compatLnSpc="1">
            <a:spAutoFit/>
          </a:bodyPr>
          <a:lstStyle/>
          <a:p>
            <a:pPr marL="180975" marR="0" lvl="0" indent="-180975"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s-ES" sz="2000" b="1" i="0" u="none" strike="noStrike" kern="0" cap="none" spc="0" baseline="0" dirty="0">
                <a:uFillTx/>
                <a:latin typeface="Arial" pitchFamily="34"/>
                <a:cs typeface="Arial" pitchFamily="34"/>
              </a:rPr>
              <a:t>Diseño Sísmico de Estructuras y Riesgos Naturales</a:t>
            </a:r>
            <a:endParaRPr lang="es-ES" sz="2000" b="1" i="0" u="none" strike="noStrike" kern="1200" cap="none" spc="0" baseline="0" dirty="0">
              <a:uFillTx/>
              <a:latin typeface="Arial" pitchFamily="34"/>
              <a:cs typeface="Arial" pitchFamily="34"/>
            </a:endParaRPr>
          </a:p>
        </p:txBody>
      </p:sp>
      <p:sp>
        <p:nvSpPr>
          <p:cNvPr id="8" name="CuadroTexto 12">
            <a:extLst>
              <a:ext uri="{FF2B5EF4-FFF2-40B4-BE49-F238E27FC236}">
                <a16:creationId xmlns:a16="http://schemas.microsoft.com/office/drawing/2014/main" id="{8679E470-E3ED-C01F-05BA-9801E67BB495}"/>
              </a:ext>
            </a:extLst>
          </p:cNvPr>
          <p:cNvSpPr txBox="1"/>
          <p:nvPr/>
        </p:nvSpPr>
        <p:spPr>
          <a:xfrm>
            <a:off x="3638551" y="3949007"/>
            <a:ext cx="8553449" cy="400110"/>
          </a:xfrm>
          <a:prstGeom prst="rect">
            <a:avLst/>
          </a:prstGeom>
          <a:noFill/>
          <a:ln cap="flat">
            <a:noFill/>
          </a:ln>
        </p:spPr>
        <p:txBody>
          <a:bodyPr vert="horz" wrap="square" lIns="91440" tIns="45720" rIns="91440" bIns="45720" anchor="t" anchorCtr="0" compatLnSpc="1">
            <a:spAutoFit/>
          </a:bodyPr>
          <a:lstStyle/>
          <a:p>
            <a:pPr marL="180975" marR="0" lvl="0" indent="-180975"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s-ES" sz="2000" b="1" i="0" u="none" strike="noStrike" kern="0" cap="none" spc="0" baseline="0" dirty="0">
                <a:uFillTx/>
                <a:latin typeface="Arial" pitchFamily="34"/>
                <a:cs typeface="Arial" pitchFamily="34"/>
              </a:rPr>
              <a:t>Ciudad Saludable e Inteligencia Ambiental</a:t>
            </a:r>
            <a:endParaRPr lang="es-ES" sz="2000" b="1" i="0" u="none" strike="noStrike" kern="1200" cap="none" spc="0" baseline="0" dirty="0">
              <a:uFillTx/>
              <a:latin typeface="Arial" pitchFamily="34"/>
              <a:cs typeface="Arial" pitchFamily="34"/>
            </a:endParaRPr>
          </a:p>
        </p:txBody>
      </p:sp>
      <p:sp>
        <p:nvSpPr>
          <p:cNvPr id="9" name="CuadroTexto 14">
            <a:extLst>
              <a:ext uri="{FF2B5EF4-FFF2-40B4-BE49-F238E27FC236}">
                <a16:creationId xmlns:a16="http://schemas.microsoft.com/office/drawing/2014/main" id="{B7464349-BC8D-94C9-7542-E6E57332F19B}"/>
              </a:ext>
            </a:extLst>
          </p:cNvPr>
          <p:cNvSpPr txBox="1"/>
          <p:nvPr/>
        </p:nvSpPr>
        <p:spPr>
          <a:xfrm>
            <a:off x="4495800" y="4759080"/>
            <a:ext cx="7696200" cy="400110"/>
          </a:xfrm>
          <a:prstGeom prst="rect">
            <a:avLst/>
          </a:prstGeom>
          <a:noFill/>
          <a:ln cap="flat">
            <a:noFill/>
          </a:ln>
        </p:spPr>
        <p:txBody>
          <a:bodyPr vert="horz" wrap="square" lIns="91440" tIns="45720" rIns="91440" bIns="45720" anchor="t" anchorCtr="0" compatLnSpc="1">
            <a:spAutoFit/>
          </a:bodyPr>
          <a:lstStyle/>
          <a:p>
            <a:pPr marL="180975" marR="0" lvl="0" indent="-180975"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s-ES" sz="2000" b="1" i="0" u="none" strike="noStrike" kern="0" cap="none" spc="0" baseline="0" dirty="0">
                <a:uFillTx/>
                <a:latin typeface="Arial" pitchFamily="34"/>
                <a:cs typeface="Arial" pitchFamily="34"/>
              </a:rPr>
              <a:t>Paisaje y Proyecto Arquitectónico Contemporáneo</a:t>
            </a:r>
            <a:endParaRPr lang="es-ES" sz="2000" b="1" i="0" u="none" strike="noStrike" kern="1200" cap="none" spc="0" baseline="0" dirty="0">
              <a:uFillTx/>
              <a:latin typeface="Arial" pitchFamily="34"/>
              <a:cs typeface="Arial" pitchFamily="34"/>
            </a:endParaRPr>
          </a:p>
        </p:txBody>
      </p:sp>
      <p:sp>
        <p:nvSpPr>
          <p:cNvPr id="10" name="CuadroTexto 16">
            <a:extLst>
              <a:ext uri="{FF2B5EF4-FFF2-40B4-BE49-F238E27FC236}">
                <a16:creationId xmlns:a16="http://schemas.microsoft.com/office/drawing/2014/main" id="{FB22A1A2-9337-7A82-4A08-A4C207C431C6}"/>
              </a:ext>
            </a:extLst>
          </p:cNvPr>
          <p:cNvSpPr txBox="1"/>
          <p:nvPr/>
        </p:nvSpPr>
        <p:spPr>
          <a:xfrm>
            <a:off x="5610224" y="5569153"/>
            <a:ext cx="6581775" cy="707886"/>
          </a:xfrm>
          <a:prstGeom prst="rect">
            <a:avLst/>
          </a:prstGeom>
          <a:noFill/>
          <a:ln cap="flat">
            <a:noFill/>
          </a:ln>
        </p:spPr>
        <p:txBody>
          <a:bodyPr vert="horz" wrap="square" lIns="91440" tIns="45720" rIns="91440" bIns="45720" anchor="t" anchorCtr="0" compatLnSpc="1">
            <a:spAutoFit/>
          </a:bodyPr>
          <a:lstStyle/>
          <a:p>
            <a:pPr marL="180975" marR="0" lvl="0" indent="-180975"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s-ES" sz="2000" b="1" i="0" u="none" strike="noStrike" kern="0" cap="none" spc="0" baseline="0" dirty="0">
                <a:uFillTx/>
                <a:latin typeface="Arial" pitchFamily="34"/>
                <a:cs typeface="Arial" pitchFamily="34"/>
              </a:rPr>
              <a:t>Documentación y Catalogación en el Patrimonio Arquitectónico</a:t>
            </a:r>
            <a:endParaRPr lang="es-ES" sz="2000" b="1" i="0" u="none" strike="noStrike" kern="1200" cap="none" spc="0" baseline="0" dirty="0">
              <a:uFillTx/>
              <a:latin typeface="Arial" pitchFamily="34"/>
              <a:cs typeface="Arial" pitchFamily="34"/>
            </a:endParaRPr>
          </a:p>
        </p:txBody>
      </p:sp>
      <p:sp>
        <p:nvSpPr>
          <p:cNvPr id="11" name="CuadroTexto 5">
            <a:extLst>
              <a:ext uri="{FF2B5EF4-FFF2-40B4-BE49-F238E27FC236}">
                <a16:creationId xmlns:a16="http://schemas.microsoft.com/office/drawing/2014/main" id="{42E71E94-6323-2DC2-FF79-2247E8D2165E}"/>
              </a:ext>
            </a:extLst>
          </p:cNvPr>
          <p:cNvSpPr txBox="1"/>
          <p:nvPr/>
        </p:nvSpPr>
        <p:spPr>
          <a:xfrm>
            <a:off x="290943" y="281644"/>
            <a:ext cx="3519052" cy="64633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dirty="0">
                <a:solidFill>
                  <a:srgbClr val="3A789C"/>
                </a:solidFill>
                <a:uFillTx/>
                <a:latin typeface="Arial" pitchFamily="34"/>
                <a:cs typeface="Arial" pitchFamily="34"/>
              </a:rPr>
              <a:t>1</a:t>
            </a:r>
            <a:r>
              <a:rPr lang="es-ES" sz="3600" b="0" i="0" u="none" strike="noStrike" kern="0" cap="none" spc="0" baseline="30000" dirty="0">
                <a:solidFill>
                  <a:srgbClr val="3A789C"/>
                </a:solidFill>
                <a:uFillTx/>
                <a:latin typeface="Arial" pitchFamily="34"/>
                <a:cs typeface="Arial" pitchFamily="34"/>
              </a:rPr>
              <a:t>er</a:t>
            </a:r>
            <a:r>
              <a:rPr lang="es-ES" sz="3600" b="0" i="0" u="none" strike="noStrike" kern="1200" cap="none" spc="0" baseline="0" dirty="0">
                <a:solidFill>
                  <a:srgbClr val="3A789C"/>
                </a:solidFill>
                <a:uFillTx/>
                <a:latin typeface="Arial" pitchFamily="34"/>
                <a:cs typeface="Arial" pitchFamily="34"/>
              </a:rPr>
              <a:t> SEMESTRE</a:t>
            </a:r>
          </a:p>
        </p:txBody>
      </p:sp>
      <p:sp>
        <p:nvSpPr>
          <p:cNvPr id="3" name="CuadroTexto 11">
            <a:extLst>
              <a:ext uri="{FF2B5EF4-FFF2-40B4-BE49-F238E27FC236}">
                <a16:creationId xmlns:a16="http://schemas.microsoft.com/office/drawing/2014/main" id="{ADD9E0CE-F2F3-4DC2-91B4-CA765B59CF2D}"/>
              </a:ext>
            </a:extLst>
          </p:cNvPr>
          <p:cNvSpPr txBox="1"/>
          <p:nvPr/>
        </p:nvSpPr>
        <p:spPr>
          <a:xfrm>
            <a:off x="3314700" y="3513193"/>
            <a:ext cx="8877296" cy="46166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0" i="0" u="none" strike="noStrike" kern="0" cap="none" spc="0" baseline="0" dirty="0">
                <a:uFillTx/>
                <a:latin typeface="Arial" pitchFamily="34"/>
                <a:cs typeface="Arial" pitchFamily="34"/>
              </a:rPr>
              <a:t>Con una marcada orientación hacia la gestión de l</a:t>
            </a:r>
            <a:r>
              <a:rPr lang="es-ES" sz="1200" kern="0" dirty="0">
                <a:latin typeface="Arial" pitchFamily="34"/>
                <a:cs typeface="Arial" pitchFamily="34"/>
              </a:rPr>
              <a:t>os </a:t>
            </a:r>
            <a:r>
              <a:rPr lang="es-ES" sz="1200" b="0" i="0" u="none" strike="noStrike" kern="0" cap="none" spc="0" baseline="0" dirty="0">
                <a:uFillTx/>
                <a:latin typeface="Arial" pitchFamily="34"/>
                <a:cs typeface="Arial" pitchFamily="34"/>
              </a:rPr>
              <a:t>riesgos naturales que afectan a entornos construidos, se presta una especial atención al riesgo sísmico y a la reducción de la vulnerabilidad a través del diseño estructural sismorresistente.</a:t>
            </a:r>
            <a:endParaRPr lang="es-ES" sz="1200" b="0" i="0" u="none" strike="noStrike" kern="1200" cap="none" spc="0" baseline="0" dirty="0">
              <a:uFillTx/>
              <a:latin typeface="Arial" pitchFamily="34"/>
              <a:cs typeface="Arial" pitchFamily="34"/>
            </a:endParaRPr>
          </a:p>
        </p:txBody>
      </p:sp>
      <p:sp>
        <p:nvSpPr>
          <p:cNvPr id="12" name="CuadroTexto 13">
            <a:extLst>
              <a:ext uri="{FF2B5EF4-FFF2-40B4-BE49-F238E27FC236}">
                <a16:creationId xmlns:a16="http://schemas.microsoft.com/office/drawing/2014/main" id="{FB207024-1A02-C9DB-537B-81B84D06766B}"/>
              </a:ext>
            </a:extLst>
          </p:cNvPr>
          <p:cNvSpPr txBox="1"/>
          <p:nvPr/>
        </p:nvSpPr>
        <p:spPr>
          <a:xfrm>
            <a:off x="4114800" y="4323266"/>
            <a:ext cx="8077196" cy="461665"/>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s-ES" sz="1200" b="0" i="0" u="none" strike="noStrike" kern="0" cap="none" spc="0" baseline="0" dirty="0">
                <a:uFillTx/>
                <a:latin typeface="Arial" pitchFamily="34"/>
                <a:cs typeface="Arial" pitchFamily="34"/>
              </a:rPr>
              <a:t>Entender la ciudad contemporánea, comprendiendo las causas que le dan forma a la ciudad contemporánea, así como sus procesos de fragmentación respecto a la ciudad ideal pensada en la primera modernidad.</a:t>
            </a:r>
          </a:p>
        </p:txBody>
      </p:sp>
      <p:sp>
        <p:nvSpPr>
          <p:cNvPr id="13" name="CuadroTexto 15">
            <a:extLst>
              <a:ext uri="{FF2B5EF4-FFF2-40B4-BE49-F238E27FC236}">
                <a16:creationId xmlns:a16="http://schemas.microsoft.com/office/drawing/2014/main" id="{8BAA4A09-D668-0D24-0ABE-4DF714417492}"/>
              </a:ext>
            </a:extLst>
          </p:cNvPr>
          <p:cNvSpPr txBox="1"/>
          <p:nvPr/>
        </p:nvSpPr>
        <p:spPr>
          <a:xfrm>
            <a:off x="4943474" y="5133339"/>
            <a:ext cx="7248525" cy="46166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0" i="0" u="none" strike="noStrike" kern="0" cap="none" spc="0" baseline="0" dirty="0">
                <a:uFillTx/>
                <a:latin typeface="Arial" pitchFamily="34"/>
                <a:cs typeface="Arial" pitchFamily="34"/>
              </a:rPr>
              <a:t>Ejercicio de la crítica arquitectónica y la investigación del concepto contemporáneo de Paisaje desde la visión del proceso proyectual, </a:t>
            </a:r>
            <a:r>
              <a:rPr lang="es-ES" sz="1200" kern="0" dirty="0">
                <a:latin typeface="Arial" pitchFamily="34"/>
                <a:cs typeface="Arial" pitchFamily="34"/>
              </a:rPr>
              <a:t>e</a:t>
            </a:r>
            <a:r>
              <a:rPr lang="es-ES" sz="1200" b="0" i="0" u="none" strike="noStrike" kern="0" cap="none" spc="0" baseline="0" dirty="0">
                <a:uFillTx/>
                <a:latin typeface="Arial" pitchFamily="34"/>
                <a:cs typeface="Arial" pitchFamily="34"/>
              </a:rPr>
              <a:t>nfocando </a:t>
            </a:r>
            <a:r>
              <a:rPr lang="es-ES" sz="1200" kern="0" dirty="0">
                <a:latin typeface="Arial" pitchFamily="34"/>
                <a:cs typeface="Arial" pitchFamily="34"/>
              </a:rPr>
              <a:t>su </a:t>
            </a:r>
            <a:r>
              <a:rPr lang="es-ES" sz="1200" b="0" i="0" u="none" strike="noStrike" kern="0" cap="none" spc="0" baseline="0" dirty="0">
                <a:uFillTx/>
                <a:latin typeface="Arial" pitchFamily="34"/>
                <a:cs typeface="Arial" pitchFamily="34"/>
              </a:rPr>
              <a:t>interés desde diferentes ópticas. </a:t>
            </a:r>
            <a:endParaRPr lang="es-ES" sz="1200" b="0" i="0" u="none" strike="noStrike" kern="1200" cap="none" spc="0" baseline="0" dirty="0">
              <a:uFillTx/>
              <a:latin typeface="Arial" pitchFamily="34"/>
              <a:cs typeface="Arial" pitchFamily="34"/>
            </a:endParaRPr>
          </a:p>
        </p:txBody>
      </p:sp>
      <p:sp>
        <p:nvSpPr>
          <p:cNvPr id="14" name="CuadroTexto 17">
            <a:extLst>
              <a:ext uri="{FF2B5EF4-FFF2-40B4-BE49-F238E27FC236}">
                <a16:creationId xmlns:a16="http://schemas.microsoft.com/office/drawing/2014/main" id="{C8DDF192-9314-8EAC-BC87-F443C5663F04}"/>
              </a:ext>
            </a:extLst>
          </p:cNvPr>
          <p:cNvSpPr txBox="1"/>
          <p:nvPr/>
        </p:nvSpPr>
        <p:spPr>
          <a:xfrm>
            <a:off x="6096000" y="6251189"/>
            <a:ext cx="6096000" cy="46166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0" i="0" u="none" strike="noStrike" kern="0" cap="none" spc="0" baseline="0" dirty="0">
                <a:uFillTx/>
                <a:latin typeface="Arial" pitchFamily="34"/>
                <a:cs typeface="Arial" pitchFamily="34"/>
              </a:rPr>
              <a:t>Enfoque aplicado a la intervención en el patrimonio arquitectónico, con objeto de aprender las opciones existentes sobre la documentación de edificios existentes.</a:t>
            </a:r>
            <a:endParaRPr lang="es-ES" sz="1200" b="0" i="0" u="none" strike="noStrike" kern="1200" cap="none" spc="0" baseline="0" dirty="0">
              <a:uFillTx/>
              <a:latin typeface="Arial" pitchFamily="34"/>
              <a:cs typeface="Arial" pitchFamily="34"/>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8">
    <p:spTree>
      <p:nvGrpSpPr>
        <p:cNvPr id="1" name=""/>
        <p:cNvGrpSpPr/>
        <p:nvPr/>
      </p:nvGrpSpPr>
      <p:grpSpPr>
        <a:xfrm>
          <a:off x="0" y="0"/>
          <a:ext cx="0" cy="0"/>
          <a:chOff x="0" y="0"/>
          <a:chExt cx="0" cy="0"/>
        </a:xfrm>
      </p:grpSpPr>
      <p:pic>
        <p:nvPicPr>
          <p:cNvPr id="2" name="Imagen 4" descr="Patrón de fondo&#10;&#10;Descripción generada automáticamente">
            <a:extLst>
              <a:ext uri="{FF2B5EF4-FFF2-40B4-BE49-F238E27FC236}">
                <a16:creationId xmlns:a16="http://schemas.microsoft.com/office/drawing/2014/main" id="{A51B0BD4-A5D7-97B6-EACB-1CFBFBD354CC}"/>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4" name="CuadroTexto 6">
            <a:extLst>
              <a:ext uri="{FF2B5EF4-FFF2-40B4-BE49-F238E27FC236}">
                <a16:creationId xmlns:a16="http://schemas.microsoft.com/office/drawing/2014/main" id="{7BA537FA-81DE-DF4A-DC7D-F955017DE5EA}"/>
              </a:ext>
            </a:extLst>
          </p:cNvPr>
          <p:cNvSpPr txBox="1"/>
          <p:nvPr/>
        </p:nvSpPr>
        <p:spPr>
          <a:xfrm>
            <a:off x="4426528" y="927969"/>
            <a:ext cx="3338940" cy="70788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000" b="1" i="0" u="none" strike="noStrike" kern="0" cap="none" spc="0" baseline="0" dirty="0">
                <a:solidFill>
                  <a:srgbClr val="595959"/>
                </a:solidFill>
                <a:uFillTx/>
                <a:latin typeface="Arial" pitchFamily="34"/>
                <a:cs typeface="Arial" pitchFamily="34"/>
              </a:rPr>
              <a:t>Asignaturas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000" b="1" i="0" u="none" strike="noStrike" kern="0" cap="none" spc="0" baseline="0" dirty="0">
                <a:solidFill>
                  <a:srgbClr val="595959"/>
                </a:solidFill>
                <a:uFillTx/>
                <a:latin typeface="Arial" pitchFamily="34"/>
                <a:cs typeface="Arial" pitchFamily="34"/>
              </a:rPr>
              <a:t>Optativas grupo 2 (G2)</a:t>
            </a:r>
            <a:endParaRPr lang="es-ES" sz="2000" b="1" i="0" u="none" strike="noStrike" kern="1200" cap="none" spc="0" baseline="0" dirty="0">
              <a:solidFill>
                <a:srgbClr val="595959"/>
              </a:solidFill>
              <a:uFillTx/>
              <a:latin typeface="Arial" pitchFamily="34"/>
              <a:cs typeface="Arial" pitchFamily="34"/>
            </a:endParaRPr>
          </a:p>
        </p:txBody>
      </p:sp>
      <p:sp>
        <p:nvSpPr>
          <p:cNvPr id="5" name="CuadroTexto 7">
            <a:extLst>
              <a:ext uri="{FF2B5EF4-FFF2-40B4-BE49-F238E27FC236}">
                <a16:creationId xmlns:a16="http://schemas.microsoft.com/office/drawing/2014/main" id="{6B782D40-F683-7DC7-5C55-A4C48455C86D}"/>
              </a:ext>
            </a:extLst>
          </p:cNvPr>
          <p:cNvSpPr txBox="1"/>
          <p:nvPr/>
        </p:nvSpPr>
        <p:spPr>
          <a:xfrm>
            <a:off x="9144000" y="624114"/>
            <a:ext cx="2554513" cy="40011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000" b="1" i="0" u="none" strike="noStrike" kern="0" cap="none" spc="0" baseline="0">
                <a:solidFill>
                  <a:srgbClr val="595959"/>
                </a:solidFill>
                <a:uFillTx/>
                <a:latin typeface="Arial" pitchFamily="34"/>
                <a:cs typeface="Arial" pitchFamily="34"/>
              </a:rPr>
              <a:t>Objetivo</a:t>
            </a:r>
            <a:endParaRPr lang="es-ES" sz="2000" b="1" i="0" u="none" strike="noStrike" kern="1200" cap="none" spc="0" baseline="0">
              <a:solidFill>
                <a:srgbClr val="595959"/>
              </a:solidFill>
              <a:uFillTx/>
              <a:latin typeface="Arial" pitchFamily="34"/>
              <a:cs typeface="Arial" pitchFamily="34"/>
            </a:endParaRPr>
          </a:p>
        </p:txBody>
      </p:sp>
      <p:sp>
        <p:nvSpPr>
          <p:cNvPr id="6" name="CuadroTexto 8">
            <a:extLst>
              <a:ext uri="{FF2B5EF4-FFF2-40B4-BE49-F238E27FC236}">
                <a16:creationId xmlns:a16="http://schemas.microsoft.com/office/drawing/2014/main" id="{32A3A4A7-A97B-3B14-FEAF-FECC9FFD981E}"/>
              </a:ext>
            </a:extLst>
          </p:cNvPr>
          <p:cNvSpPr txBox="1"/>
          <p:nvPr/>
        </p:nvSpPr>
        <p:spPr>
          <a:xfrm>
            <a:off x="8769928" y="1004916"/>
            <a:ext cx="3158840" cy="83099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0" cap="none" spc="0" baseline="0" dirty="0">
                <a:solidFill>
                  <a:srgbClr val="595959"/>
                </a:solidFill>
                <a:uFillTx/>
                <a:latin typeface="Arial" pitchFamily="34"/>
                <a:cs typeface="Arial" pitchFamily="34"/>
              </a:rPr>
              <a:t>Todas las asignaturas se diseñan como un complemento capaz de aportar diferentes perspectivas sobre el TFM, así como sobre la práctica profesional.</a:t>
            </a:r>
            <a:endParaRPr lang="es-ES" sz="1200" b="1" i="0" u="none" strike="noStrike" kern="1200" cap="none" spc="0" baseline="0" dirty="0">
              <a:solidFill>
                <a:srgbClr val="595959"/>
              </a:solidFill>
              <a:uFillTx/>
              <a:latin typeface="Arial" pitchFamily="34"/>
              <a:cs typeface="Arial" pitchFamily="34"/>
            </a:endParaRPr>
          </a:p>
        </p:txBody>
      </p:sp>
      <p:sp>
        <p:nvSpPr>
          <p:cNvPr id="10" name="CuadroTexto 5">
            <a:extLst>
              <a:ext uri="{FF2B5EF4-FFF2-40B4-BE49-F238E27FC236}">
                <a16:creationId xmlns:a16="http://schemas.microsoft.com/office/drawing/2014/main" id="{FCCB10F5-139A-144C-02ED-713BE6781B4C}"/>
              </a:ext>
            </a:extLst>
          </p:cNvPr>
          <p:cNvSpPr txBox="1"/>
          <p:nvPr/>
        </p:nvSpPr>
        <p:spPr>
          <a:xfrm>
            <a:off x="290943" y="281644"/>
            <a:ext cx="3519052" cy="64633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dirty="0">
                <a:solidFill>
                  <a:srgbClr val="3A789C"/>
                </a:solidFill>
                <a:uFillTx/>
                <a:latin typeface="Arial" pitchFamily="34"/>
                <a:cs typeface="Arial" pitchFamily="34"/>
              </a:rPr>
              <a:t>1</a:t>
            </a:r>
            <a:r>
              <a:rPr lang="es-ES" sz="3600" b="0" i="0" u="none" strike="noStrike" kern="0" cap="none" spc="0" baseline="30000" dirty="0">
                <a:solidFill>
                  <a:srgbClr val="3A789C"/>
                </a:solidFill>
                <a:uFillTx/>
                <a:latin typeface="Arial" pitchFamily="34"/>
                <a:cs typeface="Arial" pitchFamily="34"/>
              </a:rPr>
              <a:t>er</a:t>
            </a:r>
            <a:r>
              <a:rPr lang="es-ES" sz="3600" b="0" i="0" u="none" strike="noStrike" kern="1200" cap="none" spc="0" baseline="0" dirty="0">
                <a:solidFill>
                  <a:srgbClr val="3A789C"/>
                </a:solidFill>
                <a:uFillTx/>
                <a:latin typeface="Arial" pitchFamily="34"/>
                <a:cs typeface="Arial" pitchFamily="34"/>
              </a:rPr>
              <a:t> SEMESTRE</a:t>
            </a:r>
          </a:p>
        </p:txBody>
      </p:sp>
      <p:sp>
        <p:nvSpPr>
          <p:cNvPr id="3" name="CuadroTexto 9">
            <a:extLst>
              <a:ext uri="{FF2B5EF4-FFF2-40B4-BE49-F238E27FC236}">
                <a16:creationId xmlns:a16="http://schemas.microsoft.com/office/drawing/2014/main" id="{6C376BCD-3FDF-9970-9275-F78218860D18}"/>
              </a:ext>
            </a:extLst>
          </p:cNvPr>
          <p:cNvSpPr txBox="1"/>
          <p:nvPr/>
        </p:nvSpPr>
        <p:spPr>
          <a:xfrm>
            <a:off x="2867025" y="3138934"/>
            <a:ext cx="9324971" cy="400110"/>
          </a:xfrm>
          <a:prstGeom prst="rect">
            <a:avLst/>
          </a:prstGeom>
          <a:noFill/>
          <a:ln cap="flat">
            <a:noFill/>
          </a:ln>
        </p:spPr>
        <p:txBody>
          <a:bodyPr vert="horz" wrap="square" lIns="91440" tIns="45720" rIns="91440" bIns="45720" anchor="t" anchorCtr="0" compatLnSpc="1">
            <a:spAutoFit/>
          </a:bodyPr>
          <a:lstStyle/>
          <a:p>
            <a:pPr marL="180975" marR="0" lvl="0" indent="-180975"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s-ES" sz="2000" b="1" i="0" u="none" strike="noStrike" kern="0" cap="none" spc="0" baseline="0" dirty="0">
                <a:uFillTx/>
                <a:latin typeface="Arial" pitchFamily="34"/>
                <a:cs typeface="Arial" pitchFamily="34"/>
              </a:rPr>
              <a:t>Arquitectura Efímera y Diseño</a:t>
            </a:r>
            <a:endParaRPr lang="es-ES" sz="2000" b="1" i="0" u="none" strike="noStrike" kern="1200" cap="none" spc="0" baseline="0" dirty="0">
              <a:uFillTx/>
              <a:latin typeface="Arial" pitchFamily="34"/>
              <a:cs typeface="Arial" pitchFamily="34"/>
            </a:endParaRPr>
          </a:p>
        </p:txBody>
      </p:sp>
      <p:sp>
        <p:nvSpPr>
          <p:cNvPr id="11" name="CuadroTexto 12">
            <a:extLst>
              <a:ext uri="{FF2B5EF4-FFF2-40B4-BE49-F238E27FC236}">
                <a16:creationId xmlns:a16="http://schemas.microsoft.com/office/drawing/2014/main" id="{06B2CEAB-376E-3A2F-ADA8-ED6F93646FAC}"/>
              </a:ext>
            </a:extLst>
          </p:cNvPr>
          <p:cNvSpPr txBox="1"/>
          <p:nvPr/>
        </p:nvSpPr>
        <p:spPr>
          <a:xfrm>
            <a:off x="3638551" y="3949007"/>
            <a:ext cx="8553449" cy="400110"/>
          </a:xfrm>
          <a:prstGeom prst="rect">
            <a:avLst/>
          </a:prstGeom>
          <a:noFill/>
          <a:ln cap="flat">
            <a:noFill/>
          </a:ln>
        </p:spPr>
        <p:txBody>
          <a:bodyPr vert="horz" wrap="square" lIns="91440" tIns="45720" rIns="91440" bIns="45720" anchor="t" anchorCtr="0" compatLnSpc="1">
            <a:spAutoFit/>
          </a:bodyPr>
          <a:lstStyle/>
          <a:p>
            <a:pPr marL="180975" marR="0" lvl="0" indent="-180975"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s-ES" sz="2000" b="1" i="0" u="none" strike="noStrike" kern="0" cap="none" spc="0" baseline="0" dirty="0">
                <a:uFillTx/>
                <a:latin typeface="Arial" pitchFamily="34"/>
                <a:cs typeface="Arial" pitchFamily="34"/>
              </a:rPr>
              <a:t>Técnicas de Diseño Avanzado</a:t>
            </a:r>
            <a:endParaRPr lang="es-ES" sz="2000" b="1" i="0" u="none" strike="noStrike" kern="1200" cap="none" spc="0" baseline="0" dirty="0">
              <a:uFillTx/>
              <a:latin typeface="Arial" pitchFamily="34"/>
              <a:cs typeface="Arial" pitchFamily="34"/>
            </a:endParaRPr>
          </a:p>
        </p:txBody>
      </p:sp>
      <p:sp>
        <p:nvSpPr>
          <p:cNvPr id="12" name="CuadroTexto 14">
            <a:extLst>
              <a:ext uri="{FF2B5EF4-FFF2-40B4-BE49-F238E27FC236}">
                <a16:creationId xmlns:a16="http://schemas.microsoft.com/office/drawing/2014/main" id="{0DA3C09E-0C3E-D881-FB7C-5E969F31AA4B}"/>
              </a:ext>
            </a:extLst>
          </p:cNvPr>
          <p:cNvSpPr txBox="1"/>
          <p:nvPr/>
        </p:nvSpPr>
        <p:spPr>
          <a:xfrm>
            <a:off x="4495800" y="4759080"/>
            <a:ext cx="7696200" cy="400110"/>
          </a:xfrm>
          <a:prstGeom prst="rect">
            <a:avLst/>
          </a:prstGeom>
          <a:noFill/>
          <a:ln cap="flat">
            <a:noFill/>
          </a:ln>
        </p:spPr>
        <p:txBody>
          <a:bodyPr vert="horz" wrap="square" lIns="91440" tIns="45720" rIns="91440" bIns="45720" anchor="t" anchorCtr="0" compatLnSpc="1">
            <a:spAutoFit/>
          </a:bodyPr>
          <a:lstStyle/>
          <a:p>
            <a:pPr marL="180975" marR="0" lvl="0" indent="-180975"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s-ES" sz="2000" b="1" i="0" u="none" strike="noStrike" kern="0" cap="none" spc="0" baseline="0" dirty="0">
                <a:uFillTx/>
                <a:latin typeface="Arial" pitchFamily="34"/>
                <a:cs typeface="Arial" pitchFamily="34"/>
              </a:rPr>
              <a:t>Reciclaje y </a:t>
            </a:r>
            <a:r>
              <a:rPr lang="es-ES" sz="2000" b="1" kern="0" dirty="0">
                <a:latin typeface="Arial" pitchFamily="34"/>
                <a:cs typeface="Arial" pitchFamily="34"/>
              </a:rPr>
              <a:t>P</a:t>
            </a:r>
            <a:r>
              <a:rPr lang="es-ES" sz="2000" b="1" i="0" u="none" strike="noStrike" kern="0" cap="none" spc="0" baseline="0" dirty="0">
                <a:uFillTx/>
                <a:latin typeface="Arial" pitchFamily="34"/>
                <a:cs typeface="Arial" pitchFamily="34"/>
              </a:rPr>
              <a:t>aisaje </a:t>
            </a:r>
            <a:r>
              <a:rPr lang="es-ES" sz="2000" b="1" kern="0" dirty="0">
                <a:latin typeface="Arial" pitchFamily="34"/>
                <a:cs typeface="Arial" pitchFamily="34"/>
              </a:rPr>
              <a:t>T</a:t>
            </a:r>
            <a:r>
              <a:rPr lang="es-ES" sz="2000" b="1" i="0" u="none" strike="noStrike" kern="0" cap="none" spc="0" baseline="0" dirty="0">
                <a:uFillTx/>
                <a:latin typeface="Arial" pitchFamily="34"/>
                <a:cs typeface="Arial" pitchFamily="34"/>
              </a:rPr>
              <a:t>urístico</a:t>
            </a:r>
            <a:endParaRPr lang="es-ES" sz="2000" b="1" i="0" u="none" strike="noStrike" kern="1200" cap="none" spc="0" baseline="0" dirty="0">
              <a:uFillTx/>
              <a:latin typeface="Arial" pitchFamily="34"/>
              <a:cs typeface="Arial" pitchFamily="34"/>
            </a:endParaRPr>
          </a:p>
        </p:txBody>
      </p:sp>
      <p:sp>
        <p:nvSpPr>
          <p:cNvPr id="13" name="CuadroTexto 11">
            <a:extLst>
              <a:ext uri="{FF2B5EF4-FFF2-40B4-BE49-F238E27FC236}">
                <a16:creationId xmlns:a16="http://schemas.microsoft.com/office/drawing/2014/main" id="{E797D839-CC4C-9CF9-4791-3F0B2A33720E}"/>
              </a:ext>
            </a:extLst>
          </p:cNvPr>
          <p:cNvSpPr txBox="1"/>
          <p:nvPr/>
        </p:nvSpPr>
        <p:spPr>
          <a:xfrm>
            <a:off x="3314700" y="3513193"/>
            <a:ext cx="8877296" cy="46166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0" i="0" u="none" strike="noStrike" kern="0" cap="none" spc="0" baseline="0" dirty="0">
                <a:uFillTx/>
                <a:latin typeface="Arial" pitchFamily="34"/>
                <a:cs typeface="Arial" pitchFamily="34"/>
              </a:rPr>
              <a:t>Adquirir una cultura sobre diseño efímero, enmarcando sus procesos de ideación, reflexionando sobre su finalidad y promoviendo un acercamiento al diseño, producción y marketing de objetos y espacios con una perspectiva estética y funcional.</a:t>
            </a:r>
            <a:endParaRPr lang="es-ES" sz="1200" b="0" i="0" u="none" strike="noStrike" kern="1200" cap="none" spc="0" baseline="0" dirty="0">
              <a:uFillTx/>
              <a:latin typeface="Arial" pitchFamily="34"/>
              <a:cs typeface="Arial" pitchFamily="34"/>
            </a:endParaRPr>
          </a:p>
        </p:txBody>
      </p:sp>
      <p:sp>
        <p:nvSpPr>
          <p:cNvPr id="14" name="CuadroTexto 13">
            <a:extLst>
              <a:ext uri="{FF2B5EF4-FFF2-40B4-BE49-F238E27FC236}">
                <a16:creationId xmlns:a16="http://schemas.microsoft.com/office/drawing/2014/main" id="{FAB5DF1A-C146-48A2-F945-A4252D254F08}"/>
              </a:ext>
            </a:extLst>
          </p:cNvPr>
          <p:cNvSpPr txBox="1"/>
          <p:nvPr/>
        </p:nvSpPr>
        <p:spPr>
          <a:xfrm>
            <a:off x="4114800" y="4323266"/>
            <a:ext cx="8077196" cy="461665"/>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s-ES" sz="1200" kern="0" dirty="0">
                <a:latin typeface="Arial" pitchFamily="34"/>
                <a:cs typeface="Arial" pitchFamily="34"/>
              </a:rPr>
              <a:t>C</a:t>
            </a:r>
            <a:r>
              <a:rPr lang="es-ES" sz="1200" b="0" i="0" u="none" strike="noStrike" kern="0" cap="none" spc="0" baseline="0" dirty="0">
                <a:uFillTx/>
                <a:latin typeface="Arial" pitchFamily="34"/>
                <a:cs typeface="Arial" pitchFamily="34"/>
              </a:rPr>
              <a:t>onocer y entender el conjunto de técnicas gráficas, digitales y manuales, como herramientas aplicables en el proceso de diseño, siendo herramientas fundamentales para el desarrollo del proyecto arquitectónico.</a:t>
            </a:r>
          </a:p>
        </p:txBody>
      </p:sp>
      <p:sp>
        <p:nvSpPr>
          <p:cNvPr id="15" name="CuadroTexto 15">
            <a:extLst>
              <a:ext uri="{FF2B5EF4-FFF2-40B4-BE49-F238E27FC236}">
                <a16:creationId xmlns:a16="http://schemas.microsoft.com/office/drawing/2014/main" id="{30F4FCAC-85EA-11D3-EA16-7145E12CF801}"/>
              </a:ext>
            </a:extLst>
          </p:cNvPr>
          <p:cNvSpPr txBox="1"/>
          <p:nvPr/>
        </p:nvSpPr>
        <p:spPr>
          <a:xfrm>
            <a:off x="4943474" y="5133339"/>
            <a:ext cx="7248525" cy="46166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kern="0" dirty="0">
                <a:latin typeface="Arial" pitchFamily="34"/>
                <a:cs typeface="Arial" pitchFamily="34"/>
              </a:rPr>
              <a:t>E</a:t>
            </a:r>
            <a:r>
              <a:rPr lang="es-ES" sz="1200" b="0" i="0" u="none" strike="noStrike" kern="0" cap="none" spc="0" baseline="0" dirty="0">
                <a:uFillTx/>
                <a:latin typeface="Arial" pitchFamily="34"/>
                <a:cs typeface="Arial" pitchFamily="34"/>
              </a:rPr>
              <a:t>studio del turismo desde el paisaje y la arquitectura, como motor de regeneración urbana y territorial, explorando nuevos modelos sostenibles alternativos a partir de claves y criterios ligados al paisaje.</a:t>
            </a:r>
            <a:endParaRPr lang="es-ES" sz="1200" b="0" i="0" u="none" strike="noStrike" kern="1200" cap="none" spc="0" baseline="0" dirty="0">
              <a:uFillTx/>
              <a:latin typeface="Arial" pitchFamily="34"/>
              <a:cs typeface="Arial" pitchFamily="34"/>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pic>
        <p:nvPicPr>
          <p:cNvPr id="2" name="Imagen 4" descr="Gráfico, Gráfico de rectángulos&#10;&#10;Descripción generada automáticamente">
            <a:extLst>
              <a:ext uri="{FF2B5EF4-FFF2-40B4-BE49-F238E27FC236}">
                <a16:creationId xmlns:a16="http://schemas.microsoft.com/office/drawing/2014/main" id="{8726A096-3FA3-FADA-0CC8-2F509F9CAA85}"/>
              </a:ext>
            </a:extLst>
          </p:cNvPr>
          <p:cNvPicPr>
            <a:picLocks noChangeAspect="1"/>
          </p:cNvPicPr>
          <p:nvPr/>
        </p:nvPicPr>
        <p:blipFill>
          <a:blip r:embed="rId2"/>
          <a:stretch>
            <a:fillRect/>
          </a:stretch>
        </p:blipFill>
        <p:spPr>
          <a:xfrm>
            <a:off x="-29028" y="0"/>
            <a:ext cx="12191996" cy="6858000"/>
          </a:xfrm>
          <a:prstGeom prst="rect">
            <a:avLst/>
          </a:prstGeom>
          <a:noFill/>
          <a:ln cap="flat">
            <a:noFill/>
          </a:ln>
        </p:spPr>
      </p:pic>
      <p:sp>
        <p:nvSpPr>
          <p:cNvPr id="3" name="CuadroTexto 5">
            <a:extLst>
              <a:ext uri="{FF2B5EF4-FFF2-40B4-BE49-F238E27FC236}">
                <a16:creationId xmlns:a16="http://schemas.microsoft.com/office/drawing/2014/main" id="{C4960ABC-96BB-7ECB-F8C6-0A64C3D56783}"/>
              </a:ext>
            </a:extLst>
          </p:cNvPr>
          <p:cNvSpPr txBox="1"/>
          <p:nvPr/>
        </p:nvSpPr>
        <p:spPr>
          <a:xfrm>
            <a:off x="4079174" y="281644"/>
            <a:ext cx="3338940"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a:solidFill>
                  <a:srgbClr val="595959"/>
                </a:solidFill>
                <a:uFillTx/>
                <a:latin typeface="Arial" pitchFamily="34"/>
                <a:cs typeface="Arial" pitchFamily="34"/>
              </a:rPr>
              <a:t>TALLERES</a:t>
            </a:r>
            <a:endParaRPr lang="es-ES" sz="3600" b="0" i="0" u="none" strike="noStrike" kern="1200" cap="none" spc="0" baseline="0">
              <a:solidFill>
                <a:srgbClr val="595959"/>
              </a:solidFill>
              <a:uFillTx/>
              <a:latin typeface="Arial" pitchFamily="34"/>
              <a:cs typeface="Arial" pitchFamily="34"/>
            </a:endParaRPr>
          </a:p>
        </p:txBody>
      </p:sp>
      <p:sp>
        <p:nvSpPr>
          <p:cNvPr id="4" name="CuadroTexto 6">
            <a:extLst>
              <a:ext uri="{FF2B5EF4-FFF2-40B4-BE49-F238E27FC236}">
                <a16:creationId xmlns:a16="http://schemas.microsoft.com/office/drawing/2014/main" id="{257ED8B2-6F74-53EB-74F7-A28207765AC0}"/>
              </a:ext>
            </a:extLst>
          </p:cNvPr>
          <p:cNvSpPr txBox="1"/>
          <p:nvPr/>
        </p:nvSpPr>
        <p:spPr>
          <a:xfrm>
            <a:off x="0" y="1885465"/>
            <a:ext cx="3033485" cy="1015663"/>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000" b="1" i="0" u="none" strike="noStrike" kern="0" cap="none" spc="0" baseline="0" dirty="0">
                <a:solidFill>
                  <a:srgbClr val="FFFFFF"/>
                </a:solidFill>
                <a:uFillTx/>
                <a:latin typeface="Arial" pitchFamily="34"/>
                <a:cs typeface="Arial" pitchFamily="34"/>
              </a:rPr>
              <a:t>TALLER 1</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2000" b="1" kern="0" dirty="0">
              <a:solidFill>
                <a:srgbClr val="FFFFFF"/>
              </a:solidFill>
              <a:latin typeface="Arial" pitchFamily="34"/>
              <a:cs typeface="Arial"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2000" b="1" i="0" u="none" strike="noStrike" kern="1200" cap="none" spc="0" baseline="0" dirty="0">
              <a:solidFill>
                <a:srgbClr val="FFFFFF"/>
              </a:solidFill>
              <a:uFillTx/>
              <a:latin typeface="Arial" pitchFamily="34"/>
              <a:cs typeface="Arial" pitchFamily="34"/>
            </a:endParaRPr>
          </a:p>
        </p:txBody>
      </p:sp>
      <p:sp>
        <p:nvSpPr>
          <p:cNvPr id="6" name="CuadroTexto 8">
            <a:extLst>
              <a:ext uri="{FF2B5EF4-FFF2-40B4-BE49-F238E27FC236}">
                <a16:creationId xmlns:a16="http://schemas.microsoft.com/office/drawing/2014/main" id="{4F5967B4-66E3-F6D7-5F3E-550C1053683D}"/>
              </a:ext>
            </a:extLst>
          </p:cNvPr>
          <p:cNvSpPr txBox="1"/>
          <p:nvPr/>
        </p:nvSpPr>
        <p:spPr>
          <a:xfrm>
            <a:off x="3033485" y="1899565"/>
            <a:ext cx="3033485" cy="40011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000" b="1" i="0" u="none" strike="noStrike" kern="0" cap="none" spc="0" baseline="0" dirty="0">
                <a:solidFill>
                  <a:srgbClr val="FFFFFF"/>
                </a:solidFill>
                <a:uFillTx/>
                <a:latin typeface="Arial" pitchFamily="34"/>
                <a:cs typeface="Arial" pitchFamily="34"/>
              </a:rPr>
              <a:t>TALLER 2</a:t>
            </a:r>
            <a:endParaRPr lang="es-ES" sz="2000" b="1" i="0" u="none" strike="noStrike" kern="1200" cap="none" spc="0" baseline="0" dirty="0">
              <a:solidFill>
                <a:srgbClr val="FFFFFF"/>
              </a:solidFill>
              <a:uFillTx/>
              <a:latin typeface="Arial" pitchFamily="34"/>
              <a:cs typeface="Arial" pitchFamily="34"/>
            </a:endParaRPr>
          </a:p>
        </p:txBody>
      </p:sp>
      <p:sp>
        <p:nvSpPr>
          <p:cNvPr id="8" name="CuadroTexto 10">
            <a:extLst>
              <a:ext uri="{FF2B5EF4-FFF2-40B4-BE49-F238E27FC236}">
                <a16:creationId xmlns:a16="http://schemas.microsoft.com/office/drawing/2014/main" id="{651E4D3C-01BE-C7B3-AD05-1ACD3DC05543}"/>
              </a:ext>
            </a:extLst>
          </p:cNvPr>
          <p:cNvSpPr txBox="1"/>
          <p:nvPr/>
        </p:nvSpPr>
        <p:spPr>
          <a:xfrm>
            <a:off x="6066970" y="1885465"/>
            <a:ext cx="3033485" cy="40011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000" b="1" i="0" u="none" strike="noStrike" kern="0" cap="none" spc="0" baseline="0" dirty="0">
                <a:solidFill>
                  <a:srgbClr val="FFFFFF"/>
                </a:solidFill>
                <a:uFillTx/>
                <a:latin typeface="Arial" pitchFamily="34"/>
                <a:cs typeface="Arial" pitchFamily="34"/>
              </a:rPr>
              <a:t>TALLER 3</a:t>
            </a:r>
            <a:endParaRPr lang="es-ES" sz="2000" b="1" i="0" u="none" strike="noStrike" kern="1200" cap="none" spc="0" baseline="0" dirty="0">
              <a:solidFill>
                <a:srgbClr val="FFFFFF"/>
              </a:solidFill>
              <a:uFillTx/>
              <a:latin typeface="Arial" pitchFamily="34"/>
              <a:cs typeface="Arial" pitchFamily="34"/>
            </a:endParaRPr>
          </a:p>
        </p:txBody>
      </p:sp>
      <p:sp>
        <p:nvSpPr>
          <p:cNvPr id="10" name="CuadroTexto 12">
            <a:extLst>
              <a:ext uri="{FF2B5EF4-FFF2-40B4-BE49-F238E27FC236}">
                <a16:creationId xmlns:a16="http://schemas.microsoft.com/office/drawing/2014/main" id="{BFF8FF2D-5DD0-9B83-85F4-807BCC6DE31E}"/>
              </a:ext>
            </a:extLst>
          </p:cNvPr>
          <p:cNvSpPr txBox="1"/>
          <p:nvPr/>
        </p:nvSpPr>
        <p:spPr>
          <a:xfrm>
            <a:off x="9187543" y="1913656"/>
            <a:ext cx="3033485" cy="40011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000" b="1" i="0" u="none" strike="noStrike" kern="0" cap="none" spc="0" baseline="0" dirty="0">
                <a:solidFill>
                  <a:srgbClr val="FFFFFF"/>
                </a:solidFill>
                <a:uFillTx/>
                <a:latin typeface="Arial" pitchFamily="34"/>
                <a:cs typeface="Arial" pitchFamily="34"/>
              </a:rPr>
              <a:t>TALLER 4</a:t>
            </a:r>
            <a:endParaRPr lang="es-ES" sz="2000" b="1" i="0" u="none" strike="noStrike" kern="1200" cap="none" spc="0" baseline="0" dirty="0">
              <a:solidFill>
                <a:srgbClr val="FFFFFF"/>
              </a:solidFill>
              <a:uFillTx/>
              <a:latin typeface="Arial" pitchFamily="34"/>
              <a:cs typeface="Arial" pitchFamily="34"/>
            </a:endParaRPr>
          </a:p>
        </p:txBody>
      </p:sp>
      <p:sp>
        <p:nvSpPr>
          <p:cNvPr id="13" name="Rectángulo: esquinas redondeadas 12">
            <a:extLst>
              <a:ext uri="{FF2B5EF4-FFF2-40B4-BE49-F238E27FC236}">
                <a16:creationId xmlns:a16="http://schemas.microsoft.com/office/drawing/2014/main" id="{E6DA80A5-BBCD-B6F9-3806-D0CBECD0C7C6}"/>
              </a:ext>
            </a:extLst>
          </p:cNvPr>
          <p:cNvSpPr/>
          <p:nvPr/>
        </p:nvSpPr>
        <p:spPr>
          <a:xfrm>
            <a:off x="3107492" y="3429000"/>
            <a:ext cx="2920064" cy="1328023"/>
          </a:xfrm>
          <a:prstGeom prst="roundRect">
            <a:avLst/>
          </a:prstGeom>
          <a:solidFill>
            <a:schemeClr val="accent4">
              <a:lumMod val="75000"/>
              <a:alpha val="50000"/>
            </a:schemeClr>
          </a:solidFill>
          <a:ln w="44450">
            <a:noFill/>
          </a:ln>
          <a:scene3d>
            <a:camera prst="orthographicFront"/>
            <a:lightRig rig="threePt" dir="t"/>
          </a:scene3d>
          <a:sp3d extrusionH="57150">
            <a:bevelT w="50800"/>
            <a:bevelB w="50800"/>
          </a:sp3d>
        </p:spPr>
        <p:txBody>
          <a:bodyPr wrap="square">
            <a:spAutoFit/>
          </a:bodyPr>
          <a:lstStyle/>
          <a:p>
            <a:pPr lvl="0" algn="ctr" defTabSz="889000">
              <a:spcBef>
                <a:spcPct val="0"/>
              </a:spcBef>
            </a:pPr>
            <a:r>
              <a:rPr lang="es-ES" b="1" dirty="0">
                <a:solidFill>
                  <a:schemeClr val="bg1"/>
                </a:solidFill>
                <a:latin typeface="Arial" panose="020B0604020202020204" pitchFamily="34" charset="0"/>
                <a:cs typeface="Arial" panose="020B0604020202020204" pitchFamily="34" charset="0"/>
              </a:rPr>
              <a:t>POP-ARQ. TECNOLOGÍA, INNOVACIÓN, COMUNICACIÓN</a:t>
            </a:r>
          </a:p>
        </p:txBody>
      </p:sp>
      <p:sp>
        <p:nvSpPr>
          <p:cNvPr id="14" name="Rectángulo: esquinas redondeadas 13">
            <a:extLst>
              <a:ext uri="{FF2B5EF4-FFF2-40B4-BE49-F238E27FC236}">
                <a16:creationId xmlns:a16="http://schemas.microsoft.com/office/drawing/2014/main" id="{A5AB377E-D0EA-F45E-2F26-B81961E65C99}"/>
              </a:ext>
            </a:extLst>
          </p:cNvPr>
          <p:cNvSpPr/>
          <p:nvPr/>
        </p:nvSpPr>
        <p:spPr>
          <a:xfrm>
            <a:off x="39786" y="3633311"/>
            <a:ext cx="2920064" cy="1021556"/>
          </a:xfrm>
          <a:prstGeom prst="roundRect">
            <a:avLst/>
          </a:prstGeom>
          <a:solidFill>
            <a:schemeClr val="accent5">
              <a:lumMod val="75000"/>
              <a:alpha val="50000"/>
            </a:schemeClr>
          </a:solidFill>
          <a:ln w="44450">
            <a:noFill/>
          </a:ln>
          <a:scene3d>
            <a:camera prst="orthographicFront"/>
            <a:lightRig rig="threePt" dir="t"/>
          </a:scene3d>
          <a:sp3d extrusionH="57150">
            <a:bevelT w="50800"/>
            <a:bevelB w="50800"/>
          </a:sp3d>
        </p:spPr>
        <p:txBody>
          <a:bodyPr wrap="square">
            <a:spAutoFit/>
          </a:bodyPr>
          <a:lstStyle/>
          <a:p>
            <a:pPr lvl="0" algn="ctr" defTabSz="889000">
              <a:spcBef>
                <a:spcPct val="0"/>
              </a:spcBef>
            </a:pPr>
            <a:r>
              <a:rPr lang="es-ES" b="1" dirty="0">
                <a:solidFill>
                  <a:schemeClr val="bg1"/>
                </a:solidFill>
                <a:latin typeface="Arial" panose="020B0604020202020204" pitchFamily="34" charset="0"/>
                <a:cs typeface="Arial" panose="020B0604020202020204" pitchFamily="34" charset="0"/>
              </a:rPr>
              <a:t>ESPACIALIDAD: PROYECTO, LUGAR Y TIEMPO</a:t>
            </a:r>
          </a:p>
        </p:txBody>
      </p:sp>
      <p:sp>
        <p:nvSpPr>
          <p:cNvPr id="15" name="Rectángulo: esquinas redondeadas 14">
            <a:extLst>
              <a:ext uri="{FF2B5EF4-FFF2-40B4-BE49-F238E27FC236}">
                <a16:creationId xmlns:a16="http://schemas.microsoft.com/office/drawing/2014/main" id="{1CCB24F6-32D4-306B-F024-26D5506ED51C}"/>
              </a:ext>
            </a:extLst>
          </p:cNvPr>
          <p:cNvSpPr/>
          <p:nvPr/>
        </p:nvSpPr>
        <p:spPr>
          <a:xfrm>
            <a:off x="6175198" y="3735466"/>
            <a:ext cx="2920064" cy="715089"/>
          </a:xfrm>
          <a:prstGeom prst="roundRect">
            <a:avLst/>
          </a:prstGeom>
          <a:solidFill>
            <a:schemeClr val="accent6">
              <a:lumMod val="75000"/>
              <a:alpha val="50000"/>
            </a:schemeClr>
          </a:solidFill>
          <a:ln w="44450">
            <a:noFill/>
          </a:ln>
          <a:scene3d>
            <a:camera prst="orthographicFront"/>
            <a:lightRig rig="threePt" dir="t"/>
          </a:scene3d>
          <a:sp3d extrusionH="57150">
            <a:bevelT w="50800"/>
            <a:bevelB w="50800"/>
          </a:sp3d>
        </p:spPr>
        <p:txBody>
          <a:bodyPr wrap="square">
            <a:spAutoFit/>
          </a:bodyPr>
          <a:lstStyle/>
          <a:p>
            <a:pPr lvl="0" algn="ctr" defTabSz="889000">
              <a:spcBef>
                <a:spcPct val="0"/>
              </a:spcBef>
            </a:pPr>
            <a:r>
              <a:rPr lang="es-ES" b="1" dirty="0">
                <a:solidFill>
                  <a:schemeClr val="bg1"/>
                </a:solidFill>
                <a:latin typeface="Arial" panose="020B0604020202020204" pitchFamily="34" charset="0"/>
                <a:cs typeface="Arial" panose="020B0604020202020204" pitchFamily="34" charset="0"/>
              </a:rPr>
              <a:t>ARQUITECTURA DEL PAISAJE URBANO</a:t>
            </a:r>
          </a:p>
        </p:txBody>
      </p:sp>
      <p:sp>
        <p:nvSpPr>
          <p:cNvPr id="16" name="Rectángulo: esquinas redondeadas 15">
            <a:extLst>
              <a:ext uri="{FF2B5EF4-FFF2-40B4-BE49-F238E27FC236}">
                <a16:creationId xmlns:a16="http://schemas.microsoft.com/office/drawing/2014/main" id="{2C4E267E-24BB-38D0-9A1D-5EA49BEF75B1}"/>
              </a:ext>
            </a:extLst>
          </p:cNvPr>
          <p:cNvSpPr/>
          <p:nvPr/>
        </p:nvSpPr>
        <p:spPr>
          <a:xfrm>
            <a:off x="9242904" y="3939777"/>
            <a:ext cx="2920064" cy="408623"/>
          </a:xfrm>
          <a:prstGeom prst="roundRect">
            <a:avLst/>
          </a:prstGeom>
          <a:solidFill>
            <a:schemeClr val="accent2">
              <a:lumMod val="75000"/>
              <a:alpha val="50000"/>
            </a:schemeClr>
          </a:solidFill>
          <a:ln w="44450">
            <a:noFill/>
          </a:ln>
          <a:scene3d>
            <a:camera prst="orthographicFront"/>
            <a:lightRig rig="threePt" dir="t"/>
          </a:scene3d>
          <a:sp3d extrusionH="57150">
            <a:bevelT w="50800"/>
            <a:bevelB w="50800"/>
          </a:sp3d>
        </p:spPr>
        <p:txBody>
          <a:bodyPr wrap="square">
            <a:spAutoFit/>
          </a:bodyPr>
          <a:lstStyle/>
          <a:p>
            <a:pPr lvl="0" algn="ctr" defTabSz="889000">
              <a:spcBef>
                <a:spcPct val="0"/>
              </a:spcBef>
            </a:pPr>
            <a:r>
              <a:rPr lang="es-ES" b="1" dirty="0">
                <a:solidFill>
                  <a:schemeClr val="bg1"/>
                </a:solidFill>
                <a:latin typeface="Arial" panose="020B0604020202020204" pitchFamily="34" charset="0"/>
                <a:cs typeface="Arial" panose="020B0604020202020204" pitchFamily="34" charset="0"/>
              </a:rPr>
              <a:t>MATERIA Y LUGAR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descr="Gráfico, Gráfico de rectángulos&#10;&#10;Descripción generada automáticamente">
            <a:extLst>
              <a:ext uri="{FF2B5EF4-FFF2-40B4-BE49-F238E27FC236}">
                <a16:creationId xmlns:a16="http://schemas.microsoft.com/office/drawing/2014/main" id="{8726A096-3FA3-FADA-0CC8-2F509F9CAA85}"/>
              </a:ext>
            </a:extLst>
          </p:cNvPr>
          <p:cNvPicPr>
            <a:picLocks noChangeAspect="1"/>
          </p:cNvPicPr>
          <p:nvPr/>
        </p:nvPicPr>
        <p:blipFill>
          <a:blip r:embed="rId2"/>
          <a:stretch>
            <a:fillRect/>
          </a:stretch>
        </p:blipFill>
        <p:spPr>
          <a:xfrm>
            <a:off x="-29028" y="0"/>
            <a:ext cx="12191996" cy="6858000"/>
          </a:xfrm>
          <a:prstGeom prst="rect">
            <a:avLst/>
          </a:prstGeom>
          <a:noFill/>
          <a:ln cap="flat">
            <a:noFill/>
          </a:ln>
        </p:spPr>
      </p:pic>
      <p:sp>
        <p:nvSpPr>
          <p:cNvPr id="3" name="CuadroTexto 5">
            <a:extLst>
              <a:ext uri="{FF2B5EF4-FFF2-40B4-BE49-F238E27FC236}">
                <a16:creationId xmlns:a16="http://schemas.microsoft.com/office/drawing/2014/main" id="{C4960ABC-96BB-7ECB-F8C6-0A64C3D56783}"/>
              </a:ext>
            </a:extLst>
          </p:cNvPr>
          <p:cNvSpPr txBox="1"/>
          <p:nvPr/>
        </p:nvSpPr>
        <p:spPr>
          <a:xfrm>
            <a:off x="4079174" y="281644"/>
            <a:ext cx="3338940"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a:solidFill>
                  <a:srgbClr val="595959"/>
                </a:solidFill>
                <a:uFillTx/>
                <a:latin typeface="Arial" pitchFamily="34"/>
                <a:cs typeface="Arial" pitchFamily="34"/>
              </a:rPr>
              <a:t>TALLERES</a:t>
            </a:r>
            <a:endParaRPr lang="es-ES" sz="3600" b="0" i="0" u="none" strike="noStrike" kern="1200" cap="none" spc="0" baseline="0">
              <a:solidFill>
                <a:srgbClr val="595959"/>
              </a:solidFill>
              <a:uFillTx/>
              <a:latin typeface="Arial" pitchFamily="34"/>
              <a:cs typeface="Arial" pitchFamily="34"/>
            </a:endParaRPr>
          </a:p>
        </p:txBody>
      </p:sp>
      <p:sp>
        <p:nvSpPr>
          <p:cNvPr id="4" name="CuadroTexto 6">
            <a:extLst>
              <a:ext uri="{FF2B5EF4-FFF2-40B4-BE49-F238E27FC236}">
                <a16:creationId xmlns:a16="http://schemas.microsoft.com/office/drawing/2014/main" id="{257ED8B2-6F74-53EB-74F7-A28207765AC0}"/>
              </a:ext>
            </a:extLst>
          </p:cNvPr>
          <p:cNvSpPr txBox="1"/>
          <p:nvPr/>
        </p:nvSpPr>
        <p:spPr>
          <a:xfrm>
            <a:off x="0" y="1885465"/>
            <a:ext cx="3033485" cy="1015663"/>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000" b="1" i="0" u="none" strike="noStrike" kern="0" cap="none" spc="0" baseline="0" dirty="0">
                <a:solidFill>
                  <a:srgbClr val="FFFFFF"/>
                </a:solidFill>
                <a:uFillTx/>
                <a:latin typeface="Arial" pitchFamily="34"/>
                <a:cs typeface="Arial" pitchFamily="34"/>
              </a:rPr>
              <a:t>TALLER 1</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2000" b="1" kern="0" dirty="0">
              <a:solidFill>
                <a:srgbClr val="FFFFFF"/>
              </a:solidFill>
              <a:latin typeface="Arial" pitchFamily="34"/>
              <a:cs typeface="Arial"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2000" b="1" i="0" u="none" strike="noStrike" kern="1200" cap="none" spc="0" baseline="0" dirty="0">
              <a:solidFill>
                <a:srgbClr val="FFFFFF"/>
              </a:solidFill>
              <a:uFillTx/>
              <a:latin typeface="Arial" pitchFamily="34"/>
              <a:cs typeface="Arial" pitchFamily="34"/>
            </a:endParaRPr>
          </a:p>
        </p:txBody>
      </p:sp>
      <p:sp>
        <p:nvSpPr>
          <p:cNvPr id="6" name="CuadroTexto 8">
            <a:extLst>
              <a:ext uri="{FF2B5EF4-FFF2-40B4-BE49-F238E27FC236}">
                <a16:creationId xmlns:a16="http://schemas.microsoft.com/office/drawing/2014/main" id="{4F5967B4-66E3-F6D7-5F3E-550C1053683D}"/>
              </a:ext>
            </a:extLst>
          </p:cNvPr>
          <p:cNvSpPr txBox="1"/>
          <p:nvPr/>
        </p:nvSpPr>
        <p:spPr>
          <a:xfrm>
            <a:off x="3033485" y="1899565"/>
            <a:ext cx="3033485" cy="40011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000" b="1" i="0" u="none" strike="noStrike" kern="0" cap="none" spc="0" baseline="0" dirty="0">
                <a:solidFill>
                  <a:srgbClr val="FFFFFF"/>
                </a:solidFill>
                <a:uFillTx/>
                <a:latin typeface="Arial" pitchFamily="34"/>
                <a:cs typeface="Arial" pitchFamily="34"/>
              </a:rPr>
              <a:t>TALLER 2</a:t>
            </a:r>
            <a:endParaRPr lang="es-ES" sz="2000" b="1" i="0" u="none" strike="noStrike" kern="1200" cap="none" spc="0" baseline="0" dirty="0">
              <a:solidFill>
                <a:srgbClr val="FFFFFF"/>
              </a:solidFill>
              <a:uFillTx/>
              <a:latin typeface="Arial" pitchFamily="34"/>
              <a:cs typeface="Arial" pitchFamily="34"/>
            </a:endParaRPr>
          </a:p>
        </p:txBody>
      </p:sp>
      <p:sp>
        <p:nvSpPr>
          <p:cNvPr id="8" name="CuadroTexto 10">
            <a:extLst>
              <a:ext uri="{FF2B5EF4-FFF2-40B4-BE49-F238E27FC236}">
                <a16:creationId xmlns:a16="http://schemas.microsoft.com/office/drawing/2014/main" id="{651E4D3C-01BE-C7B3-AD05-1ACD3DC05543}"/>
              </a:ext>
            </a:extLst>
          </p:cNvPr>
          <p:cNvSpPr txBox="1"/>
          <p:nvPr/>
        </p:nvSpPr>
        <p:spPr>
          <a:xfrm>
            <a:off x="6066970" y="1885465"/>
            <a:ext cx="3033485" cy="40011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000" b="1" i="0" u="none" strike="noStrike" kern="0" cap="none" spc="0" baseline="0" dirty="0">
                <a:solidFill>
                  <a:srgbClr val="FFFFFF"/>
                </a:solidFill>
                <a:uFillTx/>
                <a:latin typeface="Arial" pitchFamily="34"/>
                <a:cs typeface="Arial" pitchFamily="34"/>
              </a:rPr>
              <a:t>TALLER 3</a:t>
            </a:r>
            <a:endParaRPr lang="es-ES" sz="2000" b="1" i="0" u="none" strike="noStrike" kern="1200" cap="none" spc="0" baseline="0" dirty="0">
              <a:solidFill>
                <a:srgbClr val="FFFFFF"/>
              </a:solidFill>
              <a:uFillTx/>
              <a:latin typeface="Arial" pitchFamily="34"/>
              <a:cs typeface="Arial" pitchFamily="34"/>
            </a:endParaRPr>
          </a:p>
        </p:txBody>
      </p:sp>
      <p:sp>
        <p:nvSpPr>
          <p:cNvPr id="10" name="CuadroTexto 12">
            <a:extLst>
              <a:ext uri="{FF2B5EF4-FFF2-40B4-BE49-F238E27FC236}">
                <a16:creationId xmlns:a16="http://schemas.microsoft.com/office/drawing/2014/main" id="{BFF8FF2D-5DD0-9B83-85F4-807BCC6DE31E}"/>
              </a:ext>
            </a:extLst>
          </p:cNvPr>
          <p:cNvSpPr txBox="1"/>
          <p:nvPr/>
        </p:nvSpPr>
        <p:spPr>
          <a:xfrm>
            <a:off x="9187543" y="1913656"/>
            <a:ext cx="3033485" cy="40011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000" b="1" i="0" u="none" strike="noStrike" kern="0" cap="none" spc="0" baseline="0" dirty="0">
                <a:solidFill>
                  <a:srgbClr val="FFFFFF"/>
                </a:solidFill>
                <a:uFillTx/>
                <a:latin typeface="Arial" pitchFamily="34"/>
                <a:cs typeface="Arial" pitchFamily="34"/>
              </a:rPr>
              <a:t>TALLER 4</a:t>
            </a:r>
            <a:endParaRPr lang="es-ES" sz="2000" b="1" i="0" u="none" strike="noStrike" kern="1200" cap="none" spc="0" baseline="0" dirty="0">
              <a:solidFill>
                <a:srgbClr val="FFFFFF"/>
              </a:solidFill>
              <a:uFillTx/>
              <a:latin typeface="Arial" pitchFamily="34"/>
              <a:cs typeface="Arial" pitchFamily="34"/>
            </a:endParaRPr>
          </a:p>
        </p:txBody>
      </p:sp>
      <p:sp>
        <p:nvSpPr>
          <p:cNvPr id="13" name="Rectángulo: esquinas redondeadas 12">
            <a:extLst>
              <a:ext uri="{FF2B5EF4-FFF2-40B4-BE49-F238E27FC236}">
                <a16:creationId xmlns:a16="http://schemas.microsoft.com/office/drawing/2014/main" id="{E6DA80A5-BBCD-B6F9-3806-D0CBECD0C7C6}"/>
              </a:ext>
            </a:extLst>
          </p:cNvPr>
          <p:cNvSpPr/>
          <p:nvPr/>
        </p:nvSpPr>
        <p:spPr>
          <a:xfrm>
            <a:off x="3107492" y="2458040"/>
            <a:ext cx="2920064" cy="4239101"/>
          </a:xfrm>
          <a:prstGeom prst="roundRect">
            <a:avLst/>
          </a:prstGeom>
          <a:solidFill>
            <a:schemeClr val="accent4">
              <a:lumMod val="75000"/>
              <a:alpha val="50000"/>
            </a:schemeClr>
          </a:solidFill>
          <a:ln w="44450">
            <a:noFill/>
          </a:ln>
          <a:scene3d>
            <a:camera prst="orthographicFront"/>
            <a:lightRig rig="threePt" dir="t"/>
          </a:scene3d>
          <a:sp3d extrusionH="57150">
            <a:bevelT w="50800"/>
            <a:bevelB w="50800"/>
          </a:sp3d>
        </p:spPr>
        <p:txBody>
          <a:bodyPr wrap="square">
            <a:spAutoFit/>
          </a:bodyPr>
          <a:lstStyle/>
          <a:p>
            <a:r>
              <a:rPr lang="es-ES_tradnl" sz="1400" dirty="0">
                <a:solidFill>
                  <a:schemeClr val="bg1"/>
                </a:solidFill>
                <a:effectLst/>
                <a:latin typeface="Arial" panose="020B0604020202020204" pitchFamily="34" charset="0"/>
                <a:ea typeface="MS Mincho" panose="02020609040205080304" pitchFamily="49" charset="-128"/>
                <a:cs typeface="Times New Roman" panose="02020603050405020304" pitchFamily="18" charset="0"/>
              </a:rPr>
              <a:t>Fundamentado en la importancia del entorno como escenario de la actividad humana, se propone una arquitectura experimental, innovadora, fácilmente construible y portadora del espíritu de una “vida nueva”. </a:t>
            </a:r>
            <a:endParaRPr lang="es-ES" sz="1400" dirty="0">
              <a:solidFill>
                <a:schemeClr val="bg1"/>
              </a:solidFill>
              <a:effectLst/>
              <a:latin typeface="Arial" panose="020B0604020202020204" pitchFamily="34" charset="0"/>
              <a:ea typeface="MS Mincho" panose="02020609040205080304" pitchFamily="49" charset="-128"/>
              <a:cs typeface="Times New Roman" panose="02020603050405020304" pitchFamily="18" charset="0"/>
            </a:endParaRPr>
          </a:p>
          <a:p>
            <a:r>
              <a:rPr lang="es-ES_tradnl" sz="1400" dirty="0">
                <a:solidFill>
                  <a:schemeClr val="bg1"/>
                </a:solidFill>
                <a:effectLst/>
                <a:latin typeface="Arial" panose="020B0604020202020204" pitchFamily="34" charset="0"/>
                <a:ea typeface="MS Mincho" panose="02020609040205080304" pitchFamily="49" charset="-128"/>
                <a:cs typeface="Times New Roman" panose="02020603050405020304" pitchFamily="18" charset="0"/>
              </a:rPr>
              <a:t>Una arquitectura flexible, móvil, reemplazable e incluso reciclable, que deberá reunir condiciones de adaptabilidad a su entorno, abarcando la multiplicidad de usos y su intercambiabilidad, de sencillo acceso a sus sistemas constructivos, estructurales y de instalaciones</a:t>
            </a:r>
            <a:endParaRPr lang="es-ES" sz="1400" dirty="0">
              <a:solidFill>
                <a:schemeClr val="bg1"/>
              </a:solidFill>
              <a:effectLst/>
              <a:latin typeface="Arial" panose="020B0604020202020204" pitchFamily="34" charset="0"/>
              <a:ea typeface="MS Mincho" panose="02020609040205080304" pitchFamily="49" charset="-128"/>
              <a:cs typeface="Times New Roman" panose="02020603050405020304" pitchFamily="18" charset="0"/>
            </a:endParaRPr>
          </a:p>
        </p:txBody>
      </p:sp>
      <p:sp>
        <p:nvSpPr>
          <p:cNvPr id="14" name="Rectángulo: esquinas redondeadas 13">
            <a:extLst>
              <a:ext uri="{FF2B5EF4-FFF2-40B4-BE49-F238E27FC236}">
                <a16:creationId xmlns:a16="http://schemas.microsoft.com/office/drawing/2014/main" id="{A5AB377E-D0EA-F45E-2F26-B81961E65C99}"/>
              </a:ext>
            </a:extLst>
          </p:cNvPr>
          <p:cNvSpPr/>
          <p:nvPr/>
        </p:nvSpPr>
        <p:spPr>
          <a:xfrm>
            <a:off x="39786" y="2464602"/>
            <a:ext cx="2920064" cy="4009073"/>
          </a:xfrm>
          <a:prstGeom prst="roundRect">
            <a:avLst/>
          </a:prstGeom>
          <a:solidFill>
            <a:schemeClr val="accent5">
              <a:lumMod val="75000"/>
              <a:alpha val="50000"/>
            </a:schemeClr>
          </a:solidFill>
          <a:ln w="44450">
            <a:noFill/>
          </a:ln>
          <a:scene3d>
            <a:camera prst="orthographicFront"/>
            <a:lightRig rig="threePt" dir="t"/>
          </a:scene3d>
          <a:sp3d extrusionH="57150">
            <a:bevelT w="50800"/>
            <a:bevelB w="50800"/>
          </a:sp3d>
        </p:spPr>
        <p:txBody>
          <a:bodyPr wrap="square">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400" b="0" i="0" u="none" strike="noStrike" kern="0" cap="none" spc="0" baseline="0" dirty="0">
                <a:solidFill>
                  <a:srgbClr val="FFFFFF"/>
                </a:solidFill>
                <a:uFillTx/>
                <a:latin typeface="Arial" pitchFamily="34"/>
                <a:cs typeface="Arial" pitchFamily="34"/>
              </a:rPr>
              <a:t>El proyecto arquitectónico entendido desde un pensamiento holístico, desde la escala territorial del lugar a la escala del objeto arquitectónico, en el hallazgo de una serie de principios espaciales claves, sinergias programáticas y principios de organización colaborativa coherente con el planteamiento conceptual e intencional del proyectista para conseguir edificios que mejoren el lugar en el que se encuentran y la calidad de vida de sus usuarios. </a:t>
            </a:r>
            <a:endParaRPr lang="es-ES" sz="1400" b="0" i="0" u="none" strike="noStrike" kern="1200" cap="none" spc="0" baseline="0" dirty="0">
              <a:solidFill>
                <a:srgbClr val="FFFFFF"/>
              </a:solidFill>
              <a:uFillTx/>
              <a:latin typeface="Arial" pitchFamily="34"/>
              <a:cs typeface="Arial" pitchFamily="34"/>
            </a:endParaRPr>
          </a:p>
        </p:txBody>
      </p:sp>
      <p:sp>
        <p:nvSpPr>
          <p:cNvPr id="15" name="Rectángulo: esquinas redondeadas 14">
            <a:extLst>
              <a:ext uri="{FF2B5EF4-FFF2-40B4-BE49-F238E27FC236}">
                <a16:creationId xmlns:a16="http://schemas.microsoft.com/office/drawing/2014/main" id="{1CCB24F6-32D4-306B-F024-26D5506ED51C}"/>
              </a:ext>
            </a:extLst>
          </p:cNvPr>
          <p:cNvSpPr/>
          <p:nvPr/>
        </p:nvSpPr>
        <p:spPr>
          <a:xfrm>
            <a:off x="6175198" y="2450511"/>
            <a:ext cx="2920064" cy="4239101"/>
          </a:xfrm>
          <a:prstGeom prst="roundRect">
            <a:avLst/>
          </a:prstGeom>
          <a:solidFill>
            <a:schemeClr val="accent6">
              <a:lumMod val="75000"/>
              <a:alpha val="50000"/>
            </a:schemeClr>
          </a:solidFill>
          <a:ln w="44450">
            <a:noFill/>
          </a:ln>
          <a:scene3d>
            <a:camera prst="orthographicFront"/>
            <a:lightRig rig="threePt" dir="t"/>
          </a:scene3d>
          <a:sp3d extrusionH="57150">
            <a:bevelT w="50800"/>
            <a:bevelB w="50800"/>
          </a:sp3d>
        </p:spPr>
        <p:txBody>
          <a:bodyPr wrap="square">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_tradnl" sz="1400" kern="0" dirty="0">
                <a:solidFill>
                  <a:srgbClr val="FFFFFF"/>
                </a:solidFill>
                <a:latin typeface="Arial" pitchFamily="34"/>
                <a:cs typeface="Arial" pitchFamily="34"/>
              </a:rPr>
              <a:t>Los proyectos realizados en el marco de este taller tendrán la singularidad de profundizar en el análisis y el proyecto urbano, además de desarrollar una propuesta arquitectónica coherente con dicho trabajo de análisis y propuesta de escala urbana y/o territorial. Se entiende el proyecto de forma unitaria y la coherencia y continuidad entre las escalas será un criterio de evaluación. Se debe priorizar el desarrollo de espacios que potencien la urbanidad con un confort adecuado y la convivencia de las comunidades locales.  </a:t>
            </a:r>
            <a:endParaRPr lang="es-ES" sz="1400" kern="0" dirty="0">
              <a:solidFill>
                <a:srgbClr val="FFFFFF"/>
              </a:solidFill>
              <a:latin typeface="Arial" pitchFamily="34"/>
              <a:cs typeface="Arial" pitchFamily="34"/>
            </a:endParaRPr>
          </a:p>
        </p:txBody>
      </p:sp>
      <p:sp>
        <p:nvSpPr>
          <p:cNvPr id="16" name="Rectángulo: esquinas redondeadas 15">
            <a:extLst>
              <a:ext uri="{FF2B5EF4-FFF2-40B4-BE49-F238E27FC236}">
                <a16:creationId xmlns:a16="http://schemas.microsoft.com/office/drawing/2014/main" id="{2C4E267E-24BB-38D0-9A1D-5EA49BEF75B1}"/>
              </a:ext>
            </a:extLst>
          </p:cNvPr>
          <p:cNvSpPr/>
          <p:nvPr/>
        </p:nvSpPr>
        <p:spPr>
          <a:xfrm>
            <a:off x="9242904" y="2458040"/>
            <a:ext cx="2920064" cy="4009073"/>
          </a:xfrm>
          <a:prstGeom prst="roundRect">
            <a:avLst/>
          </a:prstGeom>
          <a:solidFill>
            <a:schemeClr val="accent2">
              <a:lumMod val="75000"/>
              <a:alpha val="50000"/>
            </a:schemeClr>
          </a:solidFill>
          <a:ln w="44450">
            <a:noFill/>
          </a:ln>
          <a:scene3d>
            <a:camera prst="orthographicFront"/>
            <a:lightRig rig="threePt" dir="t"/>
          </a:scene3d>
          <a:sp3d extrusionH="57150">
            <a:bevelT w="50800"/>
            <a:bevelB w="50800"/>
          </a:sp3d>
        </p:spPr>
        <p:txBody>
          <a:bodyPr wrap="square">
            <a:spAutoFit/>
          </a:bodyPr>
          <a:lstStyle/>
          <a:p>
            <a:pPr defTabSz="889000">
              <a:spcBef>
                <a:spcPct val="0"/>
              </a:spcBef>
            </a:pPr>
            <a:r>
              <a:rPr lang="es-ES" sz="1400" dirty="0">
                <a:solidFill>
                  <a:schemeClr val="bg1"/>
                </a:solidFill>
                <a:latin typeface="Arial" panose="020B0604020202020204" pitchFamily="34" charset="0"/>
                <a:cs typeface="Arial" panose="020B0604020202020204" pitchFamily="34" charset="0"/>
              </a:rPr>
              <a:t>Desde el análisis exhaustivo del lugar y de sus condiciones ecológicas, físicas, climáticas, culturales y sociales, se propone una visión ecosistémica con una marcada componente holística que pretende relacionar tanto las </a:t>
            </a:r>
            <a:r>
              <a:rPr lang="es-ES" sz="1400" dirty="0" err="1">
                <a:solidFill>
                  <a:schemeClr val="bg1"/>
                </a:solidFill>
                <a:latin typeface="Arial" panose="020B0604020202020204" pitchFamily="34" charset="0"/>
                <a:cs typeface="Arial" panose="020B0604020202020204" pitchFamily="34" charset="0"/>
              </a:rPr>
              <a:t>pre-existencias</a:t>
            </a:r>
            <a:r>
              <a:rPr lang="es-ES" sz="1400" dirty="0">
                <a:solidFill>
                  <a:schemeClr val="bg1"/>
                </a:solidFill>
                <a:latin typeface="Arial" panose="020B0604020202020204" pitchFamily="34" charset="0"/>
                <a:cs typeface="Arial" panose="020B0604020202020204" pitchFamily="34" charset="0"/>
              </a:rPr>
              <a:t> materiales como otras trazas o relaciones inmateriales presentes también en el lugar. La pieza arquitectónica que se proyecta y se construye deberá integrar y ofrecer nuevas estrategias de intervención arquitectónica, urbana o paisajística.</a:t>
            </a:r>
          </a:p>
        </p:txBody>
      </p:sp>
    </p:spTree>
    <p:extLst>
      <p:ext uri="{BB962C8B-B14F-4D97-AF65-F5344CB8AC3E}">
        <p14:creationId xmlns:p14="http://schemas.microsoft.com/office/powerpoint/2010/main" val="2932330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descr="Gráfico, Gráfico de rectángulos&#10;&#10;Descripción generada automáticamente">
            <a:extLst>
              <a:ext uri="{FF2B5EF4-FFF2-40B4-BE49-F238E27FC236}">
                <a16:creationId xmlns:a16="http://schemas.microsoft.com/office/drawing/2014/main" id="{8726A096-3FA3-FADA-0CC8-2F509F9CAA85}"/>
              </a:ext>
            </a:extLst>
          </p:cNvPr>
          <p:cNvPicPr>
            <a:picLocks noChangeAspect="1"/>
          </p:cNvPicPr>
          <p:nvPr/>
        </p:nvPicPr>
        <p:blipFill>
          <a:blip r:embed="rId2"/>
          <a:stretch>
            <a:fillRect/>
          </a:stretch>
        </p:blipFill>
        <p:spPr>
          <a:xfrm>
            <a:off x="-29028" y="0"/>
            <a:ext cx="12191996" cy="6858000"/>
          </a:xfrm>
          <a:prstGeom prst="rect">
            <a:avLst/>
          </a:prstGeom>
          <a:noFill/>
          <a:ln cap="flat">
            <a:noFill/>
          </a:ln>
        </p:spPr>
      </p:pic>
      <p:sp>
        <p:nvSpPr>
          <p:cNvPr id="3" name="CuadroTexto 5">
            <a:extLst>
              <a:ext uri="{FF2B5EF4-FFF2-40B4-BE49-F238E27FC236}">
                <a16:creationId xmlns:a16="http://schemas.microsoft.com/office/drawing/2014/main" id="{C4960ABC-96BB-7ECB-F8C6-0A64C3D56783}"/>
              </a:ext>
            </a:extLst>
          </p:cNvPr>
          <p:cNvSpPr txBox="1"/>
          <p:nvPr/>
        </p:nvSpPr>
        <p:spPr>
          <a:xfrm>
            <a:off x="4079174" y="281644"/>
            <a:ext cx="3338940"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a:solidFill>
                  <a:srgbClr val="595959"/>
                </a:solidFill>
                <a:uFillTx/>
                <a:latin typeface="Arial" pitchFamily="34"/>
                <a:cs typeface="Arial" pitchFamily="34"/>
              </a:rPr>
              <a:t>TALLERES</a:t>
            </a:r>
            <a:endParaRPr lang="es-ES" sz="3600" b="0" i="0" u="none" strike="noStrike" kern="1200" cap="none" spc="0" baseline="0">
              <a:solidFill>
                <a:srgbClr val="595959"/>
              </a:solidFill>
              <a:uFillTx/>
              <a:latin typeface="Arial" pitchFamily="34"/>
              <a:cs typeface="Arial" pitchFamily="34"/>
            </a:endParaRPr>
          </a:p>
        </p:txBody>
      </p:sp>
      <p:sp>
        <p:nvSpPr>
          <p:cNvPr id="4" name="CuadroTexto 6">
            <a:extLst>
              <a:ext uri="{FF2B5EF4-FFF2-40B4-BE49-F238E27FC236}">
                <a16:creationId xmlns:a16="http://schemas.microsoft.com/office/drawing/2014/main" id="{257ED8B2-6F74-53EB-74F7-A28207765AC0}"/>
              </a:ext>
            </a:extLst>
          </p:cNvPr>
          <p:cNvSpPr txBox="1"/>
          <p:nvPr/>
        </p:nvSpPr>
        <p:spPr>
          <a:xfrm>
            <a:off x="0" y="1885465"/>
            <a:ext cx="3033485" cy="1015663"/>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000" b="1" i="0" u="none" strike="noStrike" kern="0" cap="none" spc="0" baseline="0" dirty="0">
                <a:solidFill>
                  <a:srgbClr val="FFFFFF"/>
                </a:solidFill>
                <a:uFillTx/>
                <a:latin typeface="Arial" pitchFamily="34"/>
                <a:cs typeface="Arial" pitchFamily="34"/>
              </a:rPr>
              <a:t>TALLER 1</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2000" b="1" kern="0" dirty="0">
              <a:solidFill>
                <a:srgbClr val="FFFFFF"/>
              </a:solidFill>
              <a:latin typeface="Arial" pitchFamily="34"/>
              <a:cs typeface="Arial"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2000" b="1" i="0" u="none" strike="noStrike" kern="1200" cap="none" spc="0" baseline="0" dirty="0">
              <a:solidFill>
                <a:srgbClr val="FFFFFF"/>
              </a:solidFill>
              <a:uFillTx/>
              <a:latin typeface="Arial" pitchFamily="34"/>
              <a:cs typeface="Arial" pitchFamily="34"/>
            </a:endParaRPr>
          </a:p>
        </p:txBody>
      </p:sp>
      <p:sp>
        <p:nvSpPr>
          <p:cNvPr id="6" name="CuadroTexto 8">
            <a:extLst>
              <a:ext uri="{FF2B5EF4-FFF2-40B4-BE49-F238E27FC236}">
                <a16:creationId xmlns:a16="http://schemas.microsoft.com/office/drawing/2014/main" id="{4F5967B4-66E3-F6D7-5F3E-550C1053683D}"/>
              </a:ext>
            </a:extLst>
          </p:cNvPr>
          <p:cNvSpPr txBox="1"/>
          <p:nvPr/>
        </p:nvSpPr>
        <p:spPr>
          <a:xfrm>
            <a:off x="3033485" y="1899565"/>
            <a:ext cx="3033485" cy="40011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000" b="1" i="0" u="none" strike="noStrike" kern="0" cap="none" spc="0" baseline="0" dirty="0">
                <a:solidFill>
                  <a:srgbClr val="FFFFFF"/>
                </a:solidFill>
                <a:uFillTx/>
                <a:latin typeface="Arial" pitchFamily="34"/>
                <a:cs typeface="Arial" pitchFamily="34"/>
              </a:rPr>
              <a:t>TALLER 2</a:t>
            </a:r>
            <a:endParaRPr lang="es-ES" sz="2000" b="1" i="0" u="none" strike="noStrike" kern="1200" cap="none" spc="0" baseline="0" dirty="0">
              <a:solidFill>
                <a:srgbClr val="FFFFFF"/>
              </a:solidFill>
              <a:uFillTx/>
              <a:latin typeface="Arial" pitchFamily="34"/>
              <a:cs typeface="Arial" pitchFamily="34"/>
            </a:endParaRPr>
          </a:p>
        </p:txBody>
      </p:sp>
      <p:sp>
        <p:nvSpPr>
          <p:cNvPr id="8" name="CuadroTexto 10">
            <a:extLst>
              <a:ext uri="{FF2B5EF4-FFF2-40B4-BE49-F238E27FC236}">
                <a16:creationId xmlns:a16="http://schemas.microsoft.com/office/drawing/2014/main" id="{651E4D3C-01BE-C7B3-AD05-1ACD3DC05543}"/>
              </a:ext>
            </a:extLst>
          </p:cNvPr>
          <p:cNvSpPr txBox="1"/>
          <p:nvPr/>
        </p:nvSpPr>
        <p:spPr>
          <a:xfrm>
            <a:off x="6066970" y="1885465"/>
            <a:ext cx="3033485" cy="40011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000" b="1" i="0" u="none" strike="noStrike" kern="0" cap="none" spc="0" baseline="0" dirty="0">
                <a:solidFill>
                  <a:srgbClr val="FFFFFF"/>
                </a:solidFill>
                <a:uFillTx/>
                <a:latin typeface="Arial" pitchFamily="34"/>
                <a:cs typeface="Arial" pitchFamily="34"/>
              </a:rPr>
              <a:t>TALLER 3</a:t>
            </a:r>
            <a:endParaRPr lang="es-ES" sz="2000" b="1" i="0" u="none" strike="noStrike" kern="1200" cap="none" spc="0" baseline="0" dirty="0">
              <a:solidFill>
                <a:srgbClr val="FFFFFF"/>
              </a:solidFill>
              <a:uFillTx/>
              <a:latin typeface="Arial" pitchFamily="34"/>
              <a:cs typeface="Arial" pitchFamily="34"/>
            </a:endParaRPr>
          </a:p>
        </p:txBody>
      </p:sp>
      <p:sp>
        <p:nvSpPr>
          <p:cNvPr id="10" name="CuadroTexto 12">
            <a:extLst>
              <a:ext uri="{FF2B5EF4-FFF2-40B4-BE49-F238E27FC236}">
                <a16:creationId xmlns:a16="http://schemas.microsoft.com/office/drawing/2014/main" id="{BFF8FF2D-5DD0-9B83-85F4-807BCC6DE31E}"/>
              </a:ext>
            </a:extLst>
          </p:cNvPr>
          <p:cNvSpPr txBox="1"/>
          <p:nvPr/>
        </p:nvSpPr>
        <p:spPr>
          <a:xfrm>
            <a:off x="9187543" y="1913656"/>
            <a:ext cx="3033485" cy="40011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000" b="1" i="0" u="none" strike="noStrike" kern="0" cap="none" spc="0" baseline="0" dirty="0">
                <a:solidFill>
                  <a:srgbClr val="FFFFFF"/>
                </a:solidFill>
                <a:uFillTx/>
                <a:latin typeface="Arial" pitchFamily="34"/>
                <a:cs typeface="Arial" pitchFamily="34"/>
              </a:rPr>
              <a:t>TALLER 4</a:t>
            </a:r>
            <a:endParaRPr lang="es-ES" sz="2000" b="1" i="0" u="none" strike="noStrike" kern="1200" cap="none" spc="0" baseline="0" dirty="0">
              <a:solidFill>
                <a:srgbClr val="FFFFFF"/>
              </a:solidFill>
              <a:uFillTx/>
              <a:latin typeface="Arial" pitchFamily="34"/>
              <a:cs typeface="Arial" pitchFamily="34"/>
            </a:endParaRPr>
          </a:p>
        </p:txBody>
      </p:sp>
      <p:sp>
        <p:nvSpPr>
          <p:cNvPr id="13" name="Rectángulo: esquinas redondeadas 12">
            <a:extLst>
              <a:ext uri="{FF2B5EF4-FFF2-40B4-BE49-F238E27FC236}">
                <a16:creationId xmlns:a16="http://schemas.microsoft.com/office/drawing/2014/main" id="{E6DA80A5-BBCD-B6F9-3806-D0CBECD0C7C6}"/>
              </a:ext>
            </a:extLst>
          </p:cNvPr>
          <p:cNvSpPr/>
          <p:nvPr/>
        </p:nvSpPr>
        <p:spPr>
          <a:xfrm>
            <a:off x="3107492" y="2458040"/>
            <a:ext cx="2920064" cy="4009073"/>
          </a:xfrm>
          <a:prstGeom prst="roundRect">
            <a:avLst/>
          </a:prstGeom>
          <a:solidFill>
            <a:schemeClr val="accent4">
              <a:lumMod val="75000"/>
              <a:alpha val="50000"/>
            </a:schemeClr>
          </a:solidFill>
          <a:ln w="44450">
            <a:noFill/>
          </a:ln>
          <a:scene3d>
            <a:camera prst="orthographicFront"/>
            <a:lightRig rig="threePt" dir="t"/>
          </a:scene3d>
          <a:sp3d extrusionH="57150">
            <a:bevelT w="50800"/>
            <a:bevelB w="50800"/>
          </a:sp3d>
        </p:spPr>
        <p:txBody>
          <a:bodyPr wrap="square">
            <a:spAutoFit/>
          </a:bodyPr>
          <a:lstStyle/>
          <a:p>
            <a:pPr algn="ctr"/>
            <a:r>
              <a:rPr lang="es-ES" sz="1400" u="sng" dirty="0">
                <a:solidFill>
                  <a:schemeClr val="bg1"/>
                </a:solidFill>
                <a:effectLst/>
                <a:latin typeface="Arial" panose="020B0604020202020204" pitchFamily="34" charset="0"/>
                <a:ea typeface="MS Mincho" panose="02020609040205080304" pitchFamily="49" charset="-128"/>
                <a:cs typeface="Times New Roman" panose="02020603050405020304" pitchFamily="18" charset="0"/>
              </a:rPr>
              <a:t>Entrega específica</a:t>
            </a:r>
          </a:p>
          <a:p>
            <a:pPr algn="ctr"/>
            <a:endParaRPr lang="es-ES" sz="1400" u="sng" dirty="0">
              <a:solidFill>
                <a:schemeClr val="bg1"/>
              </a:solidFill>
              <a:latin typeface="Arial" panose="020B0604020202020204" pitchFamily="34" charset="0"/>
              <a:ea typeface="MS Mincho" panose="02020609040205080304" pitchFamily="49" charset="-128"/>
              <a:cs typeface="Times New Roman" panose="02020603050405020304" pitchFamily="18" charset="0"/>
            </a:endParaRPr>
          </a:p>
          <a:p>
            <a:r>
              <a:rPr lang="es-ES" sz="1400" dirty="0">
                <a:solidFill>
                  <a:schemeClr val="bg1"/>
                </a:solidFill>
                <a:effectLst/>
                <a:latin typeface="Arial" panose="020B0604020202020204" pitchFamily="34" charset="0"/>
                <a:ea typeface="MS Mincho" panose="02020609040205080304" pitchFamily="49" charset="-128"/>
                <a:cs typeface="Times New Roman" panose="02020603050405020304" pitchFamily="18" charset="0"/>
              </a:rPr>
              <a:t>1. Documento audiovisual de 2 minutos de duración que ilustre el proceso de diseño y desarrollo de su propio proyecto.</a:t>
            </a:r>
          </a:p>
          <a:p>
            <a:endParaRPr lang="es-ES" sz="1400" dirty="0">
              <a:solidFill>
                <a:schemeClr val="bg1"/>
              </a:solidFill>
              <a:effectLst/>
              <a:latin typeface="Arial" panose="020B0604020202020204" pitchFamily="34" charset="0"/>
              <a:ea typeface="MS Mincho" panose="02020609040205080304" pitchFamily="49" charset="-128"/>
              <a:cs typeface="Times New Roman" panose="02020603050405020304" pitchFamily="18" charset="0"/>
            </a:endParaRPr>
          </a:p>
          <a:p>
            <a:r>
              <a:rPr lang="es-ES" sz="1400" dirty="0">
                <a:solidFill>
                  <a:schemeClr val="bg1"/>
                </a:solidFill>
                <a:effectLst/>
                <a:latin typeface="Arial" panose="020B0604020202020204" pitchFamily="34" charset="0"/>
                <a:ea typeface="MS Mincho" panose="02020609040205080304" pitchFamily="49" charset="-128"/>
                <a:cs typeface="Times New Roman" panose="02020603050405020304" pitchFamily="18" charset="0"/>
              </a:rPr>
              <a:t>(Opcionales)</a:t>
            </a:r>
          </a:p>
          <a:p>
            <a:endParaRPr lang="es-ES" sz="1400" dirty="0">
              <a:solidFill>
                <a:schemeClr val="bg1"/>
              </a:solidFill>
              <a:effectLst/>
              <a:latin typeface="Arial" panose="020B0604020202020204" pitchFamily="34" charset="0"/>
              <a:ea typeface="MS Mincho" panose="02020609040205080304" pitchFamily="49" charset="-128"/>
              <a:cs typeface="Times New Roman" panose="02020603050405020304" pitchFamily="18" charset="0"/>
            </a:endParaRPr>
          </a:p>
          <a:p>
            <a:r>
              <a:rPr lang="es-ES" sz="1400" dirty="0">
                <a:solidFill>
                  <a:schemeClr val="bg1"/>
                </a:solidFill>
                <a:latin typeface="Arial" panose="020B0604020202020204" pitchFamily="34" charset="0"/>
                <a:ea typeface="MS Mincho" panose="02020609040205080304" pitchFamily="49" charset="-128"/>
                <a:cs typeface="Times New Roman" panose="02020603050405020304" pitchFamily="18" charset="0"/>
              </a:rPr>
              <a:t>2</a:t>
            </a:r>
            <a:r>
              <a:rPr lang="es-ES" sz="1400" dirty="0">
                <a:solidFill>
                  <a:schemeClr val="bg1"/>
                </a:solidFill>
                <a:effectLst/>
                <a:latin typeface="Arial" panose="020B0604020202020204" pitchFamily="34" charset="0"/>
                <a:ea typeface="MS Mincho" panose="02020609040205080304" pitchFamily="49" charset="-128"/>
                <a:cs typeface="Times New Roman" panose="02020603050405020304" pitchFamily="18" charset="0"/>
              </a:rPr>
              <a:t>. Maquetas (de diseño, como constructivas o de trabajo).</a:t>
            </a:r>
          </a:p>
          <a:p>
            <a:endParaRPr lang="es-ES" sz="1400" dirty="0">
              <a:solidFill>
                <a:schemeClr val="bg1"/>
              </a:solidFill>
              <a:effectLst/>
              <a:latin typeface="Arial" panose="020B0604020202020204" pitchFamily="34" charset="0"/>
              <a:ea typeface="MS Mincho" panose="02020609040205080304" pitchFamily="49" charset="-128"/>
              <a:cs typeface="Times New Roman" panose="02020603050405020304" pitchFamily="18" charset="0"/>
            </a:endParaRPr>
          </a:p>
          <a:p>
            <a:r>
              <a:rPr lang="es-ES" sz="1400" dirty="0">
                <a:solidFill>
                  <a:schemeClr val="bg1"/>
                </a:solidFill>
                <a:latin typeface="Arial" panose="020B0604020202020204" pitchFamily="34" charset="0"/>
                <a:ea typeface="MS Mincho" panose="02020609040205080304" pitchFamily="49" charset="-128"/>
                <a:cs typeface="Times New Roman" panose="02020603050405020304" pitchFamily="18" charset="0"/>
              </a:rPr>
              <a:t>3</a:t>
            </a:r>
            <a:r>
              <a:rPr lang="es-ES" sz="1400" dirty="0">
                <a:solidFill>
                  <a:schemeClr val="bg1"/>
                </a:solidFill>
                <a:effectLst/>
                <a:latin typeface="Arial" panose="020B0604020202020204" pitchFamily="34" charset="0"/>
                <a:ea typeface="MS Mincho" panose="02020609040205080304" pitchFamily="49" charset="-128"/>
                <a:cs typeface="Times New Roman" panose="02020603050405020304" pitchFamily="18" charset="0"/>
              </a:rPr>
              <a:t>. Otros elementos que se entiendan como necesarios para una mejor comprensión del proyecto.</a:t>
            </a:r>
          </a:p>
        </p:txBody>
      </p:sp>
      <p:sp>
        <p:nvSpPr>
          <p:cNvPr id="14" name="Rectángulo: esquinas redondeadas 13">
            <a:extLst>
              <a:ext uri="{FF2B5EF4-FFF2-40B4-BE49-F238E27FC236}">
                <a16:creationId xmlns:a16="http://schemas.microsoft.com/office/drawing/2014/main" id="{A5AB377E-D0EA-F45E-2F26-B81961E65C99}"/>
              </a:ext>
            </a:extLst>
          </p:cNvPr>
          <p:cNvSpPr/>
          <p:nvPr/>
        </p:nvSpPr>
        <p:spPr>
          <a:xfrm>
            <a:off x="39786" y="2464602"/>
            <a:ext cx="2920064" cy="1293971"/>
          </a:xfrm>
          <a:prstGeom prst="roundRect">
            <a:avLst/>
          </a:prstGeom>
          <a:solidFill>
            <a:schemeClr val="accent5">
              <a:lumMod val="75000"/>
              <a:alpha val="50000"/>
            </a:schemeClr>
          </a:solidFill>
          <a:ln w="44450">
            <a:noFill/>
          </a:ln>
          <a:scene3d>
            <a:camera prst="orthographicFront"/>
            <a:lightRig rig="threePt" dir="t"/>
          </a:scene3d>
          <a:sp3d extrusionH="57150">
            <a:bevelT w="50800"/>
            <a:bevelB w="50800"/>
          </a:sp3d>
        </p:spPr>
        <p:txBody>
          <a:bodyPr wrap="square">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400" b="0" i="0" u="sng" strike="noStrike" kern="0" cap="none" spc="0" baseline="0" dirty="0">
                <a:solidFill>
                  <a:srgbClr val="FFFFFF"/>
                </a:solidFill>
                <a:uFillTx/>
                <a:latin typeface="Arial" pitchFamily="34"/>
                <a:cs typeface="Arial" pitchFamily="34"/>
              </a:rPr>
              <a:t>Entrega específica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400" u="sng" kern="0" dirty="0">
              <a:solidFill>
                <a:srgbClr val="FFFFFF"/>
              </a:solidFill>
              <a:latin typeface="Arial" pitchFamily="34"/>
              <a:cs typeface="Arial" pitchFamily="34"/>
            </a:endParaRPr>
          </a:p>
          <a:p>
            <a:pPr>
              <a:defRPr sz="1800" b="0" i="0" u="none" strike="noStrike" kern="0" cap="none" spc="0" baseline="0">
                <a:solidFill>
                  <a:srgbClr val="000000"/>
                </a:solidFill>
                <a:uFillTx/>
              </a:defRPr>
            </a:pPr>
            <a:r>
              <a:rPr lang="es-ES_tradnl" sz="1400" dirty="0">
                <a:solidFill>
                  <a:schemeClr val="bg1"/>
                </a:solidFill>
                <a:effectLst/>
                <a:latin typeface="Arial" panose="020B0604020202020204" pitchFamily="34" charset="0"/>
                <a:ea typeface="MS Mincho" panose="02020609040205080304" pitchFamily="49" charset="-128"/>
                <a:cs typeface="Times New Roman" panose="02020603050405020304" pitchFamily="18" charset="0"/>
              </a:rPr>
              <a:t>1. </a:t>
            </a:r>
            <a:r>
              <a:rPr lang="es-ES" sz="1400" dirty="0">
                <a:solidFill>
                  <a:schemeClr val="bg1"/>
                </a:solidFill>
                <a:effectLst/>
                <a:latin typeface="Arial" panose="020B0604020202020204" pitchFamily="34" charset="0"/>
                <a:ea typeface="MS Mincho" panose="02020609040205080304" pitchFamily="49" charset="-128"/>
                <a:cs typeface="Times New Roman" panose="02020603050405020304" pitchFamily="18" charset="0"/>
              </a:rPr>
              <a:t>Maqueta de la propuesta arquitectónica</a:t>
            </a:r>
            <a:endParaRPr lang="es-ES" sz="1400" u="sng" kern="0" dirty="0">
              <a:solidFill>
                <a:schemeClr val="bg1"/>
              </a:solidFill>
              <a:latin typeface="Arial" pitchFamily="34"/>
              <a:cs typeface="Arial"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400" b="0" i="0" u="sng" strike="noStrike" kern="1200" cap="none" spc="0" baseline="0" dirty="0">
              <a:solidFill>
                <a:srgbClr val="FFFFFF"/>
              </a:solidFill>
              <a:uFillTx/>
              <a:latin typeface="Arial" pitchFamily="34"/>
              <a:cs typeface="Arial" pitchFamily="34"/>
            </a:endParaRPr>
          </a:p>
        </p:txBody>
      </p:sp>
      <p:sp>
        <p:nvSpPr>
          <p:cNvPr id="15" name="Rectángulo: esquinas redondeadas 14">
            <a:extLst>
              <a:ext uri="{FF2B5EF4-FFF2-40B4-BE49-F238E27FC236}">
                <a16:creationId xmlns:a16="http://schemas.microsoft.com/office/drawing/2014/main" id="{1CCB24F6-32D4-306B-F024-26D5506ED51C}"/>
              </a:ext>
            </a:extLst>
          </p:cNvPr>
          <p:cNvSpPr/>
          <p:nvPr/>
        </p:nvSpPr>
        <p:spPr>
          <a:xfrm>
            <a:off x="6175198" y="2450511"/>
            <a:ext cx="2920064" cy="4239101"/>
          </a:xfrm>
          <a:prstGeom prst="roundRect">
            <a:avLst/>
          </a:prstGeom>
          <a:solidFill>
            <a:schemeClr val="accent6">
              <a:lumMod val="75000"/>
              <a:alpha val="50000"/>
            </a:schemeClr>
          </a:solidFill>
          <a:ln w="44450">
            <a:noFill/>
          </a:ln>
          <a:scene3d>
            <a:camera prst="orthographicFront"/>
            <a:lightRig rig="threePt" dir="t"/>
          </a:scene3d>
          <a:sp3d extrusionH="57150">
            <a:bevelT w="50800"/>
            <a:bevelB w="50800"/>
          </a:sp3d>
        </p:spPr>
        <p:txBody>
          <a:bodyPr wrap="square">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_tradnl" sz="1400" u="sng" kern="0" dirty="0">
                <a:solidFill>
                  <a:srgbClr val="FFFFFF"/>
                </a:solidFill>
                <a:latin typeface="Arial" pitchFamily="34"/>
                <a:cs typeface="Arial" pitchFamily="34"/>
              </a:rPr>
              <a:t>Entrega específica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_tradnl" sz="1400" u="sng" kern="0" dirty="0">
              <a:solidFill>
                <a:srgbClr val="FFFFFF"/>
              </a:solidFill>
              <a:latin typeface="Arial" pitchFamily="34"/>
              <a:cs typeface="Arial" pitchFamily="34"/>
            </a:endParaRPr>
          </a:p>
          <a:p>
            <a:r>
              <a:rPr lang="es-ES_tradnl" sz="1400" dirty="0">
                <a:solidFill>
                  <a:schemeClr val="bg1"/>
                </a:solidFill>
                <a:effectLst/>
                <a:latin typeface="Arial" panose="020B0604020202020204" pitchFamily="34" charset="0"/>
                <a:ea typeface="MS Mincho" panose="02020609040205080304" pitchFamily="49" charset="-128"/>
                <a:cs typeface="Times New Roman" panose="02020603050405020304" pitchFamily="18" charset="0"/>
              </a:rPr>
              <a:t>1. Plano-resumen que deberá contener el proceso y resultados de la investigación a escala urbana </a:t>
            </a:r>
          </a:p>
          <a:p>
            <a:r>
              <a:rPr lang="es-ES_tradnl" sz="1400" dirty="0">
                <a:solidFill>
                  <a:schemeClr val="bg1"/>
                </a:solidFill>
                <a:effectLst/>
                <a:latin typeface="Arial" panose="020B0604020202020204" pitchFamily="34" charset="0"/>
                <a:ea typeface="MS Mincho" panose="02020609040205080304" pitchFamily="49" charset="-128"/>
                <a:cs typeface="Times New Roman" panose="02020603050405020304" pitchFamily="18" charset="0"/>
              </a:rPr>
              <a:t> </a:t>
            </a:r>
            <a:endParaRPr lang="es-ES" sz="1400" dirty="0">
              <a:solidFill>
                <a:schemeClr val="bg1"/>
              </a:solidFill>
              <a:effectLst/>
              <a:latin typeface="Arial" panose="020B0604020202020204" pitchFamily="34" charset="0"/>
              <a:ea typeface="MS Mincho" panose="02020609040205080304" pitchFamily="49" charset="-128"/>
              <a:cs typeface="Times New Roman" panose="02020603050405020304" pitchFamily="18" charset="0"/>
            </a:endParaRPr>
          </a:p>
          <a:p>
            <a:r>
              <a:rPr lang="es-ES_tradnl" sz="1400" dirty="0">
                <a:solidFill>
                  <a:schemeClr val="bg1"/>
                </a:solidFill>
                <a:effectLst/>
                <a:latin typeface="Arial" panose="020B0604020202020204" pitchFamily="34" charset="0"/>
                <a:ea typeface="MS Mincho" panose="02020609040205080304" pitchFamily="49" charset="-128"/>
                <a:cs typeface="Times New Roman" panose="02020603050405020304" pitchFamily="18" charset="0"/>
              </a:rPr>
              <a:t>2. Vídeo (opcional) para aquellos proyectos que incorporen procesos de participación ciudadana, o hayan utilizado herramientas de análisis y estudio que recojan elementos difíciles de cartografiar en planimetrías más convencionales. Duración máxima: 5 minutos.</a:t>
            </a:r>
            <a:r>
              <a:rPr lang="es-ES_tradnl" sz="1400" u="sng" kern="0" dirty="0">
                <a:solidFill>
                  <a:schemeClr val="bg1"/>
                </a:solidFill>
                <a:latin typeface="Arial" pitchFamily="34"/>
                <a:cs typeface="Arial" pitchFamily="34"/>
              </a:rPr>
              <a:t> </a:t>
            </a:r>
            <a:endParaRPr lang="es-ES" sz="1400" u="sng" kern="0" dirty="0">
              <a:solidFill>
                <a:schemeClr val="bg1"/>
              </a:solidFill>
              <a:latin typeface="Arial" pitchFamily="34"/>
              <a:cs typeface="Arial"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_tradnl" sz="1400" u="sng" kern="0" dirty="0">
                <a:solidFill>
                  <a:srgbClr val="FFFFFF"/>
                </a:solidFill>
                <a:latin typeface="Arial" pitchFamily="34"/>
                <a:cs typeface="Arial" pitchFamily="34"/>
              </a:rPr>
              <a:t> </a:t>
            </a:r>
            <a:endParaRPr lang="es-ES" sz="1400" u="sng" kern="0" dirty="0">
              <a:solidFill>
                <a:srgbClr val="FFFFFF"/>
              </a:solidFill>
              <a:latin typeface="Arial" pitchFamily="34"/>
              <a:cs typeface="Arial" pitchFamily="34"/>
            </a:endParaRPr>
          </a:p>
        </p:txBody>
      </p:sp>
      <p:sp>
        <p:nvSpPr>
          <p:cNvPr id="16" name="Rectángulo: esquinas redondeadas 15">
            <a:extLst>
              <a:ext uri="{FF2B5EF4-FFF2-40B4-BE49-F238E27FC236}">
                <a16:creationId xmlns:a16="http://schemas.microsoft.com/office/drawing/2014/main" id="{2C4E267E-24BB-38D0-9A1D-5EA49BEF75B1}"/>
              </a:ext>
            </a:extLst>
          </p:cNvPr>
          <p:cNvSpPr/>
          <p:nvPr/>
        </p:nvSpPr>
        <p:spPr>
          <a:xfrm>
            <a:off x="9242904" y="2458040"/>
            <a:ext cx="2920064" cy="2009061"/>
          </a:xfrm>
          <a:prstGeom prst="roundRect">
            <a:avLst/>
          </a:prstGeom>
          <a:solidFill>
            <a:schemeClr val="accent2">
              <a:lumMod val="75000"/>
              <a:alpha val="50000"/>
            </a:schemeClr>
          </a:solidFill>
          <a:ln w="44450">
            <a:noFill/>
          </a:ln>
          <a:scene3d>
            <a:camera prst="orthographicFront"/>
            <a:lightRig rig="threePt" dir="t"/>
          </a:scene3d>
          <a:sp3d extrusionH="57150">
            <a:bevelT w="50800"/>
            <a:bevelB w="50800"/>
          </a:sp3d>
        </p:spPr>
        <p:txBody>
          <a:bodyPr wrap="square">
            <a:spAutoFit/>
          </a:bodyPr>
          <a:lstStyle/>
          <a:p>
            <a:pPr algn="ctr" defTabSz="889000">
              <a:spcBef>
                <a:spcPct val="0"/>
              </a:spcBef>
            </a:pPr>
            <a:r>
              <a:rPr lang="es-ES" sz="1400" u="sng" dirty="0">
                <a:solidFill>
                  <a:schemeClr val="bg1"/>
                </a:solidFill>
                <a:latin typeface="Arial" panose="020B0604020202020204" pitchFamily="34" charset="0"/>
                <a:cs typeface="Arial" panose="020B0604020202020204" pitchFamily="34" charset="0"/>
              </a:rPr>
              <a:t>Entrega específica</a:t>
            </a:r>
          </a:p>
          <a:p>
            <a:pPr algn="ctr" defTabSz="889000">
              <a:spcBef>
                <a:spcPct val="0"/>
              </a:spcBef>
            </a:pPr>
            <a:endParaRPr lang="es-ES" sz="1400" u="sng" dirty="0">
              <a:solidFill>
                <a:schemeClr val="bg1"/>
              </a:solidFill>
              <a:latin typeface="Arial" panose="020B0604020202020204" pitchFamily="34" charset="0"/>
              <a:cs typeface="Arial" panose="020B0604020202020204" pitchFamily="34" charset="0"/>
            </a:endParaRPr>
          </a:p>
          <a:p>
            <a:pPr algn="ctr" defTabSz="889000">
              <a:spcBef>
                <a:spcPct val="0"/>
              </a:spcBef>
            </a:pPr>
            <a:endParaRPr lang="es-ES" sz="1400" u="sng" dirty="0">
              <a:solidFill>
                <a:schemeClr val="bg1"/>
              </a:solidFill>
              <a:latin typeface="Arial" panose="020B0604020202020204" pitchFamily="34" charset="0"/>
              <a:cs typeface="Arial" panose="020B0604020202020204" pitchFamily="34" charset="0"/>
            </a:endParaRPr>
          </a:p>
          <a:p>
            <a:pPr defTabSz="889000">
              <a:spcBef>
                <a:spcPct val="0"/>
              </a:spcBef>
            </a:pPr>
            <a:r>
              <a:rPr lang="es-ES" sz="1400" dirty="0">
                <a:solidFill>
                  <a:schemeClr val="bg1"/>
                </a:solidFill>
                <a:latin typeface="Arial" panose="020B0604020202020204" pitchFamily="34" charset="0"/>
                <a:cs typeface="Arial" panose="020B0604020202020204" pitchFamily="34" charset="0"/>
              </a:rPr>
              <a:t>1. Prototipo construido</a:t>
            </a:r>
          </a:p>
          <a:p>
            <a:pPr defTabSz="889000">
              <a:spcBef>
                <a:spcPct val="0"/>
              </a:spcBef>
            </a:pPr>
            <a:endParaRPr lang="es-ES" sz="1400" dirty="0">
              <a:solidFill>
                <a:schemeClr val="bg1"/>
              </a:solidFill>
              <a:latin typeface="Arial" panose="020B0604020202020204" pitchFamily="34" charset="0"/>
              <a:cs typeface="Arial" panose="020B0604020202020204" pitchFamily="34" charset="0"/>
            </a:endParaRPr>
          </a:p>
          <a:p>
            <a:pPr defTabSz="889000">
              <a:spcBef>
                <a:spcPct val="0"/>
              </a:spcBef>
            </a:pPr>
            <a:r>
              <a:rPr lang="es-ES" sz="1400" dirty="0">
                <a:solidFill>
                  <a:schemeClr val="bg1"/>
                </a:solidFill>
                <a:latin typeface="Arial" panose="020B0604020202020204" pitchFamily="34" charset="0"/>
                <a:cs typeface="Arial" panose="020B0604020202020204" pitchFamily="34" charset="0"/>
              </a:rPr>
              <a:t>2. Documento-reportaje que deje constancia de proceso de construcción del prototipo.</a:t>
            </a:r>
          </a:p>
        </p:txBody>
      </p:sp>
    </p:spTree>
    <p:extLst>
      <p:ext uri="{BB962C8B-B14F-4D97-AF65-F5344CB8AC3E}">
        <p14:creationId xmlns:p14="http://schemas.microsoft.com/office/powerpoint/2010/main" val="222127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11">
    <p:spTree>
      <p:nvGrpSpPr>
        <p:cNvPr id="1" name=""/>
        <p:cNvGrpSpPr/>
        <p:nvPr/>
      </p:nvGrpSpPr>
      <p:grpSpPr>
        <a:xfrm>
          <a:off x="0" y="0"/>
          <a:ext cx="0" cy="0"/>
          <a:chOff x="0" y="0"/>
          <a:chExt cx="0" cy="0"/>
        </a:xfrm>
      </p:grpSpPr>
      <p:pic>
        <p:nvPicPr>
          <p:cNvPr id="2" name="Imagen 4" descr="Imagen que contiene Forma&#10;&#10;Descripción generada automáticamente">
            <a:extLst>
              <a:ext uri="{FF2B5EF4-FFF2-40B4-BE49-F238E27FC236}">
                <a16:creationId xmlns:a16="http://schemas.microsoft.com/office/drawing/2014/main" id="{4B2C0A4B-83EE-20D1-AFB7-598B2EB02E07}"/>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CuadroTexto 5">
            <a:extLst>
              <a:ext uri="{FF2B5EF4-FFF2-40B4-BE49-F238E27FC236}">
                <a16:creationId xmlns:a16="http://schemas.microsoft.com/office/drawing/2014/main" id="{25302E96-1534-0D13-9213-E077EFA88113}"/>
              </a:ext>
            </a:extLst>
          </p:cNvPr>
          <p:cNvSpPr txBox="1"/>
          <p:nvPr/>
        </p:nvSpPr>
        <p:spPr>
          <a:xfrm>
            <a:off x="290943" y="281644"/>
            <a:ext cx="3338940" cy="120033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a:solidFill>
                  <a:srgbClr val="3A789C"/>
                </a:solidFill>
                <a:uFillTx/>
                <a:latin typeface="Arial" pitchFamily="34"/>
                <a:cs typeface="Arial" pitchFamily="34"/>
              </a:rPr>
              <a:t>ELECCIÓN</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1200" cap="none" spc="0" baseline="0">
                <a:solidFill>
                  <a:srgbClr val="3A789C"/>
                </a:solidFill>
                <a:uFillTx/>
                <a:latin typeface="Arial" pitchFamily="34"/>
                <a:cs typeface="Arial" pitchFamily="34"/>
              </a:rPr>
              <a:t>TUTOR</a:t>
            </a:r>
          </a:p>
        </p:txBody>
      </p:sp>
      <p:pic>
        <p:nvPicPr>
          <p:cNvPr id="4" name="Imagen 7" descr="Interfaz de usuario gráfica&#10;&#10;Descripción generada automáticamente">
            <a:extLst>
              <a:ext uri="{FF2B5EF4-FFF2-40B4-BE49-F238E27FC236}">
                <a16:creationId xmlns:a16="http://schemas.microsoft.com/office/drawing/2014/main" id="{15100C22-43EF-F977-578F-656B068622E5}"/>
              </a:ext>
            </a:extLst>
          </p:cNvPr>
          <p:cNvPicPr>
            <a:picLocks noChangeAspect="1"/>
          </p:cNvPicPr>
          <p:nvPr/>
        </p:nvPicPr>
        <p:blipFill>
          <a:blip r:embed="rId3"/>
          <a:stretch>
            <a:fillRect/>
          </a:stretch>
        </p:blipFill>
        <p:spPr>
          <a:xfrm>
            <a:off x="0" y="0"/>
            <a:ext cx="12191996" cy="6858000"/>
          </a:xfrm>
          <a:prstGeom prst="rect">
            <a:avLst/>
          </a:prstGeom>
          <a:noFill/>
          <a:ln cap="flat">
            <a:noFill/>
          </a:ln>
        </p:spPr>
      </p:pic>
      <p:sp>
        <p:nvSpPr>
          <p:cNvPr id="6" name="CuadroTexto 5">
            <a:extLst>
              <a:ext uri="{FF2B5EF4-FFF2-40B4-BE49-F238E27FC236}">
                <a16:creationId xmlns:a16="http://schemas.microsoft.com/office/drawing/2014/main" id="{B8677E15-76E4-2CBD-34A5-77C00BFD18EE}"/>
              </a:ext>
            </a:extLst>
          </p:cNvPr>
          <p:cNvSpPr txBox="1"/>
          <p:nvPr/>
        </p:nvSpPr>
        <p:spPr>
          <a:xfrm>
            <a:off x="200887" y="281647"/>
            <a:ext cx="3094763" cy="1200329"/>
          </a:xfrm>
          <a:prstGeom prst="rect">
            <a:avLst/>
          </a:prstGeom>
          <a:solidFill>
            <a:srgbClr val="F1F1F1"/>
          </a:solid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dirty="0">
                <a:solidFill>
                  <a:srgbClr val="3A789C"/>
                </a:solidFill>
                <a:uFillTx/>
                <a:latin typeface="Arial" pitchFamily="34"/>
                <a:cs typeface="Arial" pitchFamily="34"/>
              </a:rPr>
              <a:t>ELECCIÓN TUTOR/A</a:t>
            </a:r>
            <a:endParaRPr lang="es-ES" sz="3600" b="0" i="0" u="none" strike="noStrike" kern="1200" cap="none" spc="0" baseline="0" dirty="0">
              <a:solidFill>
                <a:srgbClr val="3A789C"/>
              </a:solidFill>
              <a:uFillTx/>
              <a:latin typeface="Arial" pitchFamily="34"/>
              <a:cs typeface="Arial" pitchFamily="34"/>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descr="Imagen que contiene Forma&#10;&#10;Descripción generada automáticamente">
            <a:extLst>
              <a:ext uri="{FF2B5EF4-FFF2-40B4-BE49-F238E27FC236}">
                <a16:creationId xmlns:a16="http://schemas.microsoft.com/office/drawing/2014/main" id="{4B2C0A4B-83EE-20D1-AFB7-598B2EB02E07}"/>
              </a:ext>
            </a:extLst>
          </p:cNvPr>
          <p:cNvPicPr>
            <a:picLocks noChangeAspect="1"/>
          </p:cNvPicPr>
          <p:nvPr/>
        </p:nvPicPr>
        <p:blipFill>
          <a:blip r:embed="rId3"/>
          <a:stretch>
            <a:fillRect/>
          </a:stretch>
        </p:blipFill>
        <p:spPr>
          <a:xfrm>
            <a:off x="0" y="0"/>
            <a:ext cx="12191996" cy="6858000"/>
          </a:xfrm>
          <a:prstGeom prst="rect">
            <a:avLst/>
          </a:prstGeom>
          <a:noFill/>
          <a:ln cap="flat">
            <a:noFill/>
          </a:ln>
        </p:spPr>
      </p:pic>
      <p:sp>
        <p:nvSpPr>
          <p:cNvPr id="3" name="CuadroTexto 5">
            <a:extLst>
              <a:ext uri="{FF2B5EF4-FFF2-40B4-BE49-F238E27FC236}">
                <a16:creationId xmlns:a16="http://schemas.microsoft.com/office/drawing/2014/main" id="{25302E96-1534-0D13-9213-E077EFA88113}"/>
              </a:ext>
            </a:extLst>
          </p:cNvPr>
          <p:cNvSpPr txBox="1"/>
          <p:nvPr/>
        </p:nvSpPr>
        <p:spPr>
          <a:xfrm>
            <a:off x="290943" y="281644"/>
            <a:ext cx="3338940" cy="120033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a:solidFill>
                  <a:srgbClr val="3A789C"/>
                </a:solidFill>
                <a:uFillTx/>
                <a:latin typeface="Arial" pitchFamily="34"/>
                <a:cs typeface="Arial" pitchFamily="34"/>
              </a:rPr>
              <a:t>ELECCIÓN</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1200" cap="none" spc="0" baseline="0">
                <a:solidFill>
                  <a:srgbClr val="3A789C"/>
                </a:solidFill>
                <a:uFillTx/>
                <a:latin typeface="Arial" pitchFamily="34"/>
                <a:cs typeface="Arial" pitchFamily="34"/>
              </a:rPr>
              <a:t>TUTOR</a:t>
            </a:r>
          </a:p>
        </p:txBody>
      </p:sp>
      <p:pic>
        <p:nvPicPr>
          <p:cNvPr id="5" name="Imagen 4" descr="Imagen que contiene Diagrama&#10;&#10;Descripción generada automáticamente">
            <a:extLst>
              <a:ext uri="{FF2B5EF4-FFF2-40B4-BE49-F238E27FC236}">
                <a16:creationId xmlns:a16="http://schemas.microsoft.com/office/drawing/2014/main" id="{6045B827-D6C7-8CC0-F602-384ECDDF3A4E}"/>
              </a:ext>
            </a:extLst>
          </p:cNvPr>
          <p:cNvPicPr>
            <a:picLocks noChangeAspect="1"/>
          </p:cNvPicPr>
          <p:nvPr/>
        </p:nvPicPr>
        <p:blipFill rotWithShape="1">
          <a:blip r:embed="rId4">
            <a:extLst>
              <a:ext uri="{28A0092B-C50C-407E-A947-70E740481C1C}">
                <a14:useLocalDpi xmlns:a14="http://schemas.microsoft.com/office/drawing/2010/main" val="0"/>
              </a:ext>
            </a:extLst>
          </a:blip>
          <a:srcRect l="18273" t="56479" r="19890" b="31250"/>
          <a:stretch/>
        </p:blipFill>
        <p:spPr>
          <a:xfrm>
            <a:off x="3045234" y="4304413"/>
            <a:ext cx="8956266" cy="1256926"/>
          </a:xfrm>
          <a:prstGeom prst="rect">
            <a:avLst/>
          </a:prstGeom>
        </p:spPr>
      </p:pic>
      <p:pic>
        <p:nvPicPr>
          <p:cNvPr id="6" name="Imagen 5" descr="Imagen que contiene Diagrama&#10;&#10;Descripción generada automáticamente">
            <a:extLst>
              <a:ext uri="{FF2B5EF4-FFF2-40B4-BE49-F238E27FC236}">
                <a16:creationId xmlns:a16="http://schemas.microsoft.com/office/drawing/2014/main" id="{526F1A7A-0A1F-847F-BF56-2A50B360D250}"/>
              </a:ext>
            </a:extLst>
          </p:cNvPr>
          <p:cNvPicPr>
            <a:picLocks noChangeAspect="1"/>
          </p:cNvPicPr>
          <p:nvPr/>
        </p:nvPicPr>
        <p:blipFill rotWithShape="1">
          <a:blip r:embed="rId4">
            <a:extLst>
              <a:ext uri="{28A0092B-C50C-407E-A947-70E740481C1C}">
                <a14:useLocalDpi xmlns:a14="http://schemas.microsoft.com/office/drawing/2010/main" val="0"/>
              </a:ext>
            </a:extLst>
          </a:blip>
          <a:srcRect l="18273" t="89051" r="15424" b="2181"/>
          <a:stretch/>
        </p:blipFill>
        <p:spPr>
          <a:xfrm>
            <a:off x="3045234" y="5587553"/>
            <a:ext cx="9146763" cy="855453"/>
          </a:xfrm>
          <a:prstGeom prst="rect">
            <a:avLst/>
          </a:prstGeom>
        </p:spPr>
      </p:pic>
      <p:sp>
        <p:nvSpPr>
          <p:cNvPr id="8" name="Rectángulo 7">
            <a:extLst>
              <a:ext uri="{FF2B5EF4-FFF2-40B4-BE49-F238E27FC236}">
                <a16:creationId xmlns:a16="http://schemas.microsoft.com/office/drawing/2014/main" id="{ACD6B29B-8E13-074D-A9B7-04961044DE18}"/>
              </a:ext>
            </a:extLst>
          </p:cNvPr>
          <p:cNvSpPr/>
          <p:nvPr/>
        </p:nvSpPr>
        <p:spPr>
          <a:xfrm>
            <a:off x="3219449" y="5605715"/>
            <a:ext cx="5705475" cy="671259"/>
          </a:xfrm>
          <a:prstGeom prst="rect">
            <a:avLst/>
          </a:prstGeom>
          <a:noFill/>
          <a:ln w="44450">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 name="Imagen 9" descr="Imagen que contiene Diagrama&#10;&#10;Descripción generada automáticamente">
            <a:extLst>
              <a:ext uri="{FF2B5EF4-FFF2-40B4-BE49-F238E27FC236}">
                <a16:creationId xmlns:a16="http://schemas.microsoft.com/office/drawing/2014/main" id="{EC69AE22-0AFF-0ADD-128D-DD51CA37A4CE}"/>
              </a:ext>
            </a:extLst>
          </p:cNvPr>
          <p:cNvPicPr>
            <a:picLocks noChangeAspect="1"/>
          </p:cNvPicPr>
          <p:nvPr/>
        </p:nvPicPr>
        <p:blipFill rotWithShape="1">
          <a:blip r:embed="rId4">
            <a:extLst>
              <a:ext uri="{28A0092B-C50C-407E-A947-70E740481C1C}">
                <a14:useLocalDpi xmlns:a14="http://schemas.microsoft.com/office/drawing/2010/main" val="0"/>
              </a:ext>
            </a:extLst>
          </a:blip>
          <a:srcRect l="18273" t="1805" r="19890" b="77249"/>
          <a:stretch/>
        </p:blipFill>
        <p:spPr>
          <a:xfrm>
            <a:off x="3045234" y="2183971"/>
            <a:ext cx="8851486" cy="2120442"/>
          </a:xfrm>
          <a:prstGeom prst="rect">
            <a:avLst/>
          </a:prstGeom>
        </p:spPr>
      </p:pic>
      <p:sp>
        <p:nvSpPr>
          <p:cNvPr id="7" name="Rectángulo 6">
            <a:extLst>
              <a:ext uri="{FF2B5EF4-FFF2-40B4-BE49-F238E27FC236}">
                <a16:creationId xmlns:a16="http://schemas.microsoft.com/office/drawing/2014/main" id="{DB2ED43C-95C0-E4F8-07FF-72E73DDBFF7D}"/>
              </a:ext>
            </a:extLst>
          </p:cNvPr>
          <p:cNvSpPr/>
          <p:nvPr/>
        </p:nvSpPr>
        <p:spPr>
          <a:xfrm>
            <a:off x="7618615" y="3622719"/>
            <a:ext cx="1630160" cy="390525"/>
          </a:xfrm>
          <a:prstGeom prst="rect">
            <a:avLst/>
          </a:prstGeom>
          <a:noFill/>
          <a:ln w="44450">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CuadroTexto 3">
            <a:extLst>
              <a:ext uri="{FF2B5EF4-FFF2-40B4-BE49-F238E27FC236}">
                <a16:creationId xmlns:a16="http://schemas.microsoft.com/office/drawing/2014/main" id="{AB05FF6E-2E59-0646-AF4C-0F2892E1C5C7}"/>
              </a:ext>
            </a:extLst>
          </p:cNvPr>
          <p:cNvSpPr txBox="1"/>
          <p:nvPr/>
        </p:nvSpPr>
        <p:spPr>
          <a:xfrm>
            <a:off x="200887" y="281647"/>
            <a:ext cx="3094763" cy="1200329"/>
          </a:xfrm>
          <a:prstGeom prst="rect">
            <a:avLst/>
          </a:prstGeom>
          <a:solidFill>
            <a:srgbClr val="F1F1F1"/>
          </a:solid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dirty="0">
                <a:solidFill>
                  <a:srgbClr val="3A789C"/>
                </a:solidFill>
                <a:uFillTx/>
                <a:latin typeface="Arial" pitchFamily="34"/>
                <a:cs typeface="Arial" pitchFamily="34"/>
              </a:rPr>
              <a:t>ELECCIÓN TUTOR/A</a:t>
            </a:r>
            <a:endParaRPr lang="es-ES" sz="3600" b="0" i="0" u="none" strike="noStrike" kern="1200" cap="none" spc="0" baseline="0" dirty="0">
              <a:solidFill>
                <a:srgbClr val="3A789C"/>
              </a:solidFill>
              <a:uFillTx/>
              <a:latin typeface="Arial" pitchFamily="34"/>
              <a:cs typeface="Arial" pitchFamily="34"/>
            </a:endParaRPr>
          </a:p>
        </p:txBody>
      </p:sp>
    </p:spTree>
    <p:extLst>
      <p:ext uri="{BB962C8B-B14F-4D97-AF65-F5344CB8AC3E}">
        <p14:creationId xmlns:p14="http://schemas.microsoft.com/office/powerpoint/2010/main" val="3975392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12">
    <p:spTree>
      <p:nvGrpSpPr>
        <p:cNvPr id="1" name=""/>
        <p:cNvGrpSpPr/>
        <p:nvPr/>
      </p:nvGrpSpPr>
      <p:grpSpPr>
        <a:xfrm>
          <a:off x="0" y="0"/>
          <a:ext cx="0" cy="0"/>
          <a:chOff x="0" y="0"/>
          <a:chExt cx="0" cy="0"/>
        </a:xfrm>
      </p:grpSpPr>
      <p:pic>
        <p:nvPicPr>
          <p:cNvPr id="2" name="Imagen 4" descr="Interfaz de usuario gráfica, Aplicación&#10;&#10;Descripción generada automáticamente">
            <a:extLst>
              <a:ext uri="{FF2B5EF4-FFF2-40B4-BE49-F238E27FC236}">
                <a16:creationId xmlns:a16="http://schemas.microsoft.com/office/drawing/2014/main" id="{EDFEAF6F-EEF8-DDDD-ED59-CB8582CC53BC}"/>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CuadroTexto 5">
            <a:extLst>
              <a:ext uri="{FF2B5EF4-FFF2-40B4-BE49-F238E27FC236}">
                <a16:creationId xmlns:a16="http://schemas.microsoft.com/office/drawing/2014/main" id="{D9E67A81-6858-97CC-B1D5-D93DB8BD8B2B}"/>
              </a:ext>
            </a:extLst>
          </p:cNvPr>
          <p:cNvSpPr txBox="1"/>
          <p:nvPr/>
        </p:nvSpPr>
        <p:spPr>
          <a:xfrm>
            <a:off x="0" y="281644"/>
            <a:ext cx="12191996"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dirty="0">
                <a:solidFill>
                  <a:srgbClr val="595959"/>
                </a:solidFill>
                <a:uFillTx/>
                <a:latin typeface="Arial" pitchFamily="34"/>
                <a:cs typeface="Arial" pitchFamily="34"/>
              </a:rPr>
              <a:t>2º SEMESTRE</a:t>
            </a:r>
            <a:endParaRPr lang="es-ES" sz="3600" b="0" i="0" u="none" strike="noStrike" kern="1200" cap="none" spc="0" baseline="0" dirty="0">
              <a:solidFill>
                <a:srgbClr val="595959"/>
              </a:solidFill>
              <a:uFillTx/>
              <a:latin typeface="Arial" pitchFamily="34"/>
              <a:cs typeface="Arial" pitchFamily="34"/>
            </a:endParaRPr>
          </a:p>
        </p:txBody>
      </p:sp>
      <p:sp>
        <p:nvSpPr>
          <p:cNvPr id="4" name="CuadroTexto 6">
            <a:extLst>
              <a:ext uri="{FF2B5EF4-FFF2-40B4-BE49-F238E27FC236}">
                <a16:creationId xmlns:a16="http://schemas.microsoft.com/office/drawing/2014/main" id="{B097A02B-0A99-E876-6DC8-AF218EB58EDA}"/>
              </a:ext>
            </a:extLst>
          </p:cNvPr>
          <p:cNvSpPr txBox="1"/>
          <p:nvPr/>
        </p:nvSpPr>
        <p:spPr>
          <a:xfrm>
            <a:off x="2543176" y="927969"/>
            <a:ext cx="9315450" cy="830997"/>
          </a:xfrm>
          <a:prstGeom prst="rect">
            <a:avLst/>
          </a:prstGeom>
          <a:noFill/>
          <a:ln cap="flat">
            <a:noFill/>
          </a:ln>
        </p:spPr>
        <p:txBody>
          <a:bodyPr vert="horz" wrap="square" lIns="91440" tIns="45720" rIns="91440" bIns="45720" anchor="t" anchorCtr="1" compatLnSpc="1">
            <a:spAutoFit/>
          </a:bodyPr>
          <a:lstStyle/>
          <a:p>
            <a:pPr>
              <a:defRPr sz="1800" b="0" i="0" u="none" strike="noStrike" kern="0" cap="none" spc="0" baseline="0">
                <a:solidFill>
                  <a:srgbClr val="000000"/>
                </a:solidFill>
                <a:uFillTx/>
              </a:defRPr>
            </a:pPr>
            <a:r>
              <a:rPr lang="es-ES" sz="1600" b="0" i="0" u="none" strike="noStrike" kern="0" cap="none" spc="0" baseline="0" dirty="0">
                <a:solidFill>
                  <a:srgbClr val="595959"/>
                </a:solidFill>
                <a:uFillTx/>
                <a:latin typeface="Arial" pitchFamily="34"/>
                <a:cs typeface="Arial" pitchFamily="34"/>
              </a:rPr>
              <a:t>Durante el segundo semestre </a:t>
            </a:r>
            <a:r>
              <a:rPr lang="es-ES" sz="1600" kern="0" dirty="0">
                <a:solidFill>
                  <a:srgbClr val="595959"/>
                </a:solidFill>
                <a:latin typeface="Arial" pitchFamily="34"/>
                <a:cs typeface="Arial" pitchFamily="34"/>
              </a:rPr>
              <a:t>el avance en el desarrollo del TFM se revisará de manera individual por la persona que tutorice el TFM, contando asimismo con sesiones de puesta en común en el taller TFM. </a:t>
            </a:r>
            <a:endParaRPr lang="es-ES" sz="1600" b="0" i="0" u="none" strike="noStrike" kern="0" cap="none" spc="0" baseline="0" dirty="0">
              <a:solidFill>
                <a:srgbClr val="595959"/>
              </a:solidFill>
              <a:uFillTx/>
              <a:latin typeface="Arial" pitchFamily="34"/>
              <a:cs typeface="Arial" pitchFamily="34"/>
            </a:endParaRPr>
          </a:p>
        </p:txBody>
      </p:sp>
      <p:sp>
        <p:nvSpPr>
          <p:cNvPr id="9" name="Rectángulo 8">
            <a:extLst>
              <a:ext uri="{FF2B5EF4-FFF2-40B4-BE49-F238E27FC236}">
                <a16:creationId xmlns:a16="http://schemas.microsoft.com/office/drawing/2014/main" id="{918D38B2-A422-15B4-8818-F1924949CAD9}"/>
              </a:ext>
            </a:extLst>
          </p:cNvPr>
          <p:cNvSpPr/>
          <p:nvPr/>
        </p:nvSpPr>
        <p:spPr>
          <a:xfrm>
            <a:off x="9839325" y="4800600"/>
            <a:ext cx="2238375" cy="18573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 name="Imagen 9" descr="Imagen que contiene Diagrama&#10;&#10;Descripción generada automáticamente">
            <a:extLst>
              <a:ext uri="{FF2B5EF4-FFF2-40B4-BE49-F238E27FC236}">
                <a16:creationId xmlns:a16="http://schemas.microsoft.com/office/drawing/2014/main" id="{E83C2C77-171C-A4C3-C672-BB8730809462}"/>
              </a:ext>
            </a:extLst>
          </p:cNvPr>
          <p:cNvPicPr>
            <a:picLocks noChangeAspect="1"/>
          </p:cNvPicPr>
          <p:nvPr/>
        </p:nvPicPr>
        <p:blipFill rotWithShape="1">
          <a:blip r:embed="rId3">
            <a:extLst>
              <a:ext uri="{28A0092B-C50C-407E-A947-70E740481C1C}">
                <a14:useLocalDpi xmlns:a14="http://schemas.microsoft.com/office/drawing/2010/main" val="0"/>
              </a:ext>
            </a:extLst>
          </a:blip>
          <a:srcRect l="19619" t="23220" r="19775" b="43725"/>
          <a:stretch/>
        </p:blipFill>
        <p:spPr>
          <a:xfrm>
            <a:off x="2905131" y="1758966"/>
            <a:ext cx="9029894" cy="3483168"/>
          </a:xfrm>
          <a:prstGeom prst="rect">
            <a:avLst/>
          </a:prstGeom>
        </p:spPr>
      </p:pic>
      <p:sp>
        <p:nvSpPr>
          <p:cNvPr id="11" name="Rectángulo 10">
            <a:extLst>
              <a:ext uri="{FF2B5EF4-FFF2-40B4-BE49-F238E27FC236}">
                <a16:creationId xmlns:a16="http://schemas.microsoft.com/office/drawing/2014/main" id="{0A57DCDE-5E14-1022-E8AF-5D82B39ECDF9}"/>
              </a:ext>
            </a:extLst>
          </p:cNvPr>
          <p:cNvSpPr/>
          <p:nvPr/>
        </p:nvSpPr>
        <p:spPr>
          <a:xfrm>
            <a:off x="2905131" y="5424730"/>
            <a:ext cx="3028950" cy="260045"/>
          </a:xfrm>
          <a:prstGeom prst="rect">
            <a:avLst/>
          </a:prstGeom>
          <a:solidFill>
            <a:srgbClr val="DB959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Sesiones de puesta en común</a:t>
            </a:r>
          </a:p>
        </p:txBody>
      </p:sp>
      <p:grpSp>
        <p:nvGrpSpPr>
          <p:cNvPr id="12" name="Grupo 11">
            <a:extLst>
              <a:ext uri="{FF2B5EF4-FFF2-40B4-BE49-F238E27FC236}">
                <a16:creationId xmlns:a16="http://schemas.microsoft.com/office/drawing/2014/main" id="{D7777689-173A-C48D-329B-CECD330F8194}"/>
              </a:ext>
            </a:extLst>
          </p:cNvPr>
          <p:cNvGrpSpPr/>
          <p:nvPr/>
        </p:nvGrpSpPr>
        <p:grpSpPr>
          <a:xfrm>
            <a:off x="9010651" y="5867371"/>
            <a:ext cx="2969234" cy="790604"/>
            <a:chOff x="371476" y="5905500"/>
            <a:chExt cx="2969234" cy="790604"/>
          </a:xfrm>
        </p:grpSpPr>
        <p:pic>
          <p:nvPicPr>
            <p:cNvPr id="13" name="Imagen 12" descr="Logotipo&#10;&#10;Descripción generada automáticamente">
              <a:extLst>
                <a:ext uri="{FF2B5EF4-FFF2-40B4-BE49-F238E27FC236}">
                  <a16:creationId xmlns:a16="http://schemas.microsoft.com/office/drawing/2014/main" id="{ECF47262-3990-F22D-8D87-23FE048410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476" y="5905501"/>
              <a:ext cx="1714500" cy="790603"/>
            </a:xfrm>
            <a:prstGeom prst="rect">
              <a:avLst/>
            </a:prstGeom>
          </p:spPr>
        </p:pic>
        <p:pic>
          <p:nvPicPr>
            <p:cNvPr id="14" name="Imagen 13" descr="Imagen que contiene Patrón de fondo&#10;&#10;Descripción generada automáticamente">
              <a:extLst>
                <a:ext uri="{FF2B5EF4-FFF2-40B4-BE49-F238E27FC236}">
                  <a16:creationId xmlns:a16="http://schemas.microsoft.com/office/drawing/2014/main" id="{E0F63D0C-6EFF-55A9-5E8B-6083A399A4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6503" y="5905500"/>
              <a:ext cx="864207" cy="790603"/>
            </a:xfrm>
            <a:prstGeom prst="rect">
              <a:avLst/>
            </a:prstGeom>
          </p:spPr>
        </p:pic>
        <p:cxnSp>
          <p:nvCxnSpPr>
            <p:cNvPr id="15" name="Conector recto 14">
              <a:extLst>
                <a:ext uri="{FF2B5EF4-FFF2-40B4-BE49-F238E27FC236}">
                  <a16:creationId xmlns:a16="http://schemas.microsoft.com/office/drawing/2014/main" id="{F1C0CFD5-ED7D-C724-8B50-C27BD8FB8707}"/>
                </a:ext>
              </a:extLst>
            </p:cNvPr>
            <p:cNvCxnSpPr/>
            <p:nvPr/>
          </p:nvCxnSpPr>
          <p:spPr>
            <a:xfrm>
              <a:off x="2270023" y="5905500"/>
              <a:ext cx="0" cy="790603"/>
            </a:xfrm>
            <a:prstGeom prst="line">
              <a:avLst/>
            </a:prstGeom>
            <a:ln w="19050">
              <a:solidFill>
                <a:srgbClr val="203864"/>
              </a:solidFill>
            </a:ln>
          </p:spPr>
          <p:style>
            <a:lnRef idx="1">
              <a:schemeClr val="accent1"/>
            </a:lnRef>
            <a:fillRef idx="0">
              <a:schemeClr val="accent1"/>
            </a:fillRef>
            <a:effectRef idx="0">
              <a:schemeClr val="accent1"/>
            </a:effectRef>
            <a:fontRef idx="minor">
              <a:schemeClr val="tx1"/>
            </a:fontRef>
          </p:style>
        </p:cxnSp>
      </p:grpSp>
      <p:sp>
        <p:nvSpPr>
          <p:cNvPr id="16" name="Elipse 15">
            <a:extLst>
              <a:ext uri="{FF2B5EF4-FFF2-40B4-BE49-F238E27FC236}">
                <a16:creationId xmlns:a16="http://schemas.microsoft.com/office/drawing/2014/main" id="{DC14B9C2-3398-72A0-251B-0D42FAACD500}"/>
              </a:ext>
            </a:extLst>
          </p:cNvPr>
          <p:cNvSpPr/>
          <p:nvPr/>
        </p:nvSpPr>
        <p:spPr>
          <a:xfrm>
            <a:off x="5372106" y="2557867"/>
            <a:ext cx="1047744" cy="306421"/>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7" name="Elipse 16">
            <a:extLst>
              <a:ext uri="{FF2B5EF4-FFF2-40B4-BE49-F238E27FC236}">
                <a16:creationId xmlns:a16="http://schemas.microsoft.com/office/drawing/2014/main" id="{509266FC-6267-DACD-F65E-353EEFA19361}"/>
              </a:ext>
            </a:extLst>
          </p:cNvPr>
          <p:cNvSpPr/>
          <p:nvPr/>
        </p:nvSpPr>
        <p:spPr>
          <a:xfrm>
            <a:off x="7686681" y="2727390"/>
            <a:ext cx="1047744" cy="306421"/>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8" name="Elipse 17">
            <a:extLst>
              <a:ext uri="{FF2B5EF4-FFF2-40B4-BE49-F238E27FC236}">
                <a16:creationId xmlns:a16="http://schemas.microsoft.com/office/drawing/2014/main" id="{F76A9315-FDF6-D3D6-7886-8E92DC63EAA6}"/>
              </a:ext>
            </a:extLst>
          </p:cNvPr>
          <p:cNvSpPr/>
          <p:nvPr/>
        </p:nvSpPr>
        <p:spPr>
          <a:xfrm>
            <a:off x="9953631" y="2748784"/>
            <a:ext cx="1047744" cy="306421"/>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9" name="Elipse 18">
            <a:extLst>
              <a:ext uri="{FF2B5EF4-FFF2-40B4-BE49-F238E27FC236}">
                <a16:creationId xmlns:a16="http://schemas.microsoft.com/office/drawing/2014/main" id="{2DB6FF0E-DA7E-C4C5-D7A4-11FF7B9D5FD9}"/>
              </a:ext>
            </a:extLst>
          </p:cNvPr>
          <p:cNvSpPr/>
          <p:nvPr/>
        </p:nvSpPr>
        <p:spPr>
          <a:xfrm>
            <a:off x="3076587" y="4742639"/>
            <a:ext cx="1047744" cy="306421"/>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descr="Interfaz de usuario gráfica, Aplicación&#10;&#10;Descripción generada automáticamente">
            <a:extLst>
              <a:ext uri="{FF2B5EF4-FFF2-40B4-BE49-F238E27FC236}">
                <a16:creationId xmlns:a16="http://schemas.microsoft.com/office/drawing/2014/main" id="{EDFEAF6F-EEF8-DDDD-ED59-CB8582CC53BC}"/>
              </a:ext>
            </a:extLst>
          </p:cNvPr>
          <p:cNvPicPr>
            <a:picLocks noChangeAspect="1"/>
          </p:cNvPicPr>
          <p:nvPr/>
        </p:nvPicPr>
        <p:blipFill>
          <a:blip r:embed="rId3"/>
          <a:stretch>
            <a:fillRect/>
          </a:stretch>
        </p:blipFill>
        <p:spPr>
          <a:xfrm>
            <a:off x="0" y="0"/>
            <a:ext cx="12191996" cy="6858000"/>
          </a:xfrm>
          <a:prstGeom prst="rect">
            <a:avLst/>
          </a:prstGeom>
          <a:noFill/>
          <a:ln cap="flat">
            <a:noFill/>
          </a:ln>
        </p:spPr>
      </p:pic>
      <p:sp>
        <p:nvSpPr>
          <p:cNvPr id="3" name="CuadroTexto 5">
            <a:extLst>
              <a:ext uri="{FF2B5EF4-FFF2-40B4-BE49-F238E27FC236}">
                <a16:creationId xmlns:a16="http://schemas.microsoft.com/office/drawing/2014/main" id="{D9E67A81-6858-97CC-B1D5-D93DB8BD8B2B}"/>
              </a:ext>
            </a:extLst>
          </p:cNvPr>
          <p:cNvSpPr txBox="1"/>
          <p:nvPr/>
        </p:nvSpPr>
        <p:spPr>
          <a:xfrm>
            <a:off x="0" y="281644"/>
            <a:ext cx="12191996"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a:solidFill>
                  <a:srgbClr val="595959"/>
                </a:solidFill>
                <a:uFillTx/>
                <a:latin typeface="Arial" pitchFamily="34"/>
                <a:cs typeface="Arial" pitchFamily="34"/>
              </a:rPr>
              <a:t>2º SEMESTRE</a:t>
            </a:r>
            <a:endParaRPr lang="es-ES" sz="3600" b="0" i="0" u="none" strike="noStrike" kern="1200" cap="none" spc="0" baseline="0">
              <a:solidFill>
                <a:srgbClr val="595959"/>
              </a:solidFill>
              <a:uFillTx/>
              <a:latin typeface="Arial" pitchFamily="34"/>
              <a:cs typeface="Arial" pitchFamily="34"/>
            </a:endParaRPr>
          </a:p>
        </p:txBody>
      </p:sp>
      <p:sp>
        <p:nvSpPr>
          <p:cNvPr id="5" name="CuadroTexto 7">
            <a:extLst>
              <a:ext uri="{FF2B5EF4-FFF2-40B4-BE49-F238E27FC236}">
                <a16:creationId xmlns:a16="http://schemas.microsoft.com/office/drawing/2014/main" id="{976B6EB5-2F8A-3DAD-E8AE-A3CCA785816C}"/>
              </a:ext>
            </a:extLst>
          </p:cNvPr>
          <p:cNvSpPr txBox="1"/>
          <p:nvPr/>
        </p:nvSpPr>
        <p:spPr>
          <a:xfrm>
            <a:off x="5240566" y="2018855"/>
            <a:ext cx="4796969"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1" i="0" u="none" strike="noStrike" kern="0" cap="none" spc="0" baseline="0" dirty="0">
                <a:solidFill>
                  <a:srgbClr val="595959"/>
                </a:solidFill>
                <a:uFillTx/>
                <a:latin typeface="Arial" pitchFamily="34"/>
                <a:cs typeface="Arial" pitchFamily="34"/>
              </a:rPr>
              <a:t>1º Estudios Previos-ANTEPROYECTO</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0" i="0" u="none" strike="noStrike" kern="0" cap="none" spc="0" baseline="0" dirty="0">
                <a:solidFill>
                  <a:srgbClr val="595959"/>
                </a:solidFill>
                <a:uFillTx/>
                <a:latin typeface="Arial" pitchFamily="34"/>
                <a:cs typeface="Arial" pitchFamily="34"/>
              </a:rPr>
              <a:t>Análisis del entorno e idea de proyecto.</a:t>
            </a:r>
          </a:p>
        </p:txBody>
      </p:sp>
      <p:sp>
        <p:nvSpPr>
          <p:cNvPr id="6" name="CuadroTexto 8">
            <a:extLst>
              <a:ext uri="{FF2B5EF4-FFF2-40B4-BE49-F238E27FC236}">
                <a16:creationId xmlns:a16="http://schemas.microsoft.com/office/drawing/2014/main" id="{4113BAB7-6DBE-B657-08EB-D6E82246444A}"/>
              </a:ext>
            </a:extLst>
          </p:cNvPr>
          <p:cNvSpPr txBox="1"/>
          <p:nvPr/>
        </p:nvSpPr>
        <p:spPr>
          <a:xfrm>
            <a:off x="5240566" y="3085725"/>
            <a:ext cx="4796969"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1" i="0" u="none" strike="noStrike" kern="0" cap="none" spc="0" baseline="0" dirty="0">
                <a:solidFill>
                  <a:srgbClr val="595959"/>
                </a:solidFill>
                <a:uFillTx/>
                <a:latin typeface="Arial" pitchFamily="34"/>
                <a:cs typeface="Arial" pitchFamily="34"/>
              </a:rPr>
              <a:t>2º PROYECTO BÁSICO</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0" i="0" u="none" strike="noStrike" kern="0" cap="none" spc="0" baseline="0" dirty="0">
                <a:solidFill>
                  <a:srgbClr val="595959"/>
                </a:solidFill>
                <a:uFillTx/>
                <a:latin typeface="Arial" pitchFamily="34"/>
                <a:cs typeface="Arial" pitchFamily="34"/>
              </a:rPr>
              <a:t>Definición del proyecto a nivel formal.</a:t>
            </a:r>
          </a:p>
        </p:txBody>
      </p:sp>
      <p:sp>
        <p:nvSpPr>
          <p:cNvPr id="7" name="CuadroTexto 9">
            <a:extLst>
              <a:ext uri="{FF2B5EF4-FFF2-40B4-BE49-F238E27FC236}">
                <a16:creationId xmlns:a16="http://schemas.microsoft.com/office/drawing/2014/main" id="{C78CD0E7-F58C-0ED2-C17E-3BEDEBBA758F}"/>
              </a:ext>
            </a:extLst>
          </p:cNvPr>
          <p:cNvSpPr txBox="1"/>
          <p:nvPr/>
        </p:nvSpPr>
        <p:spPr>
          <a:xfrm>
            <a:off x="5240566" y="3961976"/>
            <a:ext cx="4796969"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1" i="0" u="none" strike="noStrike" kern="0" cap="none" spc="0" baseline="0" dirty="0">
                <a:solidFill>
                  <a:srgbClr val="595959"/>
                </a:solidFill>
                <a:uFillTx/>
                <a:latin typeface="Arial" pitchFamily="34"/>
                <a:cs typeface="Arial" pitchFamily="34"/>
              </a:rPr>
              <a:t>3º PROYECTO DE EJECUCIÓN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0" i="0" u="none" strike="noStrike" kern="0" cap="none" spc="0" baseline="0" dirty="0">
                <a:solidFill>
                  <a:srgbClr val="595959"/>
                </a:solidFill>
                <a:uFillTx/>
                <a:latin typeface="Arial" pitchFamily="34"/>
                <a:cs typeface="Arial" pitchFamily="34"/>
              </a:rPr>
              <a:t>Definición técnica del edificio.</a:t>
            </a:r>
          </a:p>
        </p:txBody>
      </p:sp>
      <p:sp>
        <p:nvSpPr>
          <p:cNvPr id="8" name="Rectángulo 7">
            <a:extLst>
              <a:ext uri="{FF2B5EF4-FFF2-40B4-BE49-F238E27FC236}">
                <a16:creationId xmlns:a16="http://schemas.microsoft.com/office/drawing/2014/main" id="{315D83C6-4514-A3B5-3AA9-65780D704486}"/>
              </a:ext>
            </a:extLst>
          </p:cNvPr>
          <p:cNvSpPr/>
          <p:nvPr/>
        </p:nvSpPr>
        <p:spPr>
          <a:xfrm>
            <a:off x="9058274" y="2574682"/>
            <a:ext cx="2905125" cy="1552950"/>
          </a:xfrm>
          <a:prstGeom prst="rect">
            <a:avLst/>
          </a:prstGeom>
          <a:solidFill>
            <a:srgbClr val="95363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sz="1800" b="0" i="0" u="none" strike="noStrike" kern="0" cap="none" spc="0" baseline="0" dirty="0">
                <a:solidFill>
                  <a:schemeClr val="bg1"/>
                </a:solidFill>
                <a:uFillTx/>
                <a:latin typeface="Arial" pitchFamily="34"/>
                <a:cs typeface="Arial" pitchFamily="34"/>
              </a:rPr>
              <a:t>Estos entregables serán expuestos en sesiones grupales con comentarios de retroalimentación del profesorado de cada taller.</a:t>
            </a:r>
            <a:endParaRPr lang="es-ES" dirty="0">
              <a:solidFill>
                <a:schemeClr val="bg1"/>
              </a:solidFill>
            </a:endParaRPr>
          </a:p>
        </p:txBody>
      </p:sp>
      <p:sp>
        <p:nvSpPr>
          <p:cNvPr id="10" name="CuadroTexto 6">
            <a:extLst>
              <a:ext uri="{FF2B5EF4-FFF2-40B4-BE49-F238E27FC236}">
                <a16:creationId xmlns:a16="http://schemas.microsoft.com/office/drawing/2014/main" id="{2464D779-83A5-6349-187B-D313375CA0D8}"/>
              </a:ext>
            </a:extLst>
          </p:cNvPr>
          <p:cNvSpPr txBox="1"/>
          <p:nvPr/>
        </p:nvSpPr>
        <p:spPr>
          <a:xfrm>
            <a:off x="2543176" y="927969"/>
            <a:ext cx="9315450" cy="1077218"/>
          </a:xfrm>
          <a:prstGeom prst="rect">
            <a:avLst/>
          </a:prstGeom>
          <a:noFill/>
          <a:ln cap="flat">
            <a:noFill/>
          </a:ln>
        </p:spPr>
        <p:txBody>
          <a:bodyPr vert="horz" wrap="square" lIns="91440" tIns="45720" rIns="91440" bIns="45720" anchor="t" anchorCtr="1" compatLnSpc="1">
            <a:spAutoFit/>
          </a:bodyPr>
          <a:lstStyle/>
          <a:p>
            <a:pPr>
              <a:defRPr sz="1800" b="0" i="0" u="none" strike="noStrike" kern="0" cap="none" spc="0" baseline="0">
                <a:solidFill>
                  <a:srgbClr val="000000"/>
                </a:solidFill>
                <a:uFillTx/>
              </a:defRPr>
            </a:pPr>
            <a:r>
              <a:rPr lang="es-ES" sz="1600" b="0" i="0" u="none" strike="noStrike" kern="0" cap="none" spc="0" baseline="0" dirty="0">
                <a:solidFill>
                  <a:srgbClr val="595959"/>
                </a:solidFill>
                <a:uFillTx/>
                <a:latin typeface="Arial" pitchFamily="34"/>
                <a:cs typeface="Arial" pitchFamily="34"/>
              </a:rPr>
              <a:t>Durante el segundo semestre </a:t>
            </a:r>
            <a:r>
              <a:rPr lang="es-ES" sz="1600" kern="0" dirty="0">
                <a:solidFill>
                  <a:srgbClr val="595959"/>
                </a:solidFill>
                <a:latin typeface="Arial" pitchFamily="34"/>
                <a:cs typeface="Arial" pitchFamily="34"/>
              </a:rPr>
              <a:t>el avance en el desarrollo del TFM se revisará de manera individual por la persona que tutorice el TFM, contando asimismo con sesiones de puesta en común en el taller TFM. </a:t>
            </a:r>
            <a:r>
              <a:rPr lang="es-ES" sz="1600" b="1" i="0" u="none" strike="noStrike" kern="0" cap="none" spc="0" baseline="0" dirty="0">
                <a:solidFill>
                  <a:srgbClr val="595959"/>
                </a:solidFill>
                <a:uFillTx/>
                <a:latin typeface="Arial" pitchFamily="34"/>
                <a:cs typeface="Arial" pitchFamily="34"/>
              </a:rPr>
              <a:t>Además, se han programado tres “HITOS” entregables con el objetivo de organizar el trabajo a lo largo del semestre.</a:t>
            </a:r>
          </a:p>
        </p:txBody>
      </p:sp>
    </p:spTree>
    <p:extLst>
      <p:ext uri="{BB962C8B-B14F-4D97-AF65-F5344CB8AC3E}">
        <p14:creationId xmlns:p14="http://schemas.microsoft.com/office/powerpoint/2010/main" val="10916828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descr="Interfaz de usuario gráfica, Aplicación&#10;&#10;Descripción generada automáticamente">
            <a:extLst>
              <a:ext uri="{FF2B5EF4-FFF2-40B4-BE49-F238E27FC236}">
                <a16:creationId xmlns:a16="http://schemas.microsoft.com/office/drawing/2014/main" id="{EDFEAF6F-EEF8-DDDD-ED59-CB8582CC53BC}"/>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CuadroTexto 5">
            <a:extLst>
              <a:ext uri="{FF2B5EF4-FFF2-40B4-BE49-F238E27FC236}">
                <a16:creationId xmlns:a16="http://schemas.microsoft.com/office/drawing/2014/main" id="{D9E67A81-6858-97CC-B1D5-D93DB8BD8B2B}"/>
              </a:ext>
            </a:extLst>
          </p:cNvPr>
          <p:cNvSpPr txBox="1"/>
          <p:nvPr/>
        </p:nvSpPr>
        <p:spPr>
          <a:xfrm>
            <a:off x="0" y="281644"/>
            <a:ext cx="12191996"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a:solidFill>
                  <a:srgbClr val="595959"/>
                </a:solidFill>
                <a:uFillTx/>
                <a:latin typeface="Arial" pitchFamily="34"/>
                <a:cs typeface="Arial" pitchFamily="34"/>
              </a:rPr>
              <a:t>2º SEMESTRE</a:t>
            </a:r>
            <a:endParaRPr lang="es-ES" sz="3600" b="0" i="0" u="none" strike="noStrike" kern="1200" cap="none" spc="0" baseline="0">
              <a:solidFill>
                <a:srgbClr val="595959"/>
              </a:solidFill>
              <a:uFillTx/>
              <a:latin typeface="Arial" pitchFamily="34"/>
              <a:cs typeface="Arial" pitchFamily="34"/>
            </a:endParaRPr>
          </a:p>
        </p:txBody>
      </p:sp>
      <p:sp>
        <p:nvSpPr>
          <p:cNvPr id="5" name="CuadroTexto 7">
            <a:extLst>
              <a:ext uri="{FF2B5EF4-FFF2-40B4-BE49-F238E27FC236}">
                <a16:creationId xmlns:a16="http://schemas.microsoft.com/office/drawing/2014/main" id="{976B6EB5-2F8A-3DAD-E8AE-A3CCA785816C}"/>
              </a:ext>
            </a:extLst>
          </p:cNvPr>
          <p:cNvSpPr txBox="1"/>
          <p:nvPr/>
        </p:nvSpPr>
        <p:spPr>
          <a:xfrm>
            <a:off x="5240566" y="2018855"/>
            <a:ext cx="4796969"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1" i="0" u="none" strike="noStrike" kern="0" cap="none" spc="0" baseline="0" dirty="0">
                <a:solidFill>
                  <a:srgbClr val="595959"/>
                </a:solidFill>
                <a:uFillTx/>
                <a:latin typeface="Arial" pitchFamily="34"/>
                <a:cs typeface="Arial" pitchFamily="34"/>
              </a:rPr>
              <a:t>1º Estudios Previos-ANTEPROYECTO</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0" i="0" u="none" strike="noStrike" kern="0" cap="none" spc="0" baseline="0" dirty="0">
                <a:solidFill>
                  <a:srgbClr val="595959"/>
                </a:solidFill>
                <a:uFillTx/>
                <a:latin typeface="Arial" pitchFamily="34"/>
                <a:cs typeface="Arial" pitchFamily="34"/>
              </a:rPr>
              <a:t>Análisis del entorno e idea de proyecto.</a:t>
            </a:r>
          </a:p>
        </p:txBody>
      </p:sp>
      <p:sp>
        <p:nvSpPr>
          <p:cNvPr id="6" name="CuadroTexto 8">
            <a:extLst>
              <a:ext uri="{FF2B5EF4-FFF2-40B4-BE49-F238E27FC236}">
                <a16:creationId xmlns:a16="http://schemas.microsoft.com/office/drawing/2014/main" id="{4113BAB7-6DBE-B657-08EB-D6E82246444A}"/>
              </a:ext>
            </a:extLst>
          </p:cNvPr>
          <p:cNvSpPr txBox="1"/>
          <p:nvPr/>
        </p:nvSpPr>
        <p:spPr>
          <a:xfrm>
            <a:off x="5240566" y="3085725"/>
            <a:ext cx="4796969"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1" i="0" u="none" strike="noStrike" kern="0" cap="none" spc="0" baseline="0" dirty="0">
                <a:solidFill>
                  <a:srgbClr val="595959"/>
                </a:solidFill>
                <a:uFillTx/>
                <a:latin typeface="Arial" pitchFamily="34"/>
                <a:cs typeface="Arial" pitchFamily="34"/>
              </a:rPr>
              <a:t>2º PROYECTO BÁSICO</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0" i="0" u="none" strike="noStrike" kern="0" cap="none" spc="0" baseline="0" dirty="0">
                <a:solidFill>
                  <a:srgbClr val="595959"/>
                </a:solidFill>
                <a:uFillTx/>
                <a:latin typeface="Arial" pitchFamily="34"/>
                <a:cs typeface="Arial" pitchFamily="34"/>
              </a:rPr>
              <a:t>Definición del proyecto a nivel formal.</a:t>
            </a:r>
          </a:p>
        </p:txBody>
      </p:sp>
      <p:sp>
        <p:nvSpPr>
          <p:cNvPr id="7" name="CuadroTexto 9">
            <a:extLst>
              <a:ext uri="{FF2B5EF4-FFF2-40B4-BE49-F238E27FC236}">
                <a16:creationId xmlns:a16="http://schemas.microsoft.com/office/drawing/2014/main" id="{C78CD0E7-F58C-0ED2-C17E-3BEDEBBA758F}"/>
              </a:ext>
            </a:extLst>
          </p:cNvPr>
          <p:cNvSpPr txBox="1"/>
          <p:nvPr/>
        </p:nvSpPr>
        <p:spPr>
          <a:xfrm>
            <a:off x="5240566" y="3961976"/>
            <a:ext cx="4796969"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1" i="0" u="none" strike="noStrike" kern="0" cap="none" spc="0" baseline="0" dirty="0">
                <a:solidFill>
                  <a:srgbClr val="595959"/>
                </a:solidFill>
                <a:uFillTx/>
                <a:latin typeface="Arial" pitchFamily="34"/>
                <a:cs typeface="Arial" pitchFamily="34"/>
              </a:rPr>
              <a:t>3º PROYECTO DE EJECUCIÓN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0" i="0" u="none" strike="noStrike" kern="0" cap="none" spc="0" baseline="0" dirty="0">
                <a:solidFill>
                  <a:srgbClr val="595959"/>
                </a:solidFill>
                <a:uFillTx/>
                <a:latin typeface="Arial" pitchFamily="34"/>
                <a:cs typeface="Arial" pitchFamily="34"/>
              </a:rPr>
              <a:t>Definición técnica del edificio.</a:t>
            </a:r>
          </a:p>
        </p:txBody>
      </p:sp>
      <p:pic>
        <p:nvPicPr>
          <p:cNvPr id="9" name="Imagen 8" descr="Imagen que contiene Diagrama&#10;&#10;Descripción generada automáticamente">
            <a:extLst>
              <a:ext uri="{FF2B5EF4-FFF2-40B4-BE49-F238E27FC236}">
                <a16:creationId xmlns:a16="http://schemas.microsoft.com/office/drawing/2014/main" id="{44C89A00-7D67-74AF-E8A5-27CB28957EF0}"/>
              </a:ext>
            </a:extLst>
          </p:cNvPr>
          <p:cNvPicPr>
            <a:picLocks noChangeAspect="1"/>
          </p:cNvPicPr>
          <p:nvPr/>
        </p:nvPicPr>
        <p:blipFill rotWithShape="1">
          <a:blip r:embed="rId3">
            <a:extLst>
              <a:ext uri="{28A0092B-C50C-407E-A947-70E740481C1C}">
                <a14:useLocalDpi xmlns:a14="http://schemas.microsoft.com/office/drawing/2010/main" val="0"/>
              </a:ext>
            </a:extLst>
          </a:blip>
          <a:srcRect l="35107" t="23072" r="50421" b="60678"/>
          <a:stretch/>
        </p:blipFill>
        <p:spPr>
          <a:xfrm>
            <a:off x="9180213" y="1783370"/>
            <a:ext cx="2845098" cy="2259349"/>
          </a:xfrm>
          <a:prstGeom prst="rect">
            <a:avLst/>
          </a:prstGeom>
        </p:spPr>
      </p:pic>
      <p:sp>
        <p:nvSpPr>
          <p:cNvPr id="14" name="Rectángulo 13">
            <a:extLst>
              <a:ext uri="{FF2B5EF4-FFF2-40B4-BE49-F238E27FC236}">
                <a16:creationId xmlns:a16="http://schemas.microsoft.com/office/drawing/2014/main" id="{452661C4-5AAF-6C05-CDB6-99863B5D77E6}"/>
              </a:ext>
            </a:extLst>
          </p:cNvPr>
          <p:cNvSpPr/>
          <p:nvPr/>
        </p:nvSpPr>
        <p:spPr>
          <a:xfrm>
            <a:off x="9226550" y="4159250"/>
            <a:ext cx="2692400" cy="260045"/>
          </a:xfrm>
          <a:prstGeom prst="rect">
            <a:avLst/>
          </a:prstGeom>
          <a:solidFill>
            <a:srgbClr val="95363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Entrega Anteproyecto</a:t>
            </a:r>
          </a:p>
        </p:txBody>
      </p:sp>
      <p:sp>
        <p:nvSpPr>
          <p:cNvPr id="15" name="Rectángulo 14">
            <a:extLst>
              <a:ext uri="{FF2B5EF4-FFF2-40B4-BE49-F238E27FC236}">
                <a16:creationId xmlns:a16="http://schemas.microsoft.com/office/drawing/2014/main" id="{53AA2224-5F75-1658-29E0-B13B6A406A2C}"/>
              </a:ext>
            </a:extLst>
          </p:cNvPr>
          <p:cNvSpPr/>
          <p:nvPr/>
        </p:nvSpPr>
        <p:spPr>
          <a:xfrm>
            <a:off x="9226550" y="4560275"/>
            <a:ext cx="2692400" cy="260045"/>
          </a:xfrm>
          <a:prstGeom prst="rect">
            <a:avLst/>
          </a:prstGeom>
          <a:solidFill>
            <a:srgbClr val="DB959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Exposición en taller</a:t>
            </a:r>
          </a:p>
        </p:txBody>
      </p:sp>
      <p:sp>
        <p:nvSpPr>
          <p:cNvPr id="18" name="Flecha: curvada hacia la derecha 17">
            <a:extLst>
              <a:ext uri="{FF2B5EF4-FFF2-40B4-BE49-F238E27FC236}">
                <a16:creationId xmlns:a16="http://schemas.microsoft.com/office/drawing/2014/main" id="{2DF86E0F-0C2E-86F4-519E-5A70721DA4CB}"/>
              </a:ext>
            </a:extLst>
          </p:cNvPr>
          <p:cNvSpPr/>
          <p:nvPr/>
        </p:nvSpPr>
        <p:spPr>
          <a:xfrm>
            <a:off x="8788400" y="2756861"/>
            <a:ext cx="438150" cy="1587500"/>
          </a:xfrm>
          <a:prstGeom prst="curvedRightArrow">
            <a:avLst/>
          </a:prstGeom>
          <a:solidFill>
            <a:srgbClr val="93373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sp>
        <p:nvSpPr>
          <p:cNvPr id="19" name="Flecha: curvada hacia la derecha 18">
            <a:extLst>
              <a:ext uri="{FF2B5EF4-FFF2-40B4-BE49-F238E27FC236}">
                <a16:creationId xmlns:a16="http://schemas.microsoft.com/office/drawing/2014/main" id="{882FBD42-965E-EDC4-5078-282170B1531C}"/>
              </a:ext>
            </a:extLst>
          </p:cNvPr>
          <p:cNvSpPr/>
          <p:nvPr/>
        </p:nvSpPr>
        <p:spPr>
          <a:xfrm>
            <a:off x="8788400" y="3000663"/>
            <a:ext cx="438150" cy="1812790"/>
          </a:xfrm>
          <a:prstGeom prst="curvedRightArrow">
            <a:avLst/>
          </a:prstGeom>
          <a:solidFill>
            <a:srgbClr val="DB959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sp>
        <p:nvSpPr>
          <p:cNvPr id="22" name="Flecha: a la derecha 21">
            <a:extLst>
              <a:ext uri="{FF2B5EF4-FFF2-40B4-BE49-F238E27FC236}">
                <a16:creationId xmlns:a16="http://schemas.microsoft.com/office/drawing/2014/main" id="{7679D320-E873-8DEC-6CDD-CB422F65370B}"/>
              </a:ext>
            </a:extLst>
          </p:cNvPr>
          <p:cNvSpPr/>
          <p:nvPr/>
        </p:nvSpPr>
        <p:spPr>
          <a:xfrm>
            <a:off x="5000625" y="2096803"/>
            <a:ext cx="327482" cy="435044"/>
          </a:xfrm>
          <a:prstGeom prst="rightArrow">
            <a:avLst/>
          </a:prstGeom>
          <a:solidFill>
            <a:srgbClr val="95363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CuadroTexto 6">
            <a:extLst>
              <a:ext uri="{FF2B5EF4-FFF2-40B4-BE49-F238E27FC236}">
                <a16:creationId xmlns:a16="http://schemas.microsoft.com/office/drawing/2014/main" id="{26CB96E7-D842-7BA6-BDF6-0B382BB288F9}"/>
              </a:ext>
            </a:extLst>
          </p:cNvPr>
          <p:cNvSpPr txBox="1"/>
          <p:nvPr/>
        </p:nvSpPr>
        <p:spPr>
          <a:xfrm>
            <a:off x="2543176" y="927969"/>
            <a:ext cx="9315450" cy="1077218"/>
          </a:xfrm>
          <a:prstGeom prst="rect">
            <a:avLst/>
          </a:prstGeom>
          <a:noFill/>
          <a:ln cap="flat">
            <a:noFill/>
          </a:ln>
        </p:spPr>
        <p:txBody>
          <a:bodyPr vert="horz" wrap="square" lIns="91440" tIns="45720" rIns="91440" bIns="45720" anchor="t" anchorCtr="1" compatLnSpc="1">
            <a:spAutoFit/>
          </a:bodyPr>
          <a:lstStyle/>
          <a:p>
            <a:pPr>
              <a:defRPr sz="1800" b="0" i="0" u="none" strike="noStrike" kern="0" cap="none" spc="0" baseline="0">
                <a:solidFill>
                  <a:srgbClr val="000000"/>
                </a:solidFill>
                <a:uFillTx/>
              </a:defRPr>
            </a:pPr>
            <a:r>
              <a:rPr lang="es-ES" sz="1600" b="0" i="0" u="none" strike="noStrike" kern="0" cap="none" spc="0" baseline="0" dirty="0">
                <a:solidFill>
                  <a:srgbClr val="595959"/>
                </a:solidFill>
                <a:uFillTx/>
                <a:latin typeface="Arial" pitchFamily="34"/>
                <a:cs typeface="Arial" pitchFamily="34"/>
              </a:rPr>
              <a:t>Durante el segundo semestre </a:t>
            </a:r>
            <a:r>
              <a:rPr lang="es-ES" sz="1600" kern="0" dirty="0">
                <a:solidFill>
                  <a:srgbClr val="595959"/>
                </a:solidFill>
                <a:latin typeface="Arial" pitchFamily="34"/>
                <a:cs typeface="Arial" pitchFamily="34"/>
              </a:rPr>
              <a:t>el avance en el desarrollo del TFM se revisará de manera individual por la persona que tutorice el TFM, contando asimismo con sesiones de puesta en común en el taller TFM. </a:t>
            </a:r>
            <a:r>
              <a:rPr lang="es-ES" sz="1600" b="0" i="0" u="none" strike="noStrike" kern="0" cap="none" spc="0" baseline="0" dirty="0">
                <a:solidFill>
                  <a:srgbClr val="595959"/>
                </a:solidFill>
                <a:uFillTx/>
                <a:latin typeface="Arial" pitchFamily="34"/>
                <a:cs typeface="Arial" pitchFamily="34"/>
              </a:rPr>
              <a:t>Además, se han programado tres “HITOS” entregables con el objetivo de organizar el trabajo a lo largo del semestre.</a:t>
            </a:r>
          </a:p>
        </p:txBody>
      </p:sp>
    </p:spTree>
    <p:extLst>
      <p:ext uri="{BB962C8B-B14F-4D97-AF65-F5344CB8AC3E}">
        <p14:creationId xmlns:p14="http://schemas.microsoft.com/office/powerpoint/2010/main" val="751572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3">
    <p:spTree>
      <p:nvGrpSpPr>
        <p:cNvPr id="1" name=""/>
        <p:cNvGrpSpPr/>
        <p:nvPr/>
      </p:nvGrpSpPr>
      <p:grpSpPr>
        <a:xfrm>
          <a:off x="0" y="0"/>
          <a:ext cx="0" cy="0"/>
          <a:chOff x="0" y="0"/>
          <a:chExt cx="0" cy="0"/>
        </a:xfrm>
      </p:grpSpPr>
      <p:pic>
        <p:nvPicPr>
          <p:cNvPr id="2" name="Imagen 4" descr="Imagen de la pantalla de un celular con letras&#10;&#10;Descripción generada automáticamente con confianza baja">
            <a:extLst>
              <a:ext uri="{FF2B5EF4-FFF2-40B4-BE49-F238E27FC236}">
                <a16:creationId xmlns:a16="http://schemas.microsoft.com/office/drawing/2014/main" id="{0DB05285-D48E-2DD4-1D0D-316AF8255180}"/>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CuadroTexto 7">
            <a:extLst>
              <a:ext uri="{FF2B5EF4-FFF2-40B4-BE49-F238E27FC236}">
                <a16:creationId xmlns:a16="http://schemas.microsoft.com/office/drawing/2014/main" id="{BDF64ABE-B7DC-42B4-1D3C-339A764D1516}"/>
              </a:ext>
            </a:extLst>
          </p:cNvPr>
          <p:cNvSpPr txBox="1"/>
          <p:nvPr/>
        </p:nvSpPr>
        <p:spPr>
          <a:xfrm>
            <a:off x="6800850" y="0"/>
            <a:ext cx="3619500" cy="1077218"/>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200" b="0" i="0" u="none" strike="noStrike" kern="1200" cap="none" spc="0" baseline="0" dirty="0">
                <a:solidFill>
                  <a:srgbClr val="FFFFFF"/>
                </a:solidFill>
                <a:uFillTx/>
                <a:latin typeface="Arial" pitchFamily="34"/>
                <a:cs typeface="Arial" pitchFamily="34"/>
              </a:rPr>
              <a:t>FASES DE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200" b="0" i="0" u="none" strike="noStrike" kern="0" cap="none" spc="0" baseline="0" dirty="0">
                <a:solidFill>
                  <a:srgbClr val="FFFFFF"/>
                </a:solidFill>
                <a:uFillTx/>
                <a:latin typeface="Arial" pitchFamily="34"/>
                <a:cs typeface="Arial" pitchFamily="34"/>
              </a:rPr>
              <a:t>MATRICULACIÓN</a:t>
            </a:r>
            <a:endParaRPr lang="es-ES" sz="3200" b="0" i="0" u="none" strike="noStrike" kern="1200" cap="none" spc="0" baseline="0" dirty="0">
              <a:solidFill>
                <a:srgbClr val="FFFFFF"/>
              </a:solidFill>
              <a:uFillTx/>
              <a:latin typeface="Arial" pitchFamily="34"/>
              <a:cs typeface="Arial" pitchFamily="34"/>
            </a:endParaRPr>
          </a:p>
        </p:txBody>
      </p:sp>
      <p:sp>
        <p:nvSpPr>
          <p:cNvPr id="4" name="CuadroTexto 7">
            <a:extLst>
              <a:ext uri="{FF2B5EF4-FFF2-40B4-BE49-F238E27FC236}">
                <a16:creationId xmlns:a16="http://schemas.microsoft.com/office/drawing/2014/main" id="{733EF838-4EFE-D3EA-B527-9D6722E12A29}"/>
              </a:ext>
            </a:extLst>
          </p:cNvPr>
          <p:cNvSpPr txBox="1"/>
          <p:nvPr/>
        </p:nvSpPr>
        <p:spPr>
          <a:xfrm>
            <a:off x="789712" y="446272"/>
            <a:ext cx="4796540" cy="120033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400" b="1" i="0" u="none" strike="noStrike" kern="1200" cap="none" spc="0" baseline="0">
                <a:solidFill>
                  <a:srgbClr val="404040"/>
                </a:solidFill>
                <a:uFillTx/>
                <a:latin typeface="Arial" pitchFamily="34"/>
                <a:cs typeface="Arial" pitchFamily="34"/>
              </a:rPr>
              <a:t>FASE 1</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400" b="0" i="0" u="none" strike="noStrike" kern="0" cap="none" spc="0" baseline="0">
                <a:solidFill>
                  <a:srgbClr val="404040"/>
                </a:solidFill>
                <a:uFillTx/>
                <a:latin typeface="Arial" pitchFamily="34"/>
                <a:cs typeface="Arial" pitchFamily="34"/>
              </a:rPr>
              <a:t>(Exclusivamente para estudiantes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400" b="0" i="0" u="none" strike="noStrike" kern="1200" cap="none" spc="0" baseline="0">
                <a:solidFill>
                  <a:srgbClr val="404040"/>
                </a:solidFill>
                <a:uFillTx/>
                <a:latin typeface="Arial" pitchFamily="34"/>
                <a:cs typeface="Arial" pitchFamily="34"/>
              </a:rPr>
              <a:t>Con titulaciones extranjeras)</a:t>
            </a:r>
          </a:p>
        </p:txBody>
      </p:sp>
      <p:sp>
        <p:nvSpPr>
          <p:cNvPr id="5" name="CuadroTexto 7">
            <a:extLst>
              <a:ext uri="{FF2B5EF4-FFF2-40B4-BE49-F238E27FC236}">
                <a16:creationId xmlns:a16="http://schemas.microsoft.com/office/drawing/2014/main" id="{6E8BB683-6BE8-06AE-D34C-DAF38B2D5BC3}"/>
              </a:ext>
            </a:extLst>
          </p:cNvPr>
          <p:cNvSpPr txBox="1"/>
          <p:nvPr/>
        </p:nvSpPr>
        <p:spPr>
          <a:xfrm>
            <a:off x="2179463" y="2345651"/>
            <a:ext cx="5385111"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400" b="1" i="0" u="none" strike="noStrike" kern="1200" cap="none" spc="0" baseline="0" dirty="0">
                <a:solidFill>
                  <a:srgbClr val="404040"/>
                </a:solidFill>
                <a:uFillTx/>
                <a:latin typeface="Arial" pitchFamily="34"/>
                <a:cs typeface="Arial" pitchFamily="34"/>
              </a:rPr>
              <a:t>FASE 2</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400" b="0" i="0" u="none" strike="noStrike" kern="0" cap="none" spc="0" baseline="0" dirty="0">
                <a:solidFill>
                  <a:srgbClr val="404040"/>
                </a:solidFill>
                <a:uFillTx/>
                <a:latin typeface="Arial" pitchFamily="34"/>
                <a:cs typeface="Arial" pitchFamily="34"/>
              </a:rPr>
              <a:t>(Estudiantes españoles y extranjeros</a:t>
            </a:r>
            <a:r>
              <a:rPr lang="es-ES" sz="2400" b="0" i="0" u="none" strike="noStrike" kern="1200" cap="none" spc="0" baseline="0" dirty="0">
                <a:solidFill>
                  <a:srgbClr val="404040"/>
                </a:solidFill>
                <a:uFillTx/>
                <a:latin typeface="Arial" pitchFamily="34"/>
                <a:cs typeface="Arial" pitchFamily="34"/>
              </a:rPr>
              <a:t>)</a:t>
            </a:r>
          </a:p>
        </p:txBody>
      </p:sp>
      <p:sp>
        <p:nvSpPr>
          <p:cNvPr id="6" name="CuadroTexto 7">
            <a:extLst>
              <a:ext uri="{FF2B5EF4-FFF2-40B4-BE49-F238E27FC236}">
                <a16:creationId xmlns:a16="http://schemas.microsoft.com/office/drawing/2014/main" id="{F3037675-2501-44D3-A62B-29DE1B206298}"/>
              </a:ext>
            </a:extLst>
          </p:cNvPr>
          <p:cNvSpPr txBox="1"/>
          <p:nvPr/>
        </p:nvSpPr>
        <p:spPr>
          <a:xfrm>
            <a:off x="3893131" y="4096850"/>
            <a:ext cx="5385111" cy="156966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400" b="1" i="0" u="none" strike="noStrike" kern="1200" cap="none" spc="0" baseline="0" dirty="0">
                <a:solidFill>
                  <a:srgbClr val="404040"/>
                </a:solidFill>
                <a:uFillTx/>
                <a:latin typeface="Arial" pitchFamily="34"/>
                <a:cs typeface="Arial" pitchFamily="34"/>
              </a:rPr>
              <a:t>FASE 3</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400" b="0" i="0" u="none" strike="noStrike" kern="0" cap="none" spc="0" baseline="0" dirty="0">
                <a:solidFill>
                  <a:srgbClr val="404040"/>
                </a:solidFill>
                <a:uFillTx/>
                <a:latin typeface="Arial" pitchFamily="34"/>
                <a:cs typeface="Arial" pitchFamily="34"/>
              </a:rPr>
              <a:t>(Estudiantes españoles y extranjeros)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400" kern="0" dirty="0">
                <a:solidFill>
                  <a:srgbClr val="404040"/>
                </a:solidFill>
                <a:latin typeface="Arial" pitchFamily="34"/>
                <a:cs typeface="Arial" pitchFamily="34"/>
              </a:rPr>
              <a:t>+</a:t>
            </a:r>
            <a:endParaRPr lang="es-ES" sz="2400" b="0" i="0" u="none" strike="noStrike" kern="0" cap="none" spc="0" baseline="0" dirty="0">
              <a:solidFill>
                <a:srgbClr val="404040"/>
              </a:solidFill>
              <a:uFillTx/>
              <a:latin typeface="Arial" pitchFamily="34"/>
              <a:cs typeface="Arial"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400" i="1" kern="0" dirty="0">
                <a:solidFill>
                  <a:srgbClr val="404040"/>
                </a:solidFill>
                <a:latin typeface="Arial" pitchFamily="34"/>
                <a:cs typeface="Arial" pitchFamily="34"/>
              </a:rPr>
              <a:t>(</a:t>
            </a:r>
            <a:r>
              <a:rPr lang="es-ES" sz="2400" b="0" i="1" u="none" strike="noStrike" kern="0" cap="none" spc="0" baseline="0" dirty="0">
                <a:solidFill>
                  <a:srgbClr val="404040"/>
                </a:solidFill>
                <a:uFillTx/>
                <a:latin typeface="Arial" pitchFamily="34"/>
                <a:cs typeface="Arial" pitchFamily="34"/>
              </a:rPr>
              <a:t>Matr</a:t>
            </a:r>
            <a:r>
              <a:rPr lang="es-ES" sz="2400" i="1" kern="0" dirty="0">
                <a:solidFill>
                  <a:srgbClr val="404040"/>
                </a:solidFill>
                <a:latin typeface="Arial" pitchFamily="34"/>
                <a:cs typeface="Arial" pitchFamily="34"/>
              </a:rPr>
              <a:t>í</a:t>
            </a:r>
            <a:r>
              <a:rPr lang="es-ES" sz="2400" b="0" i="1" u="none" strike="noStrike" kern="0" cap="none" spc="0" baseline="0" dirty="0">
                <a:solidFill>
                  <a:srgbClr val="404040"/>
                </a:solidFill>
                <a:uFillTx/>
                <a:latin typeface="Arial" pitchFamily="34"/>
                <a:cs typeface="Arial" pitchFamily="34"/>
              </a:rPr>
              <a:t>cula condicionada)</a:t>
            </a:r>
            <a:endParaRPr lang="es-ES" sz="2400" b="0" i="1" u="none" strike="noStrike" kern="1200" cap="none" spc="0" baseline="0" dirty="0">
              <a:solidFill>
                <a:srgbClr val="404040"/>
              </a:solidFill>
              <a:uFillTx/>
              <a:latin typeface="Arial" pitchFamily="34"/>
              <a:cs typeface="Arial" pitchFamily="34"/>
            </a:endParaRPr>
          </a:p>
        </p:txBody>
      </p:sp>
      <p:sp>
        <p:nvSpPr>
          <p:cNvPr id="7" name="CuadroTexto 7">
            <a:extLst>
              <a:ext uri="{FF2B5EF4-FFF2-40B4-BE49-F238E27FC236}">
                <a16:creationId xmlns:a16="http://schemas.microsoft.com/office/drawing/2014/main" id="{D322F4C6-297D-D42D-1F3A-30B448B0C926}"/>
              </a:ext>
            </a:extLst>
          </p:cNvPr>
          <p:cNvSpPr txBox="1"/>
          <p:nvPr/>
        </p:nvSpPr>
        <p:spPr>
          <a:xfrm>
            <a:off x="3706090" y="6073170"/>
            <a:ext cx="7716978" cy="47705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400" b="1" i="0" u="none" strike="noStrike" kern="1200" cap="none" spc="0" baseline="0">
                <a:solidFill>
                  <a:srgbClr val="404040"/>
                </a:solidFill>
                <a:uFillTx/>
                <a:latin typeface="Arial" pitchFamily="34"/>
                <a:cs typeface="Arial" pitchFamily="34"/>
              </a:rPr>
              <a:t>Consultar plazos en el enlace: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100" b="0" i="0" u="none" strike="noStrike" kern="1200" cap="none" spc="0" baseline="0">
                <a:solidFill>
                  <a:srgbClr val="404040"/>
                </a:solidFill>
                <a:uFillTx/>
                <a:latin typeface="Arial" pitchFamily="34"/>
                <a:cs typeface="Arial" pitchFamily="34"/>
              </a:rPr>
              <a:t>https://www.juntadeandalucia.es/economiaconocimientoempresasyuniversidad/sguit/?q=masteres&amp;d=mo_calendario.php</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descr="Interfaz de usuario gráfica, Aplicación&#10;&#10;Descripción generada automáticamente">
            <a:extLst>
              <a:ext uri="{FF2B5EF4-FFF2-40B4-BE49-F238E27FC236}">
                <a16:creationId xmlns:a16="http://schemas.microsoft.com/office/drawing/2014/main" id="{EDFEAF6F-EEF8-DDDD-ED59-CB8582CC53BC}"/>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CuadroTexto 5">
            <a:extLst>
              <a:ext uri="{FF2B5EF4-FFF2-40B4-BE49-F238E27FC236}">
                <a16:creationId xmlns:a16="http://schemas.microsoft.com/office/drawing/2014/main" id="{D9E67A81-6858-97CC-B1D5-D93DB8BD8B2B}"/>
              </a:ext>
            </a:extLst>
          </p:cNvPr>
          <p:cNvSpPr txBox="1"/>
          <p:nvPr/>
        </p:nvSpPr>
        <p:spPr>
          <a:xfrm>
            <a:off x="0" y="281644"/>
            <a:ext cx="12191996"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a:solidFill>
                  <a:srgbClr val="595959"/>
                </a:solidFill>
                <a:uFillTx/>
                <a:latin typeface="Arial" pitchFamily="34"/>
                <a:cs typeface="Arial" pitchFamily="34"/>
              </a:rPr>
              <a:t>2º SEMESTRE</a:t>
            </a:r>
            <a:endParaRPr lang="es-ES" sz="3600" b="0" i="0" u="none" strike="noStrike" kern="1200" cap="none" spc="0" baseline="0">
              <a:solidFill>
                <a:srgbClr val="595959"/>
              </a:solidFill>
              <a:uFillTx/>
              <a:latin typeface="Arial" pitchFamily="34"/>
              <a:cs typeface="Arial" pitchFamily="34"/>
            </a:endParaRPr>
          </a:p>
        </p:txBody>
      </p:sp>
      <p:sp>
        <p:nvSpPr>
          <p:cNvPr id="5" name="CuadroTexto 7">
            <a:extLst>
              <a:ext uri="{FF2B5EF4-FFF2-40B4-BE49-F238E27FC236}">
                <a16:creationId xmlns:a16="http://schemas.microsoft.com/office/drawing/2014/main" id="{976B6EB5-2F8A-3DAD-E8AE-A3CCA785816C}"/>
              </a:ext>
            </a:extLst>
          </p:cNvPr>
          <p:cNvSpPr txBox="1"/>
          <p:nvPr/>
        </p:nvSpPr>
        <p:spPr>
          <a:xfrm>
            <a:off x="5240566" y="2018855"/>
            <a:ext cx="4796969"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1" i="0" u="none" strike="noStrike" kern="0" cap="none" spc="0" baseline="0" dirty="0">
                <a:solidFill>
                  <a:srgbClr val="595959"/>
                </a:solidFill>
                <a:uFillTx/>
                <a:latin typeface="Arial" pitchFamily="34"/>
                <a:cs typeface="Arial" pitchFamily="34"/>
              </a:rPr>
              <a:t>1º Estudios Previos-ANTEPROYECTO</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0" i="0" u="none" strike="noStrike" kern="0" cap="none" spc="0" baseline="0" dirty="0">
                <a:solidFill>
                  <a:srgbClr val="595959"/>
                </a:solidFill>
                <a:uFillTx/>
                <a:latin typeface="Arial" pitchFamily="34"/>
                <a:cs typeface="Arial" pitchFamily="34"/>
              </a:rPr>
              <a:t>Análisis del entorno e idea de proyecto.</a:t>
            </a:r>
          </a:p>
        </p:txBody>
      </p:sp>
      <p:sp>
        <p:nvSpPr>
          <p:cNvPr id="6" name="CuadroTexto 8">
            <a:extLst>
              <a:ext uri="{FF2B5EF4-FFF2-40B4-BE49-F238E27FC236}">
                <a16:creationId xmlns:a16="http://schemas.microsoft.com/office/drawing/2014/main" id="{4113BAB7-6DBE-B657-08EB-D6E82246444A}"/>
              </a:ext>
            </a:extLst>
          </p:cNvPr>
          <p:cNvSpPr txBox="1"/>
          <p:nvPr/>
        </p:nvSpPr>
        <p:spPr>
          <a:xfrm>
            <a:off x="5240566" y="3085725"/>
            <a:ext cx="4796969"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1" i="0" u="none" strike="noStrike" kern="0" cap="none" spc="0" baseline="0" dirty="0">
                <a:solidFill>
                  <a:srgbClr val="595959"/>
                </a:solidFill>
                <a:uFillTx/>
                <a:latin typeface="Arial" pitchFamily="34"/>
                <a:cs typeface="Arial" pitchFamily="34"/>
              </a:rPr>
              <a:t>2º PROYECTO BÁSICO</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0" i="0" u="none" strike="noStrike" kern="0" cap="none" spc="0" baseline="0" dirty="0">
                <a:solidFill>
                  <a:srgbClr val="595959"/>
                </a:solidFill>
                <a:uFillTx/>
                <a:latin typeface="Arial" pitchFamily="34"/>
                <a:cs typeface="Arial" pitchFamily="34"/>
              </a:rPr>
              <a:t>Definición del proyecto a nivel formal.</a:t>
            </a:r>
          </a:p>
        </p:txBody>
      </p:sp>
      <p:sp>
        <p:nvSpPr>
          <p:cNvPr id="7" name="CuadroTexto 9">
            <a:extLst>
              <a:ext uri="{FF2B5EF4-FFF2-40B4-BE49-F238E27FC236}">
                <a16:creationId xmlns:a16="http://schemas.microsoft.com/office/drawing/2014/main" id="{C78CD0E7-F58C-0ED2-C17E-3BEDEBBA758F}"/>
              </a:ext>
            </a:extLst>
          </p:cNvPr>
          <p:cNvSpPr txBox="1"/>
          <p:nvPr/>
        </p:nvSpPr>
        <p:spPr>
          <a:xfrm>
            <a:off x="5240566" y="3961976"/>
            <a:ext cx="4796969"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1" i="0" u="none" strike="noStrike" kern="0" cap="none" spc="0" baseline="0" dirty="0">
                <a:solidFill>
                  <a:srgbClr val="595959"/>
                </a:solidFill>
                <a:uFillTx/>
                <a:latin typeface="Arial" pitchFamily="34"/>
                <a:cs typeface="Arial" pitchFamily="34"/>
              </a:rPr>
              <a:t>3º PROYECTO DE EJECUCIÓN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0" i="0" u="none" strike="noStrike" kern="0" cap="none" spc="0" baseline="0" dirty="0">
                <a:solidFill>
                  <a:srgbClr val="595959"/>
                </a:solidFill>
                <a:uFillTx/>
                <a:latin typeface="Arial" pitchFamily="34"/>
                <a:cs typeface="Arial" pitchFamily="34"/>
              </a:rPr>
              <a:t>Definición técnica del edificio.</a:t>
            </a:r>
          </a:p>
        </p:txBody>
      </p:sp>
      <p:sp>
        <p:nvSpPr>
          <p:cNvPr id="10" name="CuadroTexto 7">
            <a:extLst>
              <a:ext uri="{FF2B5EF4-FFF2-40B4-BE49-F238E27FC236}">
                <a16:creationId xmlns:a16="http://schemas.microsoft.com/office/drawing/2014/main" id="{59820147-4421-AB5E-64F4-83C36343808D}"/>
              </a:ext>
            </a:extLst>
          </p:cNvPr>
          <p:cNvSpPr txBox="1"/>
          <p:nvPr/>
        </p:nvSpPr>
        <p:spPr>
          <a:xfrm>
            <a:off x="5240566" y="2018855"/>
            <a:ext cx="4796969"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1" i="0" u="none" strike="noStrike" kern="0" cap="none" spc="0" baseline="0" dirty="0">
                <a:solidFill>
                  <a:srgbClr val="595959"/>
                </a:solidFill>
                <a:uFillTx/>
                <a:latin typeface="Arial" pitchFamily="34"/>
                <a:cs typeface="Arial" pitchFamily="34"/>
              </a:rPr>
              <a:t>1º Estudios Previos-ANTEPROYECTO</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0" i="0" u="none" strike="noStrike" kern="0" cap="none" spc="0" baseline="0" dirty="0">
                <a:solidFill>
                  <a:srgbClr val="595959"/>
                </a:solidFill>
                <a:uFillTx/>
                <a:latin typeface="Arial" pitchFamily="34"/>
                <a:cs typeface="Arial" pitchFamily="34"/>
              </a:rPr>
              <a:t>Análisis del entorno e idea de proyecto.</a:t>
            </a:r>
          </a:p>
        </p:txBody>
      </p:sp>
      <p:sp>
        <p:nvSpPr>
          <p:cNvPr id="11" name="CuadroTexto 8">
            <a:extLst>
              <a:ext uri="{FF2B5EF4-FFF2-40B4-BE49-F238E27FC236}">
                <a16:creationId xmlns:a16="http://schemas.microsoft.com/office/drawing/2014/main" id="{AC892824-D05E-4F6A-7FEC-C471D857F0C2}"/>
              </a:ext>
            </a:extLst>
          </p:cNvPr>
          <p:cNvSpPr txBox="1"/>
          <p:nvPr/>
        </p:nvSpPr>
        <p:spPr>
          <a:xfrm>
            <a:off x="5240566" y="3085725"/>
            <a:ext cx="4796969"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1" i="0" u="none" strike="noStrike" kern="0" cap="none" spc="0" baseline="0" dirty="0">
                <a:solidFill>
                  <a:srgbClr val="595959"/>
                </a:solidFill>
                <a:uFillTx/>
                <a:latin typeface="Arial" pitchFamily="34"/>
                <a:cs typeface="Arial" pitchFamily="34"/>
              </a:rPr>
              <a:t>2º PROYECTO BÁSICO</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0" i="0" u="none" strike="noStrike" kern="0" cap="none" spc="0" baseline="0" dirty="0">
                <a:solidFill>
                  <a:srgbClr val="595959"/>
                </a:solidFill>
                <a:uFillTx/>
                <a:latin typeface="Arial" pitchFamily="34"/>
                <a:cs typeface="Arial" pitchFamily="34"/>
              </a:rPr>
              <a:t>Definición del proyecto a nivel formal.</a:t>
            </a:r>
          </a:p>
        </p:txBody>
      </p:sp>
      <p:sp>
        <p:nvSpPr>
          <p:cNvPr id="12" name="CuadroTexto 9">
            <a:extLst>
              <a:ext uri="{FF2B5EF4-FFF2-40B4-BE49-F238E27FC236}">
                <a16:creationId xmlns:a16="http://schemas.microsoft.com/office/drawing/2014/main" id="{D8EE0140-C29F-C6AA-9D1E-0D9B6F463182}"/>
              </a:ext>
            </a:extLst>
          </p:cNvPr>
          <p:cNvSpPr txBox="1"/>
          <p:nvPr/>
        </p:nvSpPr>
        <p:spPr>
          <a:xfrm>
            <a:off x="5240566" y="3961976"/>
            <a:ext cx="4796969"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1" i="0" u="none" strike="noStrike" kern="0" cap="none" spc="0" baseline="0" dirty="0">
                <a:solidFill>
                  <a:srgbClr val="595959"/>
                </a:solidFill>
                <a:uFillTx/>
                <a:latin typeface="Arial" pitchFamily="34"/>
                <a:cs typeface="Arial" pitchFamily="34"/>
              </a:rPr>
              <a:t>3º PROYECTO DE EJECUCIÓN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0" i="0" u="none" strike="noStrike" kern="0" cap="none" spc="0" baseline="0" dirty="0">
                <a:solidFill>
                  <a:srgbClr val="595959"/>
                </a:solidFill>
                <a:uFillTx/>
                <a:latin typeface="Arial" pitchFamily="34"/>
                <a:cs typeface="Arial" pitchFamily="34"/>
              </a:rPr>
              <a:t>Definición técnica del edificio.</a:t>
            </a:r>
          </a:p>
        </p:txBody>
      </p:sp>
      <p:sp>
        <p:nvSpPr>
          <p:cNvPr id="14" name="Rectángulo 13">
            <a:extLst>
              <a:ext uri="{FF2B5EF4-FFF2-40B4-BE49-F238E27FC236}">
                <a16:creationId xmlns:a16="http://schemas.microsoft.com/office/drawing/2014/main" id="{96BC1EB7-6FFB-6911-A035-4FB89B744356}"/>
              </a:ext>
            </a:extLst>
          </p:cNvPr>
          <p:cNvSpPr/>
          <p:nvPr/>
        </p:nvSpPr>
        <p:spPr>
          <a:xfrm>
            <a:off x="9226550" y="4159250"/>
            <a:ext cx="2692400" cy="260045"/>
          </a:xfrm>
          <a:prstGeom prst="rect">
            <a:avLst/>
          </a:prstGeom>
          <a:solidFill>
            <a:srgbClr val="95363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Entrega Proyecto Básico</a:t>
            </a:r>
          </a:p>
        </p:txBody>
      </p:sp>
      <p:sp>
        <p:nvSpPr>
          <p:cNvPr id="15" name="Rectángulo 14">
            <a:extLst>
              <a:ext uri="{FF2B5EF4-FFF2-40B4-BE49-F238E27FC236}">
                <a16:creationId xmlns:a16="http://schemas.microsoft.com/office/drawing/2014/main" id="{61352671-5EF1-7C2E-488A-29E54CE9C854}"/>
              </a:ext>
            </a:extLst>
          </p:cNvPr>
          <p:cNvSpPr/>
          <p:nvPr/>
        </p:nvSpPr>
        <p:spPr>
          <a:xfrm>
            <a:off x="9226550" y="4560275"/>
            <a:ext cx="2692400" cy="260045"/>
          </a:xfrm>
          <a:prstGeom prst="rect">
            <a:avLst/>
          </a:prstGeom>
          <a:solidFill>
            <a:srgbClr val="DB959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Exposición en taller</a:t>
            </a:r>
          </a:p>
        </p:txBody>
      </p:sp>
      <p:sp>
        <p:nvSpPr>
          <p:cNvPr id="16" name="Flecha: curvada hacia la derecha 15">
            <a:extLst>
              <a:ext uri="{FF2B5EF4-FFF2-40B4-BE49-F238E27FC236}">
                <a16:creationId xmlns:a16="http://schemas.microsoft.com/office/drawing/2014/main" id="{1F75F487-5024-B877-093D-42A6DEF937F2}"/>
              </a:ext>
            </a:extLst>
          </p:cNvPr>
          <p:cNvSpPr/>
          <p:nvPr/>
        </p:nvSpPr>
        <p:spPr>
          <a:xfrm>
            <a:off x="8788400" y="3011311"/>
            <a:ext cx="438150" cy="1333049"/>
          </a:xfrm>
          <a:prstGeom prst="curvedRightArrow">
            <a:avLst/>
          </a:prstGeom>
          <a:solidFill>
            <a:srgbClr val="93373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sp>
        <p:nvSpPr>
          <p:cNvPr id="17" name="Flecha: curvada hacia la derecha 16">
            <a:extLst>
              <a:ext uri="{FF2B5EF4-FFF2-40B4-BE49-F238E27FC236}">
                <a16:creationId xmlns:a16="http://schemas.microsoft.com/office/drawing/2014/main" id="{5968C06E-13F4-D78C-907A-F94EBC37729E}"/>
              </a:ext>
            </a:extLst>
          </p:cNvPr>
          <p:cNvSpPr/>
          <p:nvPr/>
        </p:nvSpPr>
        <p:spPr>
          <a:xfrm>
            <a:off x="8788400" y="3287433"/>
            <a:ext cx="438150" cy="1526020"/>
          </a:xfrm>
          <a:prstGeom prst="curvedRightArrow">
            <a:avLst/>
          </a:prstGeom>
          <a:solidFill>
            <a:srgbClr val="DB959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sp>
        <p:nvSpPr>
          <p:cNvPr id="19" name="Flecha: a la derecha 18">
            <a:extLst>
              <a:ext uri="{FF2B5EF4-FFF2-40B4-BE49-F238E27FC236}">
                <a16:creationId xmlns:a16="http://schemas.microsoft.com/office/drawing/2014/main" id="{13918EFB-CE65-5D55-C47E-9E86D7AEF84B}"/>
              </a:ext>
            </a:extLst>
          </p:cNvPr>
          <p:cNvSpPr/>
          <p:nvPr/>
        </p:nvSpPr>
        <p:spPr>
          <a:xfrm>
            <a:off x="5000625" y="3163673"/>
            <a:ext cx="327482" cy="435044"/>
          </a:xfrm>
          <a:prstGeom prst="rightArrow">
            <a:avLst/>
          </a:prstGeom>
          <a:solidFill>
            <a:srgbClr val="95363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1" name="Imagen 20" descr="Imagen que contiene Diagrama&#10;&#10;Descripción generada automáticamente">
            <a:extLst>
              <a:ext uri="{FF2B5EF4-FFF2-40B4-BE49-F238E27FC236}">
                <a16:creationId xmlns:a16="http://schemas.microsoft.com/office/drawing/2014/main" id="{C0FEC54C-8008-0AF2-25A7-00DF7EFE73CD}"/>
              </a:ext>
            </a:extLst>
          </p:cNvPr>
          <p:cNvPicPr>
            <a:picLocks noChangeAspect="1"/>
          </p:cNvPicPr>
          <p:nvPr/>
        </p:nvPicPr>
        <p:blipFill rotWithShape="1">
          <a:blip r:embed="rId3">
            <a:extLst>
              <a:ext uri="{28A0092B-C50C-407E-A947-70E740481C1C}">
                <a14:useLocalDpi xmlns:a14="http://schemas.microsoft.com/office/drawing/2010/main" val="0"/>
              </a:ext>
            </a:extLst>
          </a:blip>
          <a:srcRect l="65983" t="23636" r="19971" b="60947"/>
          <a:stretch/>
        </p:blipFill>
        <p:spPr>
          <a:xfrm>
            <a:off x="9210674" y="1868454"/>
            <a:ext cx="2762487" cy="2144308"/>
          </a:xfrm>
          <a:prstGeom prst="rect">
            <a:avLst/>
          </a:prstGeom>
        </p:spPr>
      </p:pic>
      <p:sp>
        <p:nvSpPr>
          <p:cNvPr id="22" name="CuadroTexto 6">
            <a:extLst>
              <a:ext uri="{FF2B5EF4-FFF2-40B4-BE49-F238E27FC236}">
                <a16:creationId xmlns:a16="http://schemas.microsoft.com/office/drawing/2014/main" id="{44BAD690-E422-87C0-8981-89825F8F455F}"/>
              </a:ext>
            </a:extLst>
          </p:cNvPr>
          <p:cNvSpPr txBox="1"/>
          <p:nvPr/>
        </p:nvSpPr>
        <p:spPr>
          <a:xfrm>
            <a:off x="2543176" y="927969"/>
            <a:ext cx="9315450" cy="1077218"/>
          </a:xfrm>
          <a:prstGeom prst="rect">
            <a:avLst/>
          </a:prstGeom>
          <a:noFill/>
          <a:ln cap="flat">
            <a:noFill/>
          </a:ln>
        </p:spPr>
        <p:txBody>
          <a:bodyPr vert="horz" wrap="square" lIns="91440" tIns="45720" rIns="91440" bIns="45720" anchor="t" anchorCtr="1" compatLnSpc="1">
            <a:spAutoFit/>
          </a:bodyPr>
          <a:lstStyle/>
          <a:p>
            <a:pPr>
              <a:defRPr sz="1800" b="0" i="0" u="none" strike="noStrike" kern="0" cap="none" spc="0" baseline="0">
                <a:solidFill>
                  <a:srgbClr val="000000"/>
                </a:solidFill>
                <a:uFillTx/>
              </a:defRPr>
            </a:pPr>
            <a:r>
              <a:rPr lang="es-ES" sz="1600" b="0" i="0" u="none" strike="noStrike" kern="0" cap="none" spc="0" baseline="0" dirty="0">
                <a:solidFill>
                  <a:srgbClr val="595959"/>
                </a:solidFill>
                <a:uFillTx/>
                <a:latin typeface="Arial" pitchFamily="34"/>
                <a:cs typeface="Arial" pitchFamily="34"/>
              </a:rPr>
              <a:t>Durante el segundo semestre </a:t>
            </a:r>
            <a:r>
              <a:rPr lang="es-ES" sz="1600" kern="0" dirty="0">
                <a:solidFill>
                  <a:srgbClr val="595959"/>
                </a:solidFill>
                <a:latin typeface="Arial" pitchFamily="34"/>
                <a:cs typeface="Arial" pitchFamily="34"/>
              </a:rPr>
              <a:t>el avance en el desarrollo del TFM se revisará de manera individual por la persona que tutorice el TFM, contando asimismo con sesiones de puesta en común en el taller TFM. </a:t>
            </a:r>
            <a:r>
              <a:rPr lang="es-ES" sz="1600" b="0" i="0" u="none" strike="noStrike" kern="0" cap="none" spc="0" baseline="0" dirty="0">
                <a:solidFill>
                  <a:srgbClr val="595959"/>
                </a:solidFill>
                <a:uFillTx/>
                <a:latin typeface="Arial" pitchFamily="34"/>
                <a:cs typeface="Arial" pitchFamily="34"/>
              </a:rPr>
              <a:t>Además, se han programado tres “HITOS” entregables con el objetivo de organizar el trabajo a lo largo del semestre.</a:t>
            </a:r>
          </a:p>
        </p:txBody>
      </p:sp>
    </p:spTree>
    <p:extLst>
      <p:ext uri="{BB962C8B-B14F-4D97-AF65-F5344CB8AC3E}">
        <p14:creationId xmlns:p14="http://schemas.microsoft.com/office/powerpoint/2010/main" val="11414638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descr="Interfaz de usuario gráfica, Aplicación&#10;&#10;Descripción generada automáticamente">
            <a:extLst>
              <a:ext uri="{FF2B5EF4-FFF2-40B4-BE49-F238E27FC236}">
                <a16:creationId xmlns:a16="http://schemas.microsoft.com/office/drawing/2014/main" id="{EDFEAF6F-EEF8-DDDD-ED59-CB8582CC53BC}"/>
              </a:ext>
            </a:extLst>
          </p:cNvPr>
          <p:cNvPicPr>
            <a:picLocks noChangeAspect="1"/>
          </p:cNvPicPr>
          <p:nvPr/>
        </p:nvPicPr>
        <p:blipFill>
          <a:blip r:embed="rId2"/>
          <a:stretch>
            <a:fillRect/>
          </a:stretch>
        </p:blipFill>
        <p:spPr>
          <a:xfrm>
            <a:off x="-273046" y="0"/>
            <a:ext cx="12191996" cy="6858000"/>
          </a:xfrm>
          <a:prstGeom prst="rect">
            <a:avLst/>
          </a:prstGeom>
          <a:noFill/>
          <a:ln cap="flat">
            <a:noFill/>
          </a:ln>
        </p:spPr>
      </p:pic>
      <p:sp>
        <p:nvSpPr>
          <p:cNvPr id="3" name="CuadroTexto 5">
            <a:extLst>
              <a:ext uri="{FF2B5EF4-FFF2-40B4-BE49-F238E27FC236}">
                <a16:creationId xmlns:a16="http://schemas.microsoft.com/office/drawing/2014/main" id="{D9E67A81-6858-97CC-B1D5-D93DB8BD8B2B}"/>
              </a:ext>
            </a:extLst>
          </p:cNvPr>
          <p:cNvSpPr txBox="1"/>
          <p:nvPr/>
        </p:nvSpPr>
        <p:spPr>
          <a:xfrm>
            <a:off x="0" y="281644"/>
            <a:ext cx="12191996"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a:solidFill>
                  <a:srgbClr val="595959"/>
                </a:solidFill>
                <a:uFillTx/>
                <a:latin typeface="Arial" pitchFamily="34"/>
                <a:cs typeface="Arial" pitchFamily="34"/>
              </a:rPr>
              <a:t>2º SEMESTRE</a:t>
            </a:r>
            <a:endParaRPr lang="es-ES" sz="3600" b="0" i="0" u="none" strike="noStrike" kern="1200" cap="none" spc="0" baseline="0">
              <a:solidFill>
                <a:srgbClr val="595959"/>
              </a:solidFill>
              <a:uFillTx/>
              <a:latin typeface="Arial" pitchFamily="34"/>
              <a:cs typeface="Arial" pitchFamily="34"/>
            </a:endParaRPr>
          </a:p>
        </p:txBody>
      </p:sp>
      <p:sp>
        <p:nvSpPr>
          <p:cNvPr id="5" name="CuadroTexto 7">
            <a:extLst>
              <a:ext uri="{FF2B5EF4-FFF2-40B4-BE49-F238E27FC236}">
                <a16:creationId xmlns:a16="http://schemas.microsoft.com/office/drawing/2014/main" id="{976B6EB5-2F8A-3DAD-E8AE-A3CCA785816C}"/>
              </a:ext>
            </a:extLst>
          </p:cNvPr>
          <p:cNvSpPr txBox="1"/>
          <p:nvPr/>
        </p:nvSpPr>
        <p:spPr>
          <a:xfrm>
            <a:off x="5240566" y="2018855"/>
            <a:ext cx="4796969"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1" i="0" u="none" strike="noStrike" kern="0" cap="none" spc="0" baseline="0" dirty="0">
                <a:solidFill>
                  <a:srgbClr val="595959"/>
                </a:solidFill>
                <a:uFillTx/>
                <a:latin typeface="Arial" pitchFamily="34"/>
                <a:cs typeface="Arial" pitchFamily="34"/>
              </a:rPr>
              <a:t>1º Estudios Previos-ANTEPROYECTO</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0" i="0" u="none" strike="noStrike" kern="0" cap="none" spc="0" baseline="0" dirty="0">
                <a:solidFill>
                  <a:srgbClr val="595959"/>
                </a:solidFill>
                <a:uFillTx/>
                <a:latin typeface="Arial" pitchFamily="34"/>
                <a:cs typeface="Arial" pitchFamily="34"/>
              </a:rPr>
              <a:t>Análisis del entorno e idea de proyecto.</a:t>
            </a:r>
          </a:p>
        </p:txBody>
      </p:sp>
      <p:sp>
        <p:nvSpPr>
          <p:cNvPr id="6" name="CuadroTexto 8">
            <a:extLst>
              <a:ext uri="{FF2B5EF4-FFF2-40B4-BE49-F238E27FC236}">
                <a16:creationId xmlns:a16="http://schemas.microsoft.com/office/drawing/2014/main" id="{4113BAB7-6DBE-B657-08EB-D6E82246444A}"/>
              </a:ext>
            </a:extLst>
          </p:cNvPr>
          <p:cNvSpPr txBox="1"/>
          <p:nvPr/>
        </p:nvSpPr>
        <p:spPr>
          <a:xfrm>
            <a:off x="5240566" y="3085725"/>
            <a:ext cx="4796969"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1" i="0" u="none" strike="noStrike" kern="0" cap="none" spc="0" baseline="0" dirty="0">
                <a:solidFill>
                  <a:srgbClr val="595959"/>
                </a:solidFill>
                <a:uFillTx/>
                <a:latin typeface="Arial" pitchFamily="34"/>
                <a:cs typeface="Arial" pitchFamily="34"/>
              </a:rPr>
              <a:t>2º PROYECTO BÁSICO</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0" i="0" u="none" strike="noStrike" kern="0" cap="none" spc="0" baseline="0" dirty="0">
                <a:solidFill>
                  <a:srgbClr val="595959"/>
                </a:solidFill>
                <a:uFillTx/>
                <a:latin typeface="Arial" pitchFamily="34"/>
                <a:cs typeface="Arial" pitchFamily="34"/>
              </a:rPr>
              <a:t>Definición del proyecto a nivel formal.</a:t>
            </a:r>
          </a:p>
        </p:txBody>
      </p:sp>
      <p:sp>
        <p:nvSpPr>
          <p:cNvPr id="7" name="CuadroTexto 9">
            <a:extLst>
              <a:ext uri="{FF2B5EF4-FFF2-40B4-BE49-F238E27FC236}">
                <a16:creationId xmlns:a16="http://schemas.microsoft.com/office/drawing/2014/main" id="{C78CD0E7-F58C-0ED2-C17E-3BEDEBBA758F}"/>
              </a:ext>
            </a:extLst>
          </p:cNvPr>
          <p:cNvSpPr txBox="1"/>
          <p:nvPr/>
        </p:nvSpPr>
        <p:spPr>
          <a:xfrm>
            <a:off x="5240566" y="3961976"/>
            <a:ext cx="4796969"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1" i="0" u="none" strike="noStrike" kern="0" cap="none" spc="0" baseline="0" dirty="0">
                <a:solidFill>
                  <a:srgbClr val="595959"/>
                </a:solidFill>
                <a:uFillTx/>
                <a:latin typeface="Arial" pitchFamily="34"/>
                <a:cs typeface="Arial" pitchFamily="34"/>
              </a:rPr>
              <a:t>3º PROYECTO DE EJECUCIÓN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0" i="0" u="none" strike="noStrike" kern="0" cap="none" spc="0" baseline="0" dirty="0">
                <a:solidFill>
                  <a:srgbClr val="595959"/>
                </a:solidFill>
                <a:uFillTx/>
                <a:latin typeface="Arial" pitchFamily="34"/>
                <a:cs typeface="Arial" pitchFamily="34"/>
              </a:rPr>
              <a:t>Definición técnica del edificio.</a:t>
            </a:r>
          </a:p>
        </p:txBody>
      </p:sp>
      <p:sp>
        <p:nvSpPr>
          <p:cNvPr id="10" name="CuadroTexto 7">
            <a:extLst>
              <a:ext uri="{FF2B5EF4-FFF2-40B4-BE49-F238E27FC236}">
                <a16:creationId xmlns:a16="http://schemas.microsoft.com/office/drawing/2014/main" id="{59820147-4421-AB5E-64F4-83C36343808D}"/>
              </a:ext>
            </a:extLst>
          </p:cNvPr>
          <p:cNvSpPr txBox="1"/>
          <p:nvPr/>
        </p:nvSpPr>
        <p:spPr>
          <a:xfrm>
            <a:off x="5240566" y="2018855"/>
            <a:ext cx="4796969"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1" i="0" u="none" strike="noStrike" kern="0" cap="none" spc="0" baseline="0" dirty="0">
                <a:solidFill>
                  <a:srgbClr val="595959"/>
                </a:solidFill>
                <a:uFillTx/>
                <a:latin typeface="Arial" pitchFamily="34"/>
                <a:cs typeface="Arial" pitchFamily="34"/>
              </a:rPr>
              <a:t>1º Estudios Previos-ANTEPROYECTO</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0" i="0" u="none" strike="noStrike" kern="0" cap="none" spc="0" baseline="0" dirty="0">
                <a:solidFill>
                  <a:srgbClr val="595959"/>
                </a:solidFill>
                <a:uFillTx/>
                <a:latin typeface="Arial" pitchFamily="34"/>
                <a:cs typeface="Arial" pitchFamily="34"/>
              </a:rPr>
              <a:t>Análisis del entorno e idea de proyecto.</a:t>
            </a:r>
          </a:p>
        </p:txBody>
      </p:sp>
      <p:sp>
        <p:nvSpPr>
          <p:cNvPr id="11" name="CuadroTexto 8">
            <a:extLst>
              <a:ext uri="{FF2B5EF4-FFF2-40B4-BE49-F238E27FC236}">
                <a16:creationId xmlns:a16="http://schemas.microsoft.com/office/drawing/2014/main" id="{AC892824-D05E-4F6A-7FEC-C471D857F0C2}"/>
              </a:ext>
            </a:extLst>
          </p:cNvPr>
          <p:cNvSpPr txBox="1"/>
          <p:nvPr/>
        </p:nvSpPr>
        <p:spPr>
          <a:xfrm>
            <a:off x="5240566" y="3085725"/>
            <a:ext cx="4796969"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1" i="0" u="none" strike="noStrike" kern="0" cap="none" spc="0" baseline="0" dirty="0">
                <a:solidFill>
                  <a:srgbClr val="595959"/>
                </a:solidFill>
                <a:uFillTx/>
                <a:latin typeface="Arial" pitchFamily="34"/>
                <a:cs typeface="Arial" pitchFamily="34"/>
              </a:rPr>
              <a:t>2º PROYECTO BÁSICO</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0" i="0" u="none" strike="noStrike" kern="0" cap="none" spc="0" baseline="0" dirty="0">
                <a:solidFill>
                  <a:srgbClr val="595959"/>
                </a:solidFill>
                <a:uFillTx/>
                <a:latin typeface="Arial" pitchFamily="34"/>
                <a:cs typeface="Arial" pitchFamily="34"/>
              </a:rPr>
              <a:t>Definición del proyecto a nivel formal.</a:t>
            </a:r>
          </a:p>
        </p:txBody>
      </p:sp>
      <p:sp>
        <p:nvSpPr>
          <p:cNvPr id="12" name="CuadroTexto 9">
            <a:extLst>
              <a:ext uri="{FF2B5EF4-FFF2-40B4-BE49-F238E27FC236}">
                <a16:creationId xmlns:a16="http://schemas.microsoft.com/office/drawing/2014/main" id="{D8EE0140-C29F-C6AA-9D1E-0D9B6F463182}"/>
              </a:ext>
            </a:extLst>
          </p:cNvPr>
          <p:cNvSpPr txBox="1"/>
          <p:nvPr/>
        </p:nvSpPr>
        <p:spPr>
          <a:xfrm>
            <a:off x="5240566" y="3961976"/>
            <a:ext cx="4796969"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1" i="0" u="none" strike="noStrike" kern="0" cap="none" spc="0" baseline="0" dirty="0">
                <a:solidFill>
                  <a:srgbClr val="595959"/>
                </a:solidFill>
                <a:uFillTx/>
                <a:latin typeface="Arial" pitchFamily="34"/>
                <a:cs typeface="Arial" pitchFamily="34"/>
              </a:rPr>
              <a:t>3º PROYECTO DE EJECUCIÓN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0" i="0" u="none" strike="noStrike" kern="0" cap="none" spc="0" baseline="0" dirty="0">
                <a:solidFill>
                  <a:srgbClr val="595959"/>
                </a:solidFill>
                <a:uFillTx/>
                <a:latin typeface="Arial" pitchFamily="34"/>
                <a:cs typeface="Arial" pitchFamily="34"/>
              </a:rPr>
              <a:t>Definición técnica del edificio.</a:t>
            </a:r>
          </a:p>
        </p:txBody>
      </p:sp>
      <p:sp>
        <p:nvSpPr>
          <p:cNvPr id="14" name="Rectángulo 13">
            <a:extLst>
              <a:ext uri="{FF2B5EF4-FFF2-40B4-BE49-F238E27FC236}">
                <a16:creationId xmlns:a16="http://schemas.microsoft.com/office/drawing/2014/main" id="{96BC1EB7-6FFB-6911-A035-4FB89B744356}"/>
              </a:ext>
            </a:extLst>
          </p:cNvPr>
          <p:cNvSpPr/>
          <p:nvPr/>
        </p:nvSpPr>
        <p:spPr>
          <a:xfrm>
            <a:off x="9226550" y="4124346"/>
            <a:ext cx="2692400" cy="260045"/>
          </a:xfrm>
          <a:prstGeom prst="rect">
            <a:avLst/>
          </a:prstGeom>
          <a:solidFill>
            <a:srgbClr val="953634"/>
          </a:solidFill>
        </p:spPr>
        <p:style>
          <a:lnRef idx="2">
            <a:schemeClr val="accent1">
              <a:shade val="15000"/>
            </a:schemeClr>
          </a:lnRef>
          <a:fillRef idx="1">
            <a:schemeClr val="accent1"/>
          </a:fillRef>
          <a:effectRef idx="0">
            <a:schemeClr val="accent1"/>
          </a:effectRef>
          <a:fontRef idx="minor">
            <a:schemeClr val="lt1"/>
          </a:fontRef>
        </p:style>
        <p:txBody>
          <a:bodyPr lIns="54000" rIns="54000" rtlCol="0" anchor="ctr"/>
          <a:lstStyle/>
          <a:p>
            <a:pPr algn="ctr"/>
            <a:r>
              <a:rPr lang="es-ES" dirty="0"/>
              <a:t>Entrega Proyecto Ejecución</a:t>
            </a:r>
          </a:p>
        </p:txBody>
      </p:sp>
      <p:sp>
        <p:nvSpPr>
          <p:cNvPr id="15" name="Rectángulo 14">
            <a:extLst>
              <a:ext uri="{FF2B5EF4-FFF2-40B4-BE49-F238E27FC236}">
                <a16:creationId xmlns:a16="http://schemas.microsoft.com/office/drawing/2014/main" id="{61352671-5EF1-7C2E-488A-29E54CE9C854}"/>
              </a:ext>
            </a:extLst>
          </p:cNvPr>
          <p:cNvSpPr/>
          <p:nvPr/>
        </p:nvSpPr>
        <p:spPr>
          <a:xfrm>
            <a:off x="9226550" y="4525371"/>
            <a:ext cx="2692400" cy="260045"/>
          </a:xfrm>
          <a:prstGeom prst="rect">
            <a:avLst/>
          </a:prstGeom>
          <a:solidFill>
            <a:srgbClr val="DB959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Exposición en taller</a:t>
            </a:r>
          </a:p>
        </p:txBody>
      </p:sp>
      <p:sp>
        <p:nvSpPr>
          <p:cNvPr id="16" name="Flecha: curvada hacia la derecha 15">
            <a:extLst>
              <a:ext uri="{FF2B5EF4-FFF2-40B4-BE49-F238E27FC236}">
                <a16:creationId xmlns:a16="http://schemas.microsoft.com/office/drawing/2014/main" id="{1F75F487-5024-B877-093D-42A6DEF937F2}"/>
              </a:ext>
            </a:extLst>
          </p:cNvPr>
          <p:cNvSpPr/>
          <p:nvPr/>
        </p:nvSpPr>
        <p:spPr>
          <a:xfrm>
            <a:off x="8788400" y="3261087"/>
            <a:ext cx="438150" cy="1123304"/>
          </a:xfrm>
          <a:prstGeom prst="curvedRightArrow">
            <a:avLst/>
          </a:prstGeom>
          <a:solidFill>
            <a:srgbClr val="93373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sp>
        <p:nvSpPr>
          <p:cNvPr id="17" name="Flecha: curvada hacia la derecha 16">
            <a:extLst>
              <a:ext uri="{FF2B5EF4-FFF2-40B4-BE49-F238E27FC236}">
                <a16:creationId xmlns:a16="http://schemas.microsoft.com/office/drawing/2014/main" id="{5968C06E-13F4-D78C-907A-F94EBC37729E}"/>
              </a:ext>
            </a:extLst>
          </p:cNvPr>
          <p:cNvSpPr/>
          <p:nvPr/>
        </p:nvSpPr>
        <p:spPr>
          <a:xfrm>
            <a:off x="8788400" y="3581399"/>
            <a:ext cx="438150" cy="1197149"/>
          </a:xfrm>
          <a:prstGeom prst="curvedRightArrow">
            <a:avLst/>
          </a:prstGeom>
          <a:solidFill>
            <a:srgbClr val="DB959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sp>
        <p:nvSpPr>
          <p:cNvPr id="9" name="Flecha: a la derecha 8">
            <a:extLst>
              <a:ext uri="{FF2B5EF4-FFF2-40B4-BE49-F238E27FC236}">
                <a16:creationId xmlns:a16="http://schemas.microsoft.com/office/drawing/2014/main" id="{E72F28C4-BE78-3B30-0299-4B00133A6F06}"/>
              </a:ext>
            </a:extLst>
          </p:cNvPr>
          <p:cNvSpPr/>
          <p:nvPr/>
        </p:nvSpPr>
        <p:spPr>
          <a:xfrm>
            <a:off x="5000625" y="4038939"/>
            <a:ext cx="327482" cy="435044"/>
          </a:xfrm>
          <a:prstGeom prst="rightArrow">
            <a:avLst/>
          </a:prstGeom>
          <a:solidFill>
            <a:srgbClr val="95363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CuadroTexto 6">
            <a:extLst>
              <a:ext uri="{FF2B5EF4-FFF2-40B4-BE49-F238E27FC236}">
                <a16:creationId xmlns:a16="http://schemas.microsoft.com/office/drawing/2014/main" id="{53FF7BD6-0C43-8BD7-1BE8-B6BAA47C41C2}"/>
              </a:ext>
            </a:extLst>
          </p:cNvPr>
          <p:cNvSpPr txBox="1"/>
          <p:nvPr/>
        </p:nvSpPr>
        <p:spPr>
          <a:xfrm>
            <a:off x="2543176" y="927969"/>
            <a:ext cx="9315450" cy="1077218"/>
          </a:xfrm>
          <a:prstGeom prst="rect">
            <a:avLst/>
          </a:prstGeom>
          <a:noFill/>
          <a:ln cap="flat">
            <a:noFill/>
          </a:ln>
        </p:spPr>
        <p:txBody>
          <a:bodyPr vert="horz" wrap="square" lIns="91440" tIns="45720" rIns="91440" bIns="45720" anchor="t" anchorCtr="1" compatLnSpc="1">
            <a:spAutoFit/>
          </a:bodyPr>
          <a:lstStyle/>
          <a:p>
            <a:pPr>
              <a:defRPr sz="1800" b="0" i="0" u="none" strike="noStrike" kern="0" cap="none" spc="0" baseline="0">
                <a:solidFill>
                  <a:srgbClr val="000000"/>
                </a:solidFill>
                <a:uFillTx/>
              </a:defRPr>
            </a:pPr>
            <a:r>
              <a:rPr lang="es-ES" sz="1600" b="0" i="0" u="none" strike="noStrike" kern="0" cap="none" spc="0" baseline="0" dirty="0">
                <a:solidFill>
                  <a:srgbClr val="595959"/>
                </a:solidFill>
                <a:uFillTx/>
                <a:latin typeface="Arial" pitchFamily="34"/>
                <a:cs typeface="Arial" pitchFamily="34"/>
              </a:rPr>
              <a:t>Durante el segundo semestre </a:t>
            </a:r>
            <a:r>
              <a:rPr lang="es-ES" sz="1600" kern="0" dirty="0">
                <a:solidFill>
                  <a:srgbClr val="595959"/>
                </a:solidFill>
                <a:latin typeface="Arial" pitchFamily="34"/>
                <a:cs typeface="Arial" pitchFamily="34"/>
              </a:rPr>
              <a:t>el avance en el desarrollo del TFM se revisará de manera individual por la persona que tutorice el TFM, contando asimismo con sesiones de puesta en común en el taller TFM. </a:t>
            </a:r>
            <a:r>
              <a:rPr lang="es-ES" sz="1600" b="0" i="0" u="none" strike="noStrike" kern="0" cap="none" spc="0" baseline="0" dirty="0">
                <a:solidFill>
                  <a:srgbClr val="595959"/>
                </a:solidFill>
                <a:uFillTx/>
                <a:latin typeface="Arial" pitchFamily="34"/>
                <a:cs typeface="Arial" pitchFamily="34"/>
              </a:rPr>
              <a:t>Además, se han programado tres “HITOS” entregables con el objetivo de organizar el trabajo a lo largo del semestre.</a:t>
            </a:r>
          </a:p>
        </p:txBody>
      </p:sp>
      <p:pic>
        <p:nvPicPr>
          <p:cNvPr id="22" name="Imagen 21" descr="Imagen que contiene Diagrama&#10;&#10;Descripción generada automáticamente">
            <a:extLst>
              <a:ext uri="{FF2B5EF4-FFF2-40B4-BE49-F238E27FC236}">
                <a16:creationId xmlns:a16="http://schemas.microsoft.com/office/drawing/2014/main" id="{709118DA-3FC9-C0D1-51A6-B2E0FE47FFDE}"/>
              </a:ext>
            </a:extLst>
          </p:cNvPr>
          <p:cNvPicPr>
            <a:picLocks noChangeAspect="1"/>
          </p:cNvPicPr>
          <p:nvPr/>
        </p:nvPicPr>
        <p:blipFill rotWithShape="1">
          <a:blip r:embed="rId3">
            <a:extLst>
              <a:ext uri="{28A0092B-C50C-407E-A947-70E740481C1C}">
                <a14:useLocalDpi xmlns:a14="http://schemas.microsoft.com/office/drawing/2010/main" val="0"/>
              </a:ext>
            </a:extLst>
          </a:blip>
          <a:srcRect l="19783" t="40350" r="66073" b="43725"/>
          <a:stretch/>
        </p:blipFill>
        <p:spPr>
          <a:xfrm>
            <a:off x="9213850" y="1839362"/>
            <a:ext cx="2762486" cy="2199759"/>
          </a:xfrm>
          <a:prstGeom prst="rect">
            <a:avLst/>
          </a:prstGeom>
        </p:spPr>
      </p:pic>
    </p:spTree>
    <p:extLst>
      <p:ext uri="{BB962C8B-B14F-4D97-AF65-F5344CB8AC3E}">
        <p14:creationId xmlns:p14="http://schemas.microsoft.com/office/powerpoint/2010/main" val="13484559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descr="Interfaz de usuario gráfica, Aplicación&#10;&#10;Descripción generada automáticamente">
            <a:extLst>
              <a:ext uri="{FF2B5EF4-FFF2-40B4-BE49-F238E27FC236}">
                <a16:creationId xmlns:a16="http://schemas.microsoft.com/office/drawing/2014/main" id="{EDFEAF6F-EEF8-DDDD-ED59-CB8582CC53BC}"/>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CuadroTexto 5">
            <a:extLst>
              <a:ext uri="{FF2B5EF4-FFF2-40B4-BE49-F238E27FC236}">
                <a16:creationId xmlns:a16="http://schemas.microsoft.com/office/drawing/2014/main" id="{D9E67A81-6858-97CC-B1D5-D93DB8BD8B2B}"/>
              </a:ext>
            </a:extLst>
          </p:cNvPr>
          <p:cNvSpPr txBox="1"/>
          <p:nvPr/>
        </p:nvSpPr>
        <p:spPr>
          <a:xfrm>
            <a:off x="0" y="281644"/>
            <a:ext cx="12191996"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a:solidFill>
                  <a:srgbClr val="595959"/>
                </a:solidFill>
                <a:uFillTx/>
                <a:latin typeface="Arial" pitchFamily="34"/>
                <a:cs typeface="Arial" pitchFamily="34"/>
              </a:rPr>
              <a:t>2º SEMESTRE</a:t>
            </a:r>
            <a:endParaRPr lang="es-ES" sz="3600" b="0" i="0" u="none" strike="noStrike" kern="1200" cap="none" spc="0" baseline="0">
              <a:solidFill>
                <a:srgbClr val="595959"/>
              </a:solidFill>
              <a:uFillTx/>
              <a:latin typeface="Arial" pitchFamily="34"/>
              <a:cs typeface="Arial" pitchFamily="34"/>
            </a:endParaRPr>
          </a:p>
        </p:txBody>
      </p:sp>
      <p:sp>
        <p:nvSpPr>
          <p:cNvPr id="5" name="CuadroTexto 7">
            <a:extLst>
              <a:ext uri="{FF2B5EF4-FFF2-40B4-BE49-F238E27FC236}">
                <a16:creationId xmlns:a16="http://schemas.microsoft.com/office/drawing/2014/main" id="{976B6EB5-2F8A-3DAD-E8AE-A3CCA785816C}"/>
              </a:ext>
            </a:extLst>
          </p:cNvPr>
          <p:cNvSpPr txBox="1"/>
          <p:nvPr/>
        </p:nvSpPr>
        <p:spPr>
          <a:xfrm>
            <a:off x="5240566" y="2018855"/>
            <a:ext cx="4796969"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1" i="0" u="none" strike="noStrike" kern="0" cap="none" spc="0" baseline="0" dirty="0">
                <a:solidFill>
                  <a:srgbClr val="595959"/>
                </a:solidFill>
                <a:uFillTx/>
                <a:latin typeface="Arial" pitchFamily="34"/>
                <a:cs typeface="Arial" pitchFamily="34"/>
              </a:rPr>
              <a:t>1º Estudios Previos-ANTEPROYECTO</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0" i="0" u="none" strike="noStrike" kern="0" cap="none" spc="0" baseline="0" dirty="0">
                <a:solidFill>
                  <a:srgbClr val="595959"/>
                </a:solidFill>
                <a:uFillTx/>
                <a:latin typeface="Arial" pitchFamily="34"/>
                <a:cs typeface="Arial" pitchFamily="34"/>
              </a:rPr>
              <a:t>Análisis del entorno e idea de proyecto.</a:t>
            </a:r>
          </a:p>
        </p:txBody>
      </p:sp>
      <p:sp>
        <p:nvSpPr>
          <p:cNvPr id="6" name="CuadroTexto 8">
            <a:extLst>
              <a:ext uri="{FF2B5EF4-FFF2-40B4-BE49-F238E27FC236}">
                <a16:creationId xmlns:a16="http://schemas.microsoft.com/office/drawing/2014/main" id="{4113BAB7-6DBE-B657-08EB-D6E82246444A}"/>
              </a:ext>
            </a:extLst>
          </p:cNvPr>
          <p:cNvSpPr txBox="1"/>
          <p:nvPr/>
        </p:nvSpPr>
        <p:spPr>
          <a:xfrm>
            <a:off x="5240566" y="3085725"/>
            <a:ext cx="4796969"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1" i="0" u="none" strike="noStrike" kern="0" cap="none" spc="0" baseline="0" dirty="0">
                <a:solidFill>
                  <a:srgbClr val="595959"/>
                </a:solidFill>
                <a:uFillTx/>
                <a:latin typeface="Arial" pitchFamily="34"/>
                <a:cs typeface="Arial" pitchFamily="34"/>
              </a:rPr>
              <a:t>2º PROYECTO BÁSICO</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0" i="0" u="none" strike="noStrike" kern="0" cap="none" spc="0" baseline="0" dirty="0">
                <a:solidFill>
                  <a:srgbClr val="595959"/>
                </a:solidFill>
                <a:uFillTx/>
                <a:latin typeface="Arial" pitchFamily="34"/>
                <a:cs typeface="Arial" pitchFamily="34"/>
              </a:rPr>
              <a:t>Definición del proyecto a nivel formal.</a:t>
            </a:r>
          </a:p>
        </p:txBody>
      </p:sp>
      <p:sp>
        <p:nvSpPr>
          <p:cNvPr id="7" name="CuadroTexto 9">
            <a:extLst>
              <a:ext uri="{FF2B5EF4-FFF2-40B4-BE49-F238E27FC236}">
                <a16:creationId xmlns:a16="http://schemas.microsoft.com/office/drawing/2014/main" id="{C78CD0E7-F58C-0ED2-C17E-3BEDEBBA758F}"/>
              </a:ext>
            </a:extLst>
          </p:cNvPr>
          <p:cNvSpPr txBox="1"/>
          <p:nvPr/>
        </p:nvSpPr>
        <p:spPr>
          <a:xfrm>
            <a:off x="5240566" y="3961976"/>
            <a:ext cx="4796969"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1" i="0" u="none" strike="noStrike" kern="0" cap="none" spc="0" baseline="0" dirty="0">
                <a:solidFill>
                  <a:srgbClr val="595959"/>
                </a:solidFill>
                <a:uFillTx/>
                <a:latin typeface="Arial" pitchFamily="34"/>
                <a:cs typeface="Arial" pitchFamily="34"/>
              </a:rPr>
              <a:t>3º PROYECTO DE EJECUCIÓN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0" i="0" u="none" strike="noStrike" kern="0" cap="none" spc="0" baseline="0" dirty="0">
                <a:solidFill>
                  <a:srgbClr val="595959"/>
                </a:solidFill>
                <a:uFillTx/>
                <a:latin typeface="Arial" pitchFamily="34"/>
                <a:cs typeface="Arial" pitchFamily="34"/>
              </a:rPr>
              <a:t>Definición técnica del edificio.</a:t>
            </a:r>
          </a:p>
        </p:txBody>
      </p:sp>
      <p:sp>
        <p:nvSpPr>
          <p:cNvPr id="8" name="CuadroTexto 10">
            <a:extLst>
              <a:ext uri="{FF2B5EF4-FFF2-40B4-BE49-F238E27FC236}">
                <a16:creationId xmlns:a16="http://schemas.microsoft.com/office/drawing/2014/main" id="{9D58375D-950A-0B9E-3E66-21EE6582D954}"/>
              </a:ext>
            </a:extLst>
          </p:cNvPr>
          <p:cNvSpPr txBox="1"/>
          <p:nvPr/>
        </p:nvSpPr>
        <p:spPr>
          <a:xfrm>
            <a:off x="2815766" y="5380466"/>
            <a:ext cx="6560454" cy="58477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1" i="0" u="none" strike="noStrike" kern="0" cap="none" spc="0" baseline="0" dirty="0">
                <a:solidFill>
                  <a:srgbClr val="595959"/>
                </a:solidFill>
                <a:uFillTx/>
                <a:latin typeface="Arial" pitchFamily="34"/>
                <a:cs typeface="Arial" pitchFamily="34"/>
              </a:rPr>
              <a:t>Además, deben llevarse a cabo correcciones de los avances del proyecto a nivel individual con cada tutor/a o cotutor/a.</a:t>
            </a:r>
          </a:p>
        </p:txBody>
      </p:sp>
      <p:sp>
        <p:nvSpPr>
          <p:cNvPr id="10" name="CuadroTexto 7">
            <a:extLst>
              <a:ext uri="{FF2B5EF4-FFF2-40B4-BE49-F238E27FC236}">
                <a16:creationId xmlns:a16="http://schemas.microsoft.com/office/drawing/2014/main" id="{59820147-4421-AB5E-64F4-83C36343808D}"/>
              </a:ext>
            </a:extLst>
          </p:cNvPr>
          <p:cNvSpPr txBox="1"/>
          <p:nvPr/>
        </p:nvSpPr>
        <p:spPr>
          <a:xfrm>
            <a:off x="5240566" y="2018855"/>
            <a:ext cx="4796969"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1" i="0" u="none" strike="noStrike" kern="0" cap="none" spc="0" baseline="0" dirty="0">
                <a:solidFill>
                  <a:srgbClr val="595959"/>
                </a:solidFill>
                <a:uFillTx/>
                <a:latin typeface="Arial" pitchFamily="34"/>
                <a:cs typeface="Arial" pitchFamily="34"/>
              </a:rPr>
              <a:t>1º Estudios Previos-ANTEPROYECTO</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0" i="0" u="none" strike="noStrike" kern="0" cap="none" spc="0" baseline="0" dirty="0">
                <a:solidFill>
                  <a:srgbClr val="595959"/>
                </a:solidFill>
                <a:uFillTx/>
                <a:latin typeface="Arial" pitchFamily="34"/>
                <a:cs typeface="Arial" pitchFamily="34"/>
              </a:rPr>
              <a:t>Análisis del entorno e idea de proyecto.</a:t>
            </a:r>
          </a:p>
        </p:txBody>
      </p:sp>
      <p:sp>
        <p:nvSpPr>
          <p:cNvPr id="11" name="CuadroTexto 8">
            <a:extLst>
              <a:ext uri="{FF2B5EF4-FFF2-40B4-BE49-F238E27FC236}">
                <a16:creationId xmlns:a16="http://schemas.microsoft.com/office/drawing/2014/main" id="{AC892824-D05E-4F6A-7FEC-C471D857F0C2}"/>
              </a:ext>
            </a:extLst>
          </p:cNvPr>
          <p:cNvSpPr txBox="1"/>
          <p:nvPr/>
        </p:nvSpPr>
        <p:spPr>
          <a:xfrm>
            <a:off x="5240566" y="3085725"/>
            <a:ext cx="4796969"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1" i="0" u="none" strike="noStrike" kern="0" cap="none" spc="0" baseline="0" dirty="0">
                <a:solidFill>
                  <a:srgbClr val="595959"/>
                </a:solidFill>
                <a:uFillTx/>
                <a:latin typeface="Arial" pitchFamily="34"/>
                <a:cs typeface="Arial" pitchFamily="34"/>
              </a:rPr>
              <a:t>2º PROYECTO BÁSICO</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0" i="0" u="none" strike="noStrike" kern="0" cap="none" spc="0" baseline="0" dirty="0">
                <a:solidFill>
                  <a:srgbClr val="595959"/>
                </a:solidFill>
                <a:uFillTx/>
                <a:latin typeface="Arial" pitchFamily="34"/>
                <a:cs typeface="Arial" pitchFamily="34"/>
              </a:rPr>
              <a:t>Definición del proyecto a nivel formal.</a:t>
            </a:r>
          </a:p>
        </p:txBody>
      </p:sp>
      <p:sp>
        <p:nvSpPr>
          <p:cNvPr id="12" name="CuadroTexto 9">
            <a:extLst>
              <a:ext uri="{FF2B5EF4-FFF2-40B4-BE49-F238E27FC236}">
                <a16:creationId xmlns:a16="http://schemas.microsoft.com/office/drawing/2014/main" id="{D8EE0140-C29F-C6AA-9D1E-0D9B6F463182}"/>
              </a:ext>
            </a:extLst>
          </p:cNvPr>
          <p:cNvSpPr txBox="1"/>
          <p:nvPr/>
        </p:nvSpPr>
        <p:spPr>
          <a:xfrm>
            <a:off x="5240566" y="3961976"/>
            <a:ext cx="4796969"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1" i="0" u="none" strike="noStrike" kern="0" cap="none" spc="0" baseline="0" dirty="0">
                <a:solidFill>
                  <a:srgbClr val="595959"/>
                </a:solidFill>
                <a:uFillTx/>
                <a:latin typeface="Arial" pitchFamily="34"/>
                <a:cs typeface="Arial" pitchFamily="34"/>
              </a:rPr>
              <a:t>3º PROYECTO DE EJECUCIÓN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0" i="0" u="none" strike="noStrike" kern="0" cap="none" spc="0" baseline="0" dirty="0">
                <a:solidFill>
                  <a:srgbClr val="595959"/>
                </a:solidFill>
                <a:uFillTx/>
                <a:latin typeface="Arial" pitchFamily="34"/>
                <a:cs typeface="Arial" pitchFamily="34"/>
              </a:rPr>
              <a:t>Definición técnica del edificio.</a:t>
            </a:r>
          </a:p>
        </p:txBody>
      </p:sp>
      <p:sp>
        <p:nvSpPr>
          <p:cNvPr id="18" name="Flecha: a la derecha 17">
            <a:extLst>
              <a:ext uri="{FF2B5EF4-FFF2-40B4-BE49-F238E27FC236}">
                <a16:creationId xmlns:a16="http://schemas.microsoft.com/office/drawing/2014/main" id="{D443BB47-57DF-EF82-84D8-F12DABCE2E4B}"/>
              </a:ext>
            </a:extLst>
          </p:cNvPr>
          <p:cNvSpPr/>
          <p:nvPr/>
        </p:nvSpPr>
        <p:spPr>
          <a:xfrm>
            <a:off x="2488284" y="5455332"/>
            <a:ext cx="327482" cy="435044"/>
          </a:xfrm>
          <a:prstGeom prst="rightArrow">
            <a:avLst/>
          </a:prstGeom>
          <a:solidFill>
            <a:srgbClr val="95363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0" name="Gráfico 19" descr="Signo de exclamación con relleno sólido">
            <a:extLst>
              <a:ext uri="{FF2B5EF4-FFF2-40B4-BE49-F238E27FC236}">
                <a16:creationId xmlns:a16="http://schemas.microsoft.com/office/drawing/2014/main" id="{0F88077C-41B2-DF77-2875-25E9BBCD27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19020" y="5245176"/>
            <a:ext cx="914400" cy="914400"/>
          </a:xfrm>
          <a:prstGeom prst="rect">
            <a:avLst/>
          </a:prstGeom>
        </p:spPr>
      </p:pic>
      <p:sp>
        <p:nvSpPr>
          <p:cNvPr id="21" name="CuadroTexto 6">
            <a:extLst>
              <a:ext uri="{FF2B5EF4-FFF2-40B4-BE49-F238E27FC236}">
                <a16:creationId xmlns:a16="http://schemas.microsoft.com/office/drawing/2014/main" id="{91588FE9-CE05-1B00-903D-43DD99D82B1F}"/>
              </a:ext>
            </a:extLst>
          </p:cNvPr>
          <p:cNvSpPr txBox="1"/>
          <p:nvPr/>
        </p:nvSpPr>
        <p:spPr>
          <a:xfrm>
            <a:off x="2543176" y="927969"/>
            <a:ext cx="9315450" cy="1077218"/>
          </a:xfrm>
          <a:prstGeom prst="rect">
            <a:avLst/>
          </a:prstGeom>
          <a:noFill/>
          <a:ln cap="flat">
            <a:noFill/>
          </a:ln>
        </p:spPr>
        <p:txBody>
          <a:bodyPr vert="horz" wrap="square" lIns="91440" tIns="45720" rIns="91440" bIns="45720" anchor="t" anchorCtr="1" compatLnSpc="1">
            <a:spAutoFit/>
          </a:bodyPr>
          <a:lstStyle/>
          <a:p>
            <a:pPr>
              <a:defRPr sz="1800" b="0" i="0" u="none" strike="noStrike" kern="0" cap="none" spc="0" baseline="0">
                <a:solidFill>
                  <a:srgbClr val="000000"/>
                </a:solidFill>
                <a:uFillTx/>
              </a:defRPr>
            </a:pPr>
            <a:r>
              <a:rPr lang="es-ES" sz="1600" b="0" i="0" u="none" strike="noStrike" kern="0" cap="none" spc="0" baseline="0" dirty="0">
                <a:solidFill>
                  <a:srgbClr val="595959"/>
                </a:solidFill>
                <a:uFillTx/>
                <a:latin typeface="Arial" pitchFamily="34"/>
                <a:cs typeface="Arial" pitchFamily="34"/>
              </a:rPr>
              <a:t>Durante el segundo semestre </a:t>
            </a:r>
            <a:r>
              <a:rPr lang="es-ES" sz="1600" kern="0" dirty="0">
                <a:solidFill>
                  <a:srgbClr val="595959"/>
                </a:solidFill>
                <a:latin typeface="Arial" pitchFamily="34"/>
                <a:cs typeface="Arial" pitchFamily="34"/>
              </a:rPr>
              <a:t>el avance en el desarrollo del TFM se revisará de manera individual por la persona que tutorice el TFM, contando asimismo con sesiones de puesta en común en el taller TFM. </a:t>
            </a:r>
            <a:r>
              <a:rPr lang="es-ES" sz="1600" b="0" i="0" u="none" strike="noStrike" kern="0" cap="none" spc="0" baseline="0" dirty="0">
                <a:solidFill>
                  <a:srgbClr val="595959"/>
                </a:solidFill>
                <a:uFillTx/>
                <a:latin typeface="Arial" pitchFamily="34"/>
                <a:cs typeface="Arial" pitchFamily="34"/>
              </a:rPr>
              <a:t>Además, se han programado tres “HITOS” entregables con el objetivo de organizar el trabajo a lo largo del semestre.</a:t>
            </a:r>
          </a:p>
        </p:txBody>
      </p:sp>
    </p:spTree>
    <p:extLst>
      <p:ext uri="{BB962C8B-B14F-4D97-AF65-F5344CB8AC3E}">
        <p14:creationId xmlns:p14="http://schemas.microsoft.com/office/powerpoint/2010/main" val="34251099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14">
    <p:spTree>
      <p:nvGrpSpPr>
        <p:cNvPr id="1" name=""/>
        <p:cNvGrpSpPr/>
        <p:nvPr/>
      </p:nvGrpSpPr>
      <p:grpSpPr>
        <a:xfrm>
          <a:off x="0" y="0"/>
          <a:ext cx="0" cy="0"/>
          <a:chOff x="0" y="0"/>
          <a:chExt cx="0" cy="0"/>
        </a:xfrm>
      </p:grpSpPr>
      <p:pic>
        <p:nvPicPr>
          <p:cNvPr id="2" name="Imagen 2" descr="Gráfico, Gráfico de rectángulos&#10;&#10;Descripción generada automáticamente">
            <a:extLst>
              <a:ext uri="{FF2B5EF4-FFF2-40B4-BE49-F238E27FC236}">
                <a16:creationId xmlns:a16="http://schemas.microsoft.com/office/drawing/2014/main" id="{FB31CC5B-B6DC-9858-E754-49E81F1E31CB}"/>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CuadroTexto 5">
            <a:extLst>
              <a:ext uri="{FF2B5EF4-FFF2-40B4-BE49-F238E27FC236}">
                <a16:creationId xmlns:a16="http://schemas.microsoft.com/office/drawing/2014/main" id="{25E550BF-01C5-4F6F-CF3A-CE8636927733}"/>
              </a:ext>
            </a:extLst>
          </p:cNvPr>
          <p:cNvSpPr txBox="1"/>
          <p:nvPr/>
        </p:nvSpPr>
        <p:spPr>
          <a:xfrm>
            <a:off x="4079174" y="303452"/>
            <a:ext cx="3526310"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a:solidFill>
                  <a:srgbClr val="595959"/>
                </a:solidFill>
                <a:uFillTx/>
                <a:latin typeface="Arial" pitchFamily="34"/>
                <a:cs typeface="Arial" pitchFamily="34"/>
              </a:rPr>
              <a:t>ENTREGA TFM</a:t>
            </a:r>
            <a:endParaRPr lang="es-ES" sz="3600" b="0" i="0" u="none" strike="noStrike" kern="1200" cap="none" spc="0" baseline="0">
              <a:solidFill>
                <a:srgbClr val="595959"/>
              </a:solidFill>
              <a:uFillTx/>
              <a:latin typeface="Arial" pitchFamily="34"/>
              <a:cs typeface="Arial" pitchFamily="34"/>
            </a:endParaRPr>
          </a:p>
        </p:txBody>
      </p:sp>
      <p:sp>
        <p:nvSpPr>
          <p:cNvPr id="4" name="CuadroTexto 6">
            <a:extLst>
              <a:ext uri="{FF2B5EF4-FFF2-40B4-BE49-F238E27FC236}">
                <a16:creationId xmlns:a16="http://schemas.microsoft.com/office/drawing/2014/main" id="{1CC5A69F-B48A-7422-816E-EE0E37A8D7B6}"/>
              </a:ext>
            </a:extLst>
          </p:cNvPr>
          <p:cNvSpPr txBox="1"/>
          <p:nvPr/>
        </p:nvSpPr>
        <p:spPr>
          <a:xfrm>
            <a:off x="420916" y="1885465"/>
            <a:ext cx="3033485" cy="70788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000" b="0" i="0" u="none" strike="noStrike" kern="0" cap="none" spc="0" baseline="0" dirty="0">
                <a:solidFill>
                  <a:srgbClr val="FFFFFF"/>
                </a:solidFill>
                <a:uFillTx/>
                <a:latin typeface="Arial" pitchFamily="34"/>
                <a:cs typeface="Arial" pitchFamily="34"/>
              </a:rPr>
              <a:t>Convocatoria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000" b="0" i="0" u="none" strike="noStrike" kern="0" cap="none" spc="0" baseline="0" dirty="0">
                <a:solidFill>
                  <a:srgbClr val="FFFFFF"/>
                </a:solidFill>
                <a:uFillTx/>
                <a:latin typeface="Arial" pitchFamily="34"/>
                <a:cs typeface="Arial" pitchFamily="34"/>
              </a:rPr>
              <a:t>Extraordinaria</a:t>
            </a:r>
            <a:endParaRPr lang="es-ES" sz="2000" b="0" i="0" u="none" strike="noStrike" kern="1200" cap="none" spc="0" baseline="0" dirty="0">
              <a:solidFill>
                <a:srgbClr val="FFFFFF"/>
              </a:solidFill>
              <a:uFillTx/>
              <a:latin typeface="Arial" pitchFamily="34"/>
              <a:cs typeface="Arial" pitchFamily="34"/>
            </a:endParaRPr>
          </a:p>
        </p:txBody>
      </p:sp>
      <p:sp>
        <p:nvSpPr>
          <p:cNvPr id="5" name="CuadroTexto 7">
            <a:extLst>
              <a:ext uri="{FF2B5EF4-FFF2-40B4-BE49-F238E27FC236}">
                <a16:creationId xmlns:a16="http://schemas.microsoft.com/office/drawing/2014/main" id="{EA00F237-7763-AC9B-7968-F96DBA3A0D19}"/>
              </a:ext>
            </a:extLst>
          </p:cNvPr>
          <p:cNvSpPr txBox="1"/>
          <p:nvPr/>
        </p:nvSpPr>
        <p:spPr>
          <a:xfrm>
            <a:off x="420916" y="2613867"/>
            <a:ext cx="3033485" cy="30777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400" b="0" i="0" u="none" strike="noStrike" kern="0" cap="none" spc="0" baseline="0" dirty="0">
                <a:solidFill>
                  <a:srgbClr val="FFFFFF"/>
                </a:solidFill>
                <a:uFillTx/>
                <a:latin typeface="Arial" pitchFamily="34"/>
                <a:cs typeface="Arial" pitchFamily="34"/>
              </a:rPr>
              <a:t>Entrega TFM en </a:t>
            </a:r>
            <a:r>
              <a:rPr lang="es-ES" sz="1400" u="sng" kern="0" dirty="0">
                <a:solidFill>
                  <a:srgbClr val="FFFFFF"/>
                </a:solidFill>
                <a:latin typeface="Arial" pitchFamily="34"/>
                <a:cs typeface="Arial" pitchFamily="34"/>
              </a:rPr>
              <a:t>n</a:t>
            </a:r>
            <a:r>
              <a:rPr lang="es-ES" sz="1400" b="0" i="0" u="sng" strike="noStrike" kern="0" cap="none" spc="0" baseline="0" dirty="0">
                <a:solidFill>
                  <a:srgbClr val="FFFFFF"/>
                </a:solidFill>
                <a:uFillTx/>
                <a:latin typeface="Arial" pitchFamily="34"/>
                <a:cs typeface="Arial" pitchFamily="34"/>
              </a:rPr>
              <a:t>oviembre</a:t>
            </a:r>
            <a:endParaRPr lang="es-ES" sz="1400" b="0" i="0" u="sng" strike="noStrike" kern="1200" cap="none" spc="0" baseline="0" dirty="0">
              <a:solidFill>
                <a:srgbClr val="FFFFFF"/>
              </a:solidFill>
              <a:uFillTx/>
              <a:latin typeface="Arial" pitchFamily="34"/>
              <a:cs typeface="Arial" pitchFamily="34"/>
            </a:endParaRPr>
          </a:p>
        </p:txBody>
      </p:sp>
      <p:sp>
        <p:nvSpPr>
          <p:cNvPr id="6" name="CuadroTexto 3">
            <a:extLst>
              <a:ext uri="{FF2B5EF4-FFF2-40B4-BE49-F238E27FC236}">
                <a16:creationId xmlns:a16="http://schemas.microsoft.com/office/drawing/2014/main" id="{405AA7A0-C80E-FAB4-D824-0C6CA88E4820}"/>
              </a:ext>
            </a:extLst>
          </p:cNvPr>
          <p:cNvSpPr txBox="1"/>
          <p:nvPr/>
        </p:nvSpPr>
        <p:spPr>
          <a:xfrm>
            <a:off x="4579260" y="1905975"/>
            <a:ext cx="3033485" cy="70788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000" b="0" i="0" u="none" strike="noStrike" kern="0" cap="none" spc="0" baseline="0" dirty="0">
                <a:solidFill>
                  <a:srgbClr val="FFFFFF"/>
                </a:solidFill>
                <a:uFillTx/>
                <a:latin typeface="Arial" pitchFamily="34"/>
                <a:cs typeface="Arial" pitchFamily="34"/>
              </a:rPr>
              <a:t>1ª Convocatoria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000" b="0" i="0" u="none" strike="noStrike" kern="0" cap="none" spc="0" baseline="0" dirty="0">
                <a:solidFill>
                  <a:srgbClr val="FFFFFF"/>
                </a:solidFill>
                <a:uFillTx/>
                <a:latin typeface="Arial" pitchFamily="34"/>
                <a:cs typeface="Arial" pitchFamily="34"/>
              </a:rPr>
              <a:t>Ordinaria</a:t>
            </a:r>
            <a:endParaRPr lang="es-ES" sz="2000" b="0" i="0" u="none" strike="noStrike" kern="1200" cap="none" spc="0" baseline="0" dirty="0">
              <a:solidFill>
                <a:srgbClr val="FFFFFF"/>
              </a:solidFill>
              <a:uFillTx/>
              <a:latin typeface="Arial" pitchFamily="34"/>
              <a:cs typeface="Arial" pitchFamily="34"/>
            </a:endParaRPr>
          </a:p>
        </p:txBody>
      </p:sp>
      <p:sp>
        <p:nvSpPr>
          <p:cNvPr id="7" name="CuadroTexto 14">
            <a:extLst>
              <a:ext uri="{FF2B5EF4-FFF2-40B4-BE49-F238E27FC236}">
                <a16:creationId xmlns:a16="http://schemas.microsoft.com/office/drawing/2014/main" id="{3601E53E-5DBD-6613-2455-726EA7C3B28E}"/>
              </a:ext>
            </a:extLst>
          </p:cNvPr>
          <p:cNvSpPr txBox="1"/>
          <p:nvPr/>
        </p:nvSpPr>
        <p:spPr>
          <a:xfrm>
            <a:off x="4579260" y="2634368"/>
            <a:ext cx="3033485" cy="30777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400" b="0" i="0" u="none" strike="noStrike" kern="0" cap="none" spc="0" baseline="0" dirty="0">
                <a:solidFill>
                  <a:srgbClr val="FFFFFF"/>
                </a:solidFill>
                <a:uFillTx/>
                <a:latin typeface="Arial" pitchFamily="34"/>
                <a:cs typeface="Arial" pitchFamily="34"/>
              </a:rPr>
              <a:t>Entrega TFM en </a:t>
            </a:r>
            <a:r>
              <a:rPr lang="es-ES" sz="1400" b="0" i="0" u="sng" strike="noStrike" kern="0" cap="none" spc="0" baseline="0" dirty="0">
                <a:solidFill>
                  <a:srgbClr val="FFFFFF"/>
                </a:solidFill>
                <a:uFillTx/>
                <a:latin typeface="Arial" pitchFamily="34"/>
                <a:cs typeface="Arial" pitchFamily="34"/>
              </a:rPr>
              <a:t>junio</a:t>
            </a:r>
            <a:endParaRPr lang="es-ES" sz="1400" b="0" i="0" u="sng" strike="noStrike" kern="1200" cap="none" spc="0" baseline="0" dirty="0">
              <a:solidFill>
                <a:srgbClr val="FFFFFF"/>
              </a:solidFill>
              <a:uFillTx/>
              <a:latin typeface="Arial" pitchFamily="34"/>
              <a:cs typeface="Arial" pitchFamily="34"/>
            </a:endParaRPr>
          </a:p>
        </p:txBody>
      </p:sp>
      <p:sp>
        <p:nvSpPr>
          <p:cNvPr id="8" name="CuadroTexto 15">
            <a:extLst>
              <a:ext uri="{FF2B5EF4-FFF2-40B4-BE49-F238E27FC236}">
                <a16:creationId xmlns:a16="http://schemas.microsoft.com/office/drawing/2014/main" id="{61CF92A3-B2A4-121B-92EE-EEF2D45620DF}"/>
              </a:ext>
            </a:extLst>
          </p:cNvPr>
          <p:cNvSpPr txBox="1"/>
          <p:nvPr/>
        </p:nvSpPr>
        <p:spPr>
          <a:xfrm>
            <a:off x="8737594" y="1899986"/>
            <a:ext cx="3033485" cy="707886"/>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000" b="0" i="0" u="none" strike="noStrike" kern="0" cap="none" spc="0" baseline="0" dirty="0">
                <a:solidFill>
                  <a:srgbClr val="FFFFFF"/>
                </a:solidFill>
                <a:uFillTx/>
                <a:latin typeface="Arial" pitchFamily="34"/>
                <a:cs typeface="Arial" pitchFamily="34"/>
              </a:rPr>
              <a:t>2ª Convocatoria Ordinaria</a:t>
            </a:r>
            <a:endParaRPr lang="es-ES" sz="2000" b="0" i="0" u="none" strike="noStrike" kern="1200" cap="none" spc="0" baseline="0" dirty="0">
              <a:solidFill>
                <a:srgbClr val="FFFFFF"/>
              </a:solidFill>
              <a:uFillTx/>
              <a:latin typeface="Arial" pitchFamily="34"/>
              <a:cs typeface="Arial" pitchFamily="34"/>
            </a:endParaRPr>
          </a:p>
        </p:txBody>
      </p:sp>
      <p:sp>
        <p:nvSpPr>
          <p:cNvPr id="9" name="CuadroTexto 16">
            <a:extLst>
              <a:ext uri="{FF2B5EF4-FFF2-40B4-BE49-F238E27FC236}">
                <a16:creationId xmlns:a16="http://schemas.microsoft.com/office/drawing/2014/main" id="{6A66CED6-D693-CB17-53D9-A9D5130FB256}"/>
              </a:ext>
            </a:extLst>
          </p:cNvPr>
          <p:cNvSpPr txBox="1"/>
          <p:nvPr/>
        </p:nvSpPr>
        <p:spPr>
          <a:xfrm>
            <a:off x="8737594" y="2628378"/>
            <a:ext cx="3033485" cy="30777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400" b="0" i="0" u="none" strike="noStrike" kern="0" cap="none" spc="0" baseline="0" dirty="0">
                <a:solidFill>
                  <a:srgbClr val="FFFFFF"/>
                </a:solidFill>
                <a:uFillTx/>
                <a:latin typeface="Arial" pitchFamily="34"/>
                <a:cs typeface="Arial" pitchFamily="34"/>
              </a:rPr>
              <a:t>Entrega TFM en </a:t>
            </a:r>
            <a:r>
              <a:rPr lang="es-ES" sz="1400" b="0" i="0" u="sng" strike="noStrike" kern="0" cap="none" spc="0" baseline="0" dirty="0">
                <a:solidFill>
                  <a:srgbClr val="FFFFFF"/>
                </a:solidFill>
                <a:uFillTx/>
                <a:latin typeface="Arial" pitchFamily="34"/>
                <a:cs typeface="Arial" pitchFamily="34"/>
              </a:rPr>
              <a:t>septiembre</a:t>
            </a:r>
            <a:endParaRPr lang="es-ES" sz="1400" b="0" i="0" u="sng" strike="noStrike" kern="1200" cap="none" spc="0" baseline="0" dirty="0">
              <a:solidFill>
                <a:srgbClr val="FFFFFF"/>
              </a:solidFill>
              <a:uFillTx/>
              <a:latin typeface="Arial" pitchFamily="34"/>
              <a:cs typeface="Arial" pitchFamily="34"/>
            </a:endParaRPr>
          </a:p>
        </p:txBody>
      </p:sp>
      <p:pic>
        <p:nvPicPr>
          <p:cNvPr id="10" name="Imagen 9" descr="Imagen que contiene Diagrama&#10;&#10;Descripción generada automáticamente">
            <a:extLst>
              <a:ext uri="{FF2B5EF4-FFF2-40B4-BE49-F238E27FC236}">
                <a16:creationId xmlns:a16="http://schemas.microsoft.com/office/drawing/2014/main" id="{0E621BEA-CD38-A3B5-2F05-F266570A25ED}"/>
              </a:ext>
            </a:extLst>
          </p:cNvPr>
          <p:cNvPicPr>
            <a:picLocks noChangeAspect="1"/>
          </p:cNvPicPr>
          <p:nvPr/>
        </p:nvPicPr>
        <p:blipFill rotWithShape="1">
          <a:blip r:embed="rId3">
            <a:extLst>
              <a:ext uri="{28A0092B-C50C-407E-A947-70E740481C1C}">
                <a14:useLocalDpi xmlns:a14="http://schemas.microsoft.com/office/drawing/2010/main" val="0"/>
              </a:ext>
            </a:extLst>
          </a:blip>
          <a:srcRect l="50740" t="6602" r="35485" b="78219"/>
          <a:stretch/>
        </p:blipFill>
        <p:spPr>
          <a:xfrm>
            <a:off x="742949" y="3956050"/>
            <a:ext cx="2771317" cy="2160000"/>
          </a:xfrm>
          <a:prstGeom prst="rect">
            <a:avLst/>
          </a:prstGeom>
        </p:spPr>
      </p:pic>
      <p:pic>
        <p:nvPicPr>
          <p:cNvPr id="11" name="Imagen 10" descr="Imagen que contiene Diagrama&#10;&#10;Descripción generada automáticamente">
            <a:extLst>
              <a:ext uri="{FF2B5EF4-FFF2-40B4-BE49-F238E27FC236}">
                <a16:creationId xmlns:a16="http://schemas.microsoft.com/office/drawing/2014/main" id="{4BE929EE-2CCE-F300-6F15-8AD9EF669454}"/>
              </a:ext>
            </a:extLst>
          </p:cNvPr>
          <p:cNvPicPr>
            <a:picLocks noChangeAspect="1"/>
          </p:cNvPicPr>
          <p:nvPr/>
        </p:nvPicPr>
        <p:blipFill rotWithShape="1">
          <a:blip r:embed="rId3">
            <a:extLst>
              <a:ext uri="{28A0092B-C50C-407E-A947-70E740481C1C}">
                <a14:useLocalDpi xmlns:a14="http://schemas.microsoft.com/office/drawing/2010/main" val="0"/>
              </a:ext>
            </a:extLst>
          </a:blip>
          <a:srcRect l="66151" t="40650" r="20121" b="44082"/>
          <a:stretch/>
        </p:blipFill>
        <p:spPr>
          <a:xfrm>
            <a:off x="8765302" y="3956050"/>
            <a:ext cx="2745791" cy="2160000"/>
          </a:xfrm>
          <a:prstGeom prst="rect">
            <a:avLst/>
          </a:prstGeom>
        </p:spPr>
      </p:pic>
      <p:pic>
        <p:nvPicPr>
          <p:cNvPr id="12" name="Imagen 11" descr="Imagen que contiene Diagrama&#10;&#10;Descripción generada automáticamente">
            <a:extLst>
              <a:ext uri="{FF2B5EF4-FFF2-40B4-BE49-F238E27FC236}">
                <a16:creationId xmlns:a16="http://schemas.microsoft.com/office/drawing/2014/main" id="{A1495EFD-69C6-5D67-6662-E2F520D66839}"/>
              </a:ext>
            </a:extLst>
          </p:cNvPr>
          <p:cNvPicPr>
            <a:picLocks noChangeAspect="1"/>
          </p:cNvPicPr>
          <p:nvPr/>
        </p:nvPicPr>
        <p:blipFill rotWithShape="1">
          <a:blip r:embed="rId3">
            <a:extLst>
              <a:ext uri="{28A0092B-C50C-407E-A947-70E740481C1C}">
                <a14:useLocalDpi xmlns:a14="http://schemas.microsoft.com/office/drawing/2010/main" val="0"/>
              </a:ext>
            </a:extLst>
          </a:blip>
          <a:srcRect l="35348" t="40689" r="50887" b="44125"/>
          <a:stretch/>
        </p:blipFill>
        <p:spPr>
          <a:xfrm>
            <a:off x="4755512" y="3956050"/>
            <a:ext cx="2768544" cy="2160000"/>
          </a:xfrm>
          <a:prstGeom prst="rect">
            <a:avLst/>
          </a:prstGeom>
        </p:spPr>
      </p:pic>
      <p:sp>
        <p:nvSpPr>
          <p:cNvPr id="13" name="Elipse 12">
            <a:extLst>
              <a:ext uri="{FF2B5EF4-FFF2-40B4-BE49-F238E27FC236}">
                <a16:creationId xmlns:a16="http://schemas.microsoft.com/office/drawing/2014/main" id="{33ECE5C3-95E7-D5F0-CADF-C015EA631518}"/>
              </a:ext>
            </a:extLst>
          </p:cNvPr>
          <p:cNvSpPr/>
          <p:nvPr/>
        </p:nvSpPr>
        <p:spPr>
          <a:xfrm>
            <a:off x="1603349" y="5035609"/>
            <a:ext cx="1339876" cy="306421"/>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4" name="Elipse 13">
            <a:extLst>
              <a:ext uri="{FF2B5EF4-FFF2-40B4-BE49-F238E27FC236}">
                <a16:creationId xmlns:a16="http://schemas.microsoft.com/office/drawing/2014/main" id="{CB845429-2CE6-982B-C0B7-DB164BCE50C0}"/>
              </a:ext>
            </a:extLst>
          </p:cNvPr>
          <p:cNvSpPr/>
          <p:nvPr/>
        </p:nvSpPr>
        <p:spPr>
          <a:xfrm>
            <a:off x="5632424" y="5553287"/>
            <a:ext cx="1339876" cy="306421"/>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5" name="Elipse 14">
            <a:extLst>
              <a:ext uri="{FF2B5EF4-FFF2-40B4-BE49-F238E27FC236}">
                <a16:creationId xmlns:a16="http://schemas.microsoft.com/office/drawing/2014/main" id="{895FCBAF-15FD-F767-36BD-FA40C24CFE9B}"/>
              </a:ext>
            </a:extLst>
          </p:cNvPr>
          <p:cNvSpPr/>
          <p:nvPr/>
        </p:nvSpPr>
        <p:spPr>
          <a:xfrm>
            <a:off x="9680549" y="5036049"/>
            <a:ext cx="1273201" cy="306421"/>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13">
    <p:spTree>
      <p:nvGrpSpPr>
        <p:cNvPr id="1" name=""/>
        <p:cNvGrpSpPr/>
        <p:nvPr/>
      </p:nvGrpSpPr>
      <p:grpSpPr>
        <a:xfrm>
          <a:off x="0" y="0"/>
          <a:ext cx="0" cy="0"/>
          <a:chOff x="0" y="0"/>
          <a:chExt cx="0" cy="0"/>
        </a:xfrm>
      </p:grpSpPr>
      <p:pic>
        <p:nvPicPr>
          <p:cNvPr id="2" name="Imagen 4" descr="Imagen que contiene Aplicación&#10;&#10;Descripción generada automáticamente">
            <a:extLst>
              <a:ext uri="{FF2B5EF4-FFF2-40B4-BE49-F238E27FC236}">
                <a16:creationId xmlns:a16="http://schemas.microsoft.com/office/drawing/2014/main" id="{4CD31531-4955-A034-DA5B-BF3839E01E0C}"/>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CuadroTexto 5">
            <a:extLst>
              <a:ext uri="{FF2B5EF4-FFF2-40B4-BE49-F238E27FC236}">
                <a16:creationId xmlns:a16="http://schemas.microsoft.com/office/drawing/2014/main" id="{3F0E1390-8D48-61A9-FC1E-972914E18C13}"/>
              </a:ext>
            </a:extLst>
          </p:cNvPr>
          <p:cNvSpPr txBox="1"/>
          <p:nvPr/>
        </p:nvSpPr>
        <p:spPr>
          <a:xfrm>
            <a:off x="0" y="281644"/>
            <a:ext cx="3124200" cy="64633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1" i="0" u="none" strike="noStrike" kern="0" cap="none" spc="0" baseline="0" dirty="0">
                <a:solidFill>
                  <a:srgbClr val="595959"/>
                </a:solidFill>
                <a:uFillTx/>
                <a:latin typeface="Arial" pitchFamily="34"/>
                <a:cs typeface="Arial" pitchFamily="34"/>
              </a:rPr>
              <a:t>ENTREGA</a:t>
            </a:r>
          </a:p>
        </p:txBody>
      </p:sp>
      <p:sp>
        <p:nvSpPr>
          <p:cNvPr id="6" name="Rectángulo 5">
            <a:extLst>
              <a:ext uri="{FF2B5EF4-FFF2-40B4-BE49-F238E27FC236}">
                <a16:creationId xmlns:a16="http://schemas.microsoft.com/office/drawing/2014/main" id="{9E05E2EE-D3B1-C2C8-80EA-F6058DF76C1A}"/>
              </a:ext>
            </a:extLst>
          </p:cNvPr>
          <p:cNvSpPr/>
          <p:nvPr/>
        </p:nvSpPr>
        <p:spPr>
          <a:xfrm>
            <a:off x="3266975" y="163629"/>
            <a:ext cx="3124200" cy="15496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a:extLst>
              <a:ext uri="{FF2B5EF4-FFF2-40B4-BE49-F238E27FC236}">
                <a16:creationId xmlns:a16="http://schemas.microsoft.com/office/drawing/2014/main" id="{C5B7BA40-9EEA-0443-AA87-00C4B524DBAE}"/>
              </a:ext>
            </a:extLst>
          </p:cNvPr>
          <p:cNvSpPr/>
          <p:nvPr/>
        </p:nvSpPr>
        <p:spPr>
          <a:xfrm>
            <a:off x="5296300" y="1774998"/>
            <a:ext cx="4521467" cy="50830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7">
            <a:extLst>
              <a:ext uri="{FF2B5EF4-FFF2-40B4-BE49-F238E27FC236}">
                <a16:creationId xmlns:a16="http://schemas.microsoft.com/office/drawing/2014/main" id="{B16DD92C-961B-C470-5A5B-86AE746CEF40}"/>
              </a:ext>
            </a:extLst>
          </p:cNvPr>
          <p:cNvSpPr txBox="1"/>
          <p:nvPr/>
        </p:nvSpPr>
        <p:spPr>
          <a:xfrm>
            <a:off x="3619459" y="3116170"/>
            <a:ext cx="3505242" cy="1200329"/>
          </a:xfrm>
          <a:prstGeom prst="rect">
            <a:avLst/>
          </a:prstGeom>
          <a:solidFill>
            <a:srgbClr val="234863"/>
          </a:solid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dirty="0">
                <a:solidFill>
                  <a:schemeClr val="bg1"/>
                </a:solidFill>
                <a:uFillTx/>
                <a:latin typeface="Arial" pitchFamily="34"/>
                <a:cs typeface="Arial" pitchFamily="34"/>
              </a:rPr>
              <a:t>Documentos administrativos</a:t>
            </a:r>
            <a:endParaRPr lang="es-ES" sz="2400" b="0" i="0" u="none" strike="noStrike" kern="1200" cap="none" spc="0" baseline="0" dirty="0">
              <a:solidFill>
                <a:schemeClr val="bg1"/>
              </a:solidFill>
              <a:uFillTx/>
              <a:latin typeface="Arial" pitchFamily="34"/>
              <a:cs typeface="Arial" pitchFamily="34"/>
            </a:endParaRPr>
          </a:p>
        </p:txBody>
      </p:sp>
      <p:sp>
        <p:nvSpPr>
          <p:cNvPr id="8" name="CuadroTexto 7">
            <a:extLst>
              <a:ext uri="{FF2B5EF4-FFF2-40B4-BE49-F238E27FC236}">
                <a16:creationId xmlns:a16="http://schemas.microsoft.com/office/drawing/2014/main" id="{DB83C2E6-D87F-E2E3-39B3-BA2736396E3C}"/>
              </a:ext>
            </a:extLst>
          </p:cNvPr>
          <p:cNvSpPr txBox="1"/>
          <p:nvPr/>
        </p:nvSpPr>
        <p:spPr>
          <a:xfrm>
            <a:off x="3744687" y="1408962"/>
            <a:ext cx="8447309"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dirty="0">
                <a:solidFill>
                  <a:srgbClr val="595959"/>
                </a:solidFill>
                <a:uFillTx/>
                <a:latin typeface="Arial" pitchFamily="34"/>
                <a:cs typeface="Arial" pitchFamily="34"/>
              </a:rPr>
              <a:t>Documentación a presentar</a:t>
            </a:r>
            <a:endParaRPr lang="es-ES" sz="2400" b="0" i="0" u="none" strike="noStrike" kern="1200" cap="none" spc="0" baseline="0" dirty="0">
              <a:solidFill>
                <a:srgbClr val="595959"/>
              </a:solidFill>
              <a:uFillTx/>
              <a:latin typeface="Arial" pitchFamily="34"/>
              <a:cs typeface="Arial" pitchFamily="34"/>
            </a:endParaRPr>
          </a:p>
        </p:txBody>
      </p:sp>
      <p:sp>
        <p:nvSpPr>
          <p:cNvPr id="9" name="CuadroTexto 7">
            <a:extLst>
              <a:ext uri="{FF2B5EF4-FFF2-40B4-BE49-F238E27FC236}">
                <a16:creationId xmlns:a16="http://schemas.microsoft.com/office/drawing/2014/main" id="{D78AB43F-49C6-7DFC-3193-B1EC6E057071}"/>
              </a:ext>
            </a:extLst>
          </p:cNvPr>
          <p:cNvSpPr txBox="1"/>
          <p:nvPr/>
        </p:nvSpPr>
        <p:spPr>
          <a:xfrm>
            <a:off x="8280666" y="3116170"/>
            <a:ext cx="3505242" cy="1200329"/>
          </a:xfrm>
          <a:prstGeom prst="rect">
            <a:avLst/>
          </a:prstGeom>
          <a:solidFill>
            <a:srgbClr val="234863"/>
          </a:solid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dirty="0">
                <a:solidFill>
                  <a:schemeClr val="bg1"/>
                </a:solidFill>
                <a:uFillTx/>
                <a:latin typeface="Arial" pitchFamily="34"/>
                <a:cs typeface="Arial" pitchFamily="34"/>
              </a:rPr>
              <a:t>Documentos proyecto TFM</a:t>
            </a:r>
            <a:endParaRPr lang="es-ES" sz="2400" b="0" i="0" u="none" strike="noStrike" kern="1200" cap="none" spc="0" baseline="0" dirty="0">
              <a:solidFill>
                <a:schemeClr val="bg1"/>
              </a:solidFill>
              <a:uFillTx/>
              <a:latin typeface="Arial" pitchFamily="34"/>
              <a:cs typeface="Arial" pitchFamily="34"/>
            </a:endParaRPr>
          </a:p>
        </p:txBody>
      </p:sp>
      <p:sp>
        <p:nvSpPr>
          <p:cNvPr id="10" name="Cruz 9">
            <a:extLst>
              <a:ext uri="{FF2B5EF4-FFF2-40B4-BE49-F238E27FC236}">
                <a16:creationId xmlns:a16="http://schemas.microsoft.com/office/drawing/2014/main" id="{8E9096AC-51E1-4B0F-F371-B16C27FF3FB7}"/>
              </a:ext>
            </a:extLst>
          </p:cNvPr>
          <p:cNvSpPr/>
          <p:nvPr/>
        </p:nvSpPr>
        <p:spPr>
          <a:xfrm>
            <a:off x="7378833" y="3382737"/>
            <a:ext cx="667195" cy="667195"/>
          </a:xfrm>
          <a:prstGeom prst="plus">
            <a:avLst/>
          </a:prstGeom>
          <a:solidFill>
            <a:srgbClr val="3A789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descr="Imagen que contiene Aplicación&#10;&#10;Descripción generada automáticamente">
            <a:extLst>
              <a:ext uri="{FF2B5EF4-FFF2-40B4-BE49-F238E27FC236}">
                <a16:creationId xmlns:a16="http://schemas.microsoft.com/office/drawing/2014/main" id="{4CD31531-4955-A034-DA5B-BF3839E01E0C}"/>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CuadroTexto 5">
            <a:extLst>
              <a:ext uri="{FF2B5EF4-FFF2-40B4-BE49-F238E27FC236}">
                <a16:creationId xmlns:a16="http://schemas.microsoft.com/office/drawing/2014/main" id="{3F0E1390-8D48-61A9-FC1E-972914E18C13}"/>
              </a:ext>
            </a:extLst>
          </p:cNvPr>
          <p:cNvSpPr txBox="1"/>
          <p:nvPr/>
        </p:nvSpPr>
        <p:spPr>
          <a:xfrm>
            <a:off x="0" y="281644"/>
            <a:ext cx="3124200" cy="138499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1" i="0" u="none" strike="noStrike" kern="0" cap="none" spc="0" baseline="0" dirty="0">
                <a:solidFill>
                  <a:srgbClr val="595959"/>
                </a:solidFill>
                <a:uFillTx/>
                <a:latin typeface="Arial" pitchFamily="34"/>
                <a:cs typeface="Arial" pitchFamily="34"/>
              </a:rPr>
              <a:t>ENTREGA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400" b="0" i="0" u="none" strike="noStrike" kern="1200" cap="none" spc="0" baseline="0" dirty="0">
                <a:solidFill>
                  <a:srgbClr val="595959"/>
                </a:solidFill>
                <a:uFillTx/>
                <a:latin typeface="Arial" pitchFamily="34"/>
                <a:cs typeface="Arial" pitchFamily="34"/>
              </a:rPr>
              <a:t>Documentos administrativos</a:t>
            </a:r>
          </a:p>
        </p:txBody>
      </p:sp>
      <p:sp>
        <p:nvSpPr>
          <p:cNvPr id="4" name="CuadroTexto 6">
            <a:extLst>
              <a:ext uri="{FF2B5EF4-FFF2-40B4-BE49-F238E27FC236}">
                <a16:creationId xmlns:a16="http://schemas.microsoft.com/office/drawing/2014/main" id="{0FDE327B-0BD8-1AD7-F739-8BDBEF407C94}"/>
              </a:ext>
            </a:extLst>
          </p:cNvPr>
          <p:cNvSpPr txBox="1"/>
          <p:nvPr/>
        </p:nvSpPr>
        <p:spPr>
          <a:xfrm>
            <a:off x="4049484" y="542897"/>
            <a:ext cx="899888"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a:solidFill>
                  <a:srgbClr val="FFFFFF"/>
                </a:solidFill>
                <a:uFillTx/>
                <a:latin typeface="Arial" pitchFamily="34"/>
                <a:cs typeface="Arial" pitchFamily="34"/>
              </a:rPr>
              <a:t>1</a:t>
            </a:r>
            <a:endParaRPr lang="es-ES" sz="3600" b="0" i="0" u="none" strike="noStrike" kern="1200" cap="none" spc="0" baseline="0">
              <a:solidFill>
                <a:srgbClr val="FFFFFF"/>
              </a:solidFill>
              <a:uFillTx/>
              <a:latin typeface="Arial" pitchFamily="34"/>
              <a:cs typeface="Arial" pitchFamily="34"/>
            </a:endParaRPr>
          </a:p>
        </p:txBody>
      </p:sp>
      <p:sp>
        <p:nvSpPr>
          <p:cNvPr id="5" name="CuadroTexto 7">
            <a:extLst>
              <a:ext uri="{FF2B5EF4-FFF2-40B4-BE49-F238E27FC236}">
                <a16:creationId xmlns:a16="http://schemas.microsoft.com/office/drawing/2014/main" id="{B16DD92C-961B-C470-5A5B-86AE746CEF40}"/>
              </a:ext>
            </a:extLst>
          </p:cNvPr>
          <p:cNvSpPr txBox="1"/>
          <p:nvPr/>
        </p:nvSpPr>
        <p:spPr>
          <a:xfrm>
            <a:off x="3744687" y="1408962"/>
            <a:ext cx="8447309" cy="553998"/>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000" b="0" i="0" u="none" strike="noStrike" kern="0" cap="none" spc="0" baseline="0" dirty="0">
                <a:solidFill>
                  <a:srgbClr val="595959"/>
                </a:solidFill>
                <a:uFillTx/>
                <a:latin typeface="Arial" pitchFamily="34"/>
                <a:cs typeface="Arial" pitchFamily="34"/>
              </a:rPr>
              <a:t>1º ANEXO 6 Solicitud evaluación TFM</a:t>
            </a:r>
            <a:endParaRPr lang="es-ES" sz="3000" b="0" i="0" u="none" strike="noStrike" kern="1200" cap="none" spc="0" baseline="0" dirty="0">
              <a:solidFill>
                <a:srgbClr val="595959"/>
              </a:solidFill>
              <a:uFillTx/>
              <a:latin typeface="Arial" pitchFamily="34"/>
              <a:cs typeface="Arial" pitchFamily="34"/>
            </a:endParaRPr>
          </a:p>
        </p:txBody>
      </p:sp>
    </p:spTree>
    <p:extLst>
      <p:ext uri="{BB962C8B-B14F-4D97-AF65-F5344CB8AC3E}">
        <p14:creationId xmlns:p14="http://schemas.microsoft.com/office/powerpoint/2010/main" val="29108965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15">
    <p:spTree>
      <p:nvGrpSpPr>
        <p:cNvPr id="1" name=""/>
        <p:cNvGrpSpPr/>
        <p:nvPr/>
      </p:nvGrpSpPr>
      <p:grpSpPr>
        <a:xfrm>
          <a:off x="0" y="0"/>
          <a:ext cx="0" cy="0"/>
          <a:chOff x="0" y="0"/>
          <a:chExt cx="0" cy="0"/>
        </a:xfrm>
      </p:grpSpPr>
      <p:pic>
        <p:nvPicPr>
          <p:cNvPr id="2" name="Imagen 4" descr="Gráfico&#10;&#10;Descripción generada automáticamente">
            <a:extLst>
              <a:ext uri="{FF2B5EF4-FFF2-40B4-BE49-F238E27FC236}">
                <a16:creationId xmlns:a16="http://schemas.microsoft.com/office/drawing/2014/main" id="{119AE5B5-F806-18EA-9B87-585A4F0293ED}"/>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4" name="CuadroTexto 6">
            <a:extLst>
              <a:ext uri="{FF2B5EF4-FFF2-40B4-BE49-F238E27FC236}">
                <a16:creationId xmlns:a16="http://schemas.microsoft.com/office/drawing/2014/main" id="{AE089105-E03C-A34A-6250-ECEF4ECA2B15}"/>
              </a:ext>
            </a:extLst>
          </p:cNvPr>
          <p:cNvSpPr txBox="1"/>
          <p:nvPr/>
        </p:nvSpPr>
        <p:spPr>
          <a:xfrm>
            <a:off x="4049484" y="542897"/>
            <a:ext cx="899888"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a:solidFill>
                  <a:srgbClr val="FFFFFF"/>
                </a:solidFill>
                <a:uFillTx/>
                <a:latin typeface="Arial" pitchFamily="34"/>
                <a:cs typeface="Arial" pitchFamily="34"/>
              </a:rPr>
              <a:t>1</a:t>
            </a:r>
            <a:endParaRPr lang="es-ES" sz="3600" b="0" i="0" u="none" strike="noStrike" kern="1200" cap="none" spc="0" baseline="0">
              <a:solidFill>
                <a:srgbClr val="FFFFFF"/>
              </a:solidFill>
              <a:uFillTx/>
              <a:latin typeface="Arial" pitchFamily="34"/>
              <a:cs typeface="Arial" pitchFamily="34"/>
            </a:endParaRPr>
          </a:p>
        </p:txBody>
      </p:sp>
      <p:sp>
        <p:nvSpPr>
          <p:cNvPr id="5" name="CuadroTexto 7">
            <a:extLst>
              <a:ext uri="{FF2B5EF4-FFF2-40B4-BE49-F238E27FC236}">
                <a16:creationId xmlns:a16="http://schemas.microsoft.com/office/drawing/2014/main" id="{04479A44-A852-5E35-60E0-037954F1F25C}"/>
              </a:ext>
            </a:extLst>
          </p:cNvPr>
          <p:cNvSpPr txBox="1"/>
          <p:nvPr/>
        </p:nvSpPr>
        <p:spPr>
          <a:xfrm>
            <a:off x="3599544" y="1408962"/>
            <a:ext cx="8592461" cy="553998"/>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t-BR" sz="3000" b="0" i="0" u="none" strike="noStrike" kern="0" cap="none" spc="0" baseline="0" dirty="0">
                <a:solidFill>
                  <a:srgbClr val="595959"/>
                </a:solidFill>
                <a:uFillTx/>
                <a:latin typeface="Arial" pitchFamily="34"/>
                <a:cs typeface="Arial" pitchFamily="34"/>
              </a:rPr>
              <a:t>2º ANEXO 4 Informe motivado tutor/a TFM</a:t>
            </a:r>
            <a:endParaRPr lang="es-ES" sz="3000" b="0" i="0" u="none" strike="noStrike" kern="1200" cap="none" spc="0" baseline="0" dirty="0">
              <a:solidFill>
                <a:srgbClr val="595959"/>
              </a:solidFill>
              <a:uFillTx/>
              <a:latin typeface="Arial" pitchFamily="34"/>
              <a:cs typeface="Arial" pitchFamily="34"/>
            </a:endParaRPr>
          </a:p>
        </p:txBody>
      </p:sp>
      <p:sp>
        <p:nvSpPr>
          <p:cNvPr id="6" name="CuadroTexto 8">
            <a:extLst>
              <a:ext uri="{FF2B5EF4-FFF2-40B4-BE49-F238E27FC236}">
                <a16:creationId xmlns:a16="http://schemas.microsoft.com/office/drawing/2014/main" id="{CC2F6051-4F31-FB1E-B9A7-3D3ABA4CFEFE}"/>
              </a:ext>
            </a:extLst>
          </p:cNvPr>
          <p:cNvSpPr txBox="1"/>
          <p:nvPr/>
        </p:nvSpPr>
        <p:spPr>
          <a:xfrm>
            <a:off x="5856512" y="542897"/>
            <a:ext cx="899888"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a:solidFill>
                  <a:srgbClr val="FFFFFF"/>
                </a:solidFill>
                <a:uFillTx/>
                <a:latin typeface="Arial" pitchFamily="34"/>
                <a:cs typeface="Arial" pitchFamily="34"/>
              </a:rPr>
              <a:t>2</a:t>
            </a:r>
            <a:endParaRPr lang="es-ES" sz="3600" b="0" i="0" u="none" strike="noStrike" kern="1200" cap="none" spc="0" baseline="0">
              <a:solidFill>
                <a:srgbClr val="FFFFFF"/>
              </a:solidFill>
              <a:uFillTx/>
              <a:latin typeface="Arial" pitchFamily="34"/>
              <a:cs typeface="Arial" pitchFamily="34"/>
            </a:endParaRPr>
          </a:p>
        </p:txBody>
      </p:sp>
      <p:sp>
        <p:nvSpPr>
          <p:cNvPr id="7" name="CuadroTexto 5">
            <a:extLst>
              <a:ext uri="{FF2B5EF4-FFF2-40B4-BE49-F238E27FC236}">
                <a16:creationId xmlns:a16="http://schemas.microsoft.com/office/drawing/2014/main" id="{E83A79CF-8DB4-FD04-0B5C-1F98B014126D}"/>
              </a:ext>
            </a:extLst>
          </p:cNvPr>
          <p:cNvSpPr txBox="1"/>
          <p:nvPr/>
        </p:nvSpPr>
        <p:spPr>
          <a:xfrm>
            <a:off x="0" y="281644"/>
            <a:ext cx="3124200" cy="138499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1" i="0" u="none" strike="noStrike" kern="0" cap="none" spc="0" baseline="0" dirty="0">
                <a:solidFill>
                  <a:srgbClr val="595959"/>
                </a:solidFill>
                <a:uFillTx/>
                <a:latin typeface="Arial" pitchFamily="34"/>
                <a:cs typeface="Arial" pitchFamily="34"/>
              </a:rPr>
              <a:t>ENTREGA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400" b="0" i="0" u="none" strike="noStrike" kern="1200" cap="none" spc="0" baseline="0" dirty="0">
                <a:solidFill>
                  <a:srgbClr val="595959"/>
                </a:solidFill>
                <a:uFillTx/>
                <a:latin typeface="Arial" pitchFamily="34"/>
                <a:cs typeface="Arial" pitchFamily="34"/>
              </a:rPr>
              <a:t>Documentos administrativos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16">
    <p:spTree>
      <p:nvGrpSpPr>
        <p:cNvPr id="1" name=""/>
        <p:cNvGrpSpPr/>
        <p:nvPr/>
      </p:nvGrpSpPr>
      <p:grpSpPr>
        <a:xfrm>
          <a:off x="0" y="0"/>
          <a:ext cx="0" cy="0"/>
          <a:chOff x="0" y="0"/>
          <a:chExt cx="0" cy="0"/>
        </a:xfrm>
      </p:grpSpPr>
      <p:pic>
        <p:nvPicPr>
          <p:cNvPr id="2" name="Imagen 4" descr="Gráfico&#10;&#10;Descripción generada automáticamente con confianza baja">
            <a:extLst>
              <a:ext uri="{FF2B5EF4-FFF2-40B4-BE49-F238E27FC236}">
                <a16:creationId xmlns:a16="http://schemas.microsoft.com/office/drawing/2014/main" id="{16CB2BAF-AB70-4B84-34EE-0A3E14E0F34E}"/>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4" name="CuadroTexto 6">
            <a:extLst>
              <a:ext uri="{FF2B5EF4-FFF2-40B4-BE49-F238E27FC236}">
                <a16:creationId xmlns:a16="http://schemas.microsoft.com/office/drawing/2014/main" id="{6CC76E0E-72D4-D05E-A597-D87BD9C6C7CD}"/>
              </a:ext>
            </a:extLst>
          </p:cNvPr>
          <p:cNvSpPr txBox="1"/>
          <p:nvPr/>
        </p:nvSpPr>
        <p:spPr>
          <a:xfrm>
            <a:off x="4049484" y="542897"/>
            <a:ext cx="899888"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a:solidFill>
                  <a:srgbClr val="FFFFFF"/>
                </a:solidFill>
                <a:uFillTx/>
                <a:latin typeface="Arial" pitchFamily="34"/>
                <a:cs typeface="Arial" pitchFamily="34"/>
              </a:rPr>
              <a:t>1</a:t>
            </a:r>
            <a:endParaRPr lang="es-ES" sz="3600" b="0" i="0" u="none" strike="noStrike" kern="1200" cap="none" spc="0" baseline="0">
              <a:solidFill>
                <a:srgbClr val="FFFFFF"/>
              </a:solidFill>
              <a:uFillTx/>
              <a:latin typeface="Arial" pitchFamily="34"/>
              <a:cs typeface="Arial" pitchFamily="34"/>
            </a:endParaRPr>
          </a:p>
        </p:txBody>
      </p:sp>
      <p:sp>
        <p:nvSpPr>
          <p:cNvPr id="5" name="CuadroTexto 7">
            <a:extLst>
              <a:ext uri="{FF2B5EF4-FFF2-40B4-BE49-F238E27FC236}">
                <a16:creationId xmlns:a16="http://schemas.microsoft.com/office/drawing/2014/main" id="{0AC531BE-3E74-5119-1EF6-9836CEA7F157}"/>
              </a:ext>
            </a:extLst>
          </p:cNvPr>
          <p:cNvSpPr txBox="1"/>
          <p:nvPr/>
        </p:nvSpPr>
        <p:spPr>
          <a:xfrm>
            <a:off x="3599544" y="1408962"/>
            <a:ext cx="8592461" cy="553998"/>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000" b="0" i="0" u="none" strike="noStrike" kern="0" cap="none" spc="0" baseline="0" dirty="0">
                <a:solidFill>
                  <a:srgbClr val="595959"/>
                </a:solidFill>
                <a:uFillTx/>
                <a:latin typeface="Arial" pitchFamily="34"/>
                <a:cs typeface="Arial" pitchFamily="34"/>
              </a:rPr>
              <a:t>3º ANEXO 1 DECLARACIÓN RESPONSABLE</a:t>
            </a:r>
            <a:endParaRPr lang="es-ES" sz="3000" b="0" i="0" u="none" strike="noStrike" kern="1200" cap="none" spc="0" baseline="0" dirty="0">
              <a:solidFill>
                <a:srgbClr val="595959"/>
              </a:solidFill>
              <a:uFillTx/>
              <a:latin typeface="Arial" pitchFamily="34"/>
              <a:cs typeface="Arial" pitchFamily="34"/>
            </a:endParaRPr>
          </a:p>
        </p:txBody>
      </p:sp>
      <p:sp>
        <p:nvSpPr>
          <p:cNvPr id="6" name="CuadroTexto 8">
            <a:extLst>
              <a:ext uri="{FF2B5EF4-FFF2-40B4-BE49-F238E27FC236}">
                <a16:creationId xmlns:a16="http://schemas.microsoft.com/office/drawing/2014/main" id="{26D9A747-EF00-052D-24F9-111006DEDB16}"/>
              </a:ext>
            </a:extLst>
          </p:cNvPr>
          <p:cNvSpPr txBox="1"/>
          <p:nvPr/>
        </p:nvSpPr>
        <p:spPr>
          <a:xfrm>
            <a:off x="5856512" y="542897"/>
            <a:ext cx="899888"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a:solidFill>
                  <a:srgbClr val="FFFFFF"/>
                </a:solidFill>
                <a:uFillTx/>
                <a:latin typeface="Arial" pitchFamily="34"/>
                <a:cs typeface="Arial" pitchFamily="34"/>
              </a:rPr>
              <a:t>2</a:t>
            </a:r>
            <a:endParaRPr lang="es-ES" sz="3600" b="0" i="0" u="none" strike="noStrike" kern="1200" cap="none" spc="0" baseline="0">
              <a:solidFill>
                <a:srgbClr val="FFFFFF"/>
              </a:solidFill>
              <a:uFillTx/>
              <a:latin typeface="Arial" pitchFamily="34"/>
              <a:cs typeface="Arial" pitchFamily="34"/>
            </a:endParaRPr>
          </a:p>
        </p:txBody>
      </p:sp>
      <p:sp>
        <p:nvSpPr>
          <p:cNvPr id="7" name="CuadroTexto 9">
            <a:extLst>
              <a:ext uri="{FF2B5EF4-FFF2-40B4-BE49-F238E27FC236}">
                <a16:creationId xmlns:a16="http://schemas.microsoft.com/office/drawing/2014/main" id="{14809732-2927-F7C2-EC63-EF2A35B0BA4F}"/>
              </a:ext>
            </a:extLst>
          </p:cNvPr>
          <p:cNvSpPr txBox="1"/>
          <p:nvPr/>
        </p:nvSpPr>
        <p:spPr>
          <a:xfrm>
            <a:off x="7445831" y="542897"/>
            <a:ext cx="899888"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a:solidFill>
                  <a:srgbClr val="FFFFFF"/>
                </a:solidFill>
                <a:uFillTx/>
                <a:latin typeface="Arial" pitchFamily="34"/>
                <a:cs typeface="Arial" pitchFamily="34"/>
              </a:rPr>
              <a:t>3</a:t>
            </a:r>
            <a:endParaRPr lang="es-ES" sz="3600" b="0" i="0" u="none" strike="noStrike" kern="1200" cap="none" spc="0" baseline="0">
              <a:solidFill>
                <a:srgbClr val="FFFFFF"/>
              </a:solidFill>
              <a:uFillTx/>
              <a:latin typeface="Arial" pitchFamily="34"/>
              <a:cs typeface="Arial" pitchFamily="34"/>
            </a:endParaRPr>
          </a:p>
        </p:txBody>
      </p:sp>
      <p:sp>
        <p:nvSpPr>
          <p:cNvPr id="8" name="CuadroTexto 5">
            <a:extLst>
              <a:ext uri="{FF2B5EF4-FFF2-40B4-BE49-F238E27FC236}">
                <a16:creationId xmlns:a16="http://schemas.microsoft.com/office/drawing/2014/main" id="{721242E7-7519-6D2E-743F-84344962D7B3}"/>
              </a:ext>
            </a:extLst>
          </p:cNvPr>
          <p:cNvSpPr txBox="1"/>
          <p:nvPr/>
        </p:nvSpPr>
        <p:spPr>
          <a:xfrm>
            <a:off x="0" y="281644"/>
            <a:ext cx="3124200" cy="138499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1" i="0" u="none" strike="noStrike" kern="0" cap="none" spc="0" baseline="0" dirty="0">
                <a:solidFill>
                  <a:srgbClr val="595959"/>
                </a:solidFill>
                <a:uFillTx/>
                <a:latin typeface="Arial" pitchFamily="34"/>
                <a:cs typeface="Arial" pitchFamily="34"/>
              </a:rPr>
              <a:t>ENTREGA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400" b="0" i="0" u="none" strike="noStrike" kern="1200" cap="none" spc="0" baseline="0" dirty="0">
                <a:solidFill>
                  <a:srgbClr val="595959"/>
                </a:solidFill>
                <a:uFillTx/>
                <a:latin typeface="Arial" pitchFamily="34"/>
                <a:cs typeface="Arial" pitchFamily="34"/>
              </a:rPr>
              <a:t>Documentos administrativos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17">
    <p:spTree>
      <p:nvGrpSpPr>
        <p:cNvPr id="1" name=""/>
        <p:cNvGrpSpPr/>
        <p:nvPr/>
      </p:nvGrpSpPr>
      <p:grpSpPr>
        <a:xfrm>
          <a:off x="0" y="0"/>
          <a:ext cx="0" cy="0"/>
          <a:chOff x="0" y="0"/>
          <a:chExt cx="0" cy="0"/>
        </a:xfrm>
      </p:grpSpPr>
      <p:pic>
        <p:nvPicPr>
          <p:cNvPr id="2" name="Imagen 4" descr="Forma&#10;&#10;Descripción generada automáticamente con confianza baja">
            <a:extLst>
              <a:ext uri="{FF2B5EF4-FFF2-40B4-BE49-F238E27FC236}">
                <a16:creationId xmlns:a16="http://schemas.microsoft.com/office/drawing/2014/main" id="{21C4D3BA-0C07-81C8-1878-36C3C537635F}"/>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4" name="CuadroTexto 6">
            <a:extLst>
              <a:ext uri="{FF2B5EF4-FFF2-40B4-BE49-F238E27FC236}">
                <a16:creationId xmlns:a16="http://schemas.microsoft.com/office/drawing/2014/main" id="{6AFC0D39-1C05-345E-5BB0-CA65221A3CC1}"/>
              </a:ext>
            </a:extLst>
          </p:cNvPr>
          <p:cNvSpPr txBox="1"/>
          <p:nvPr/>
        </p:nvSpPr>
        <p:spPr>
          <a:xfrm>
            <a:off x="4049484" y="542897"/>
            <a:ext cx="899888"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a:solidFill>
                  <a:srgbClr val="FFFFFF"/>
                </a:solidFill>
                <a:uFillTx/>
                <a:latin typeface="Arial" pitchFamily="34"/>
                <a:cs typeface="Arial" pitchFamily="34"/>
              </a:rPr>
              <a:t>1</a:t>
            </a:r>
            <a:endParaRPr lang="es-ES" sz="3600" b="0" i="0" u="none" strike="noStrike" kern="1200" cap="none" spc="0" baseline="0">
              <a:solidFill>
                <a:srgbClr val="FFFFFF"/>
              </a:solidFill>
              <a:uFillTx/>
              <a:latin typeface="Arial" pitchFamily="34"/>
              <a:cs typeface="Arial" pitchFamily="34"/>
            </a:endParaRPr>
          </a:p>
        </p:txBody>
      </p:sp>
      <p:sp>
        <p:nvSpPr>
          <p:cNvPr id="5" name="CuadroTexto 7">
            <a:extLst>
              <a:ext uri="{FF2B5EF4-FFF2-40B4-BE49-F238E27FC236}">
                <a16:creationId xmlns:a16="http://schemas.microsoft.com/office/drawing/2014/main" id="{154CDECF-58D9-D6A2-996F-297C6A7B7831}"/>
              </a:ext>
            </a:extLst>
          </p:cNvPr>
          <p:cNvSpPr txBox="1"/>
          <p:nvPr/>
        </p:nvSpPr>
        <p:spPr>
          <a:xfrm>
            <a:off x="3599544" y="2671703"/>
            <a:ext cx="8592461" cy="553998"/>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000" b="0" i="0" u="none" strike="noStrike" kern="0" cap="none" spc="0" baseline="0" dirty="0">
                <a:solidFill>
                  <a:srgbClr val="595959"/>
                </a:solidFill>
                <a:uFillTx/>
                <a:latin typeface="Arial" pitchFamily="34"/>
                <a:cs typeface="Arial" pitchFamily="34"/>
              </a:rPr>
              <a:t>4º RESUMEN WORD</a:t>
            </a:r>
            <a:endParaRPr lang="es-ES" sz="3000" b="0" i="0" u="none" strike="noStrike" kern="1200" cap="none" spc="0" baseline="0" dirty="0">
              <a:solidFill>
                <a:srgbClr val="595959"/>
              </a:solidFill>
              <a:uFillTx/>
              <a:latin typeface="Arial" pitchFamily="34"/>
              <a:cs typeface="Arial" pitchFamily="34"/>
            </a:endParaRPr>
          </a:p>
        </p:txBody>
      </p:sp>
      <p:sp>
        <p:nvSpPr>
          <p:cNvPr id="6" name="CuadroTexto 8">
            <a:extLst>
              <a:ext uri="{FF2B5EF4-FFF2-40B4-BE49-F238E27FC236}">
                <a16:creationId xmlns:a16="http://schemas.microsoft.com/office/drawing/2014/main" id="{0D6A07C5-6CE6-97F7-3C05-B9723FC78FE3}"/>
              </a:ext>
            </a:extLst>
          </p:cNvPr>
          <p:cNvSpPr txBox="1"/>
          <p:nvPr/>
        </p:nvSpPr>
        <p:spPr>
          <a:xfrm>
            <a:off x="5856512" y="542897"/>
            <a:ext cx="899888"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a:solidFill>
                  <a:srgbClr val="FFFFFF"/>
                </a:solidFill>
                <a:uFillTx/>
                <a:latin typeface="Arial" pitchFamily="34"/>
                <a:cs typeface="Arial" pitchFamily="34"/>
              </a:rPr>
              <a:t>2</a:t>
            </a:r>
            <a:endParaRPr lang="es-ES" sz="3600" b="0" i="0" u="none" strike="noStrike" kern="1200" cap="none" spc="0" baseline="0">
              <a:solidFill>
                <a:srgbClr val="FFFFFF"/>
              </a:solidFill>
              <a:uFillTx/>
              <a:latin typeface="Arial" pitchFamily="34"/>
              <a:cs typeface="Arial" pitchFamily="34"/>
            </a:endParaRPr>
          </a:p>
        </p:txBody>
      </p:sp>
      <p:sp>
        <p:nvSpPr>
          <p:cNvPr id="7" name="CuadroTexto 9">
            <a:extLst>
              <a:ext uri="{FF2B5EF4-FFF2-40B4-BE49-F238E27FC236}">
                <a16:creationId xmlns:a16="http://schemas.microsoft.com/office/drawing/2014/main" id="{9F609C40-6C20-FD99-5BF6-49FB54E826B2}"/>
              </a:ext>
            </a:extLst>
          </p:cNvPr>
          <p:cNvSpPr txBox="1"/>
          <p:nvPr/>
        </p:nvSpPr>
        <p:spPr>
          <a:xfrm>
            <a:off x="7445831" y="542897"/>
            <a:ext cx="899888"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a:solidFill>
                  <a:srgbClr val="FFFFFF"/>
                </a:solidFill>
                <a:uFillTx/>
                <a:latin typeface="Arial" pitchFamily="34"/>
                <a:cs typeface="Arial" pitchFamily="34"/>
              </a:rPr>
              <a:t>3</a:t>
            </a:r>
            <a:endParaRPr lang="es-ES" sz="3600" b="0" i="0" u="none" strike="noStrike" kern="1200" cap="none" spc="0" baseline="0">
              <a:solidFill>
                <a:srgbClr val="FFFFFF"/>
              </a:solidFill>
              <a:uFillTx/>
              <a:latin typeface="Arial" pitchFamily="34"/>
              <a:cs typeface="Arial" pitchFamily="34"/>
            </a:endParaRPr>
          </a:p>
        </p:txBody>
      </p:sp>
      <p:sp>
        <p:nvSpPr>
          <p:cNvPr id="8" name="CuadroTexto 10">
            <a:extLst>
              <a:ext uri="{FF2B5EF4-FFF2-40B4-BE49-F238E27FC236}">
                <a16:creationId xmlns:a16="http://schemas.microsoft.com/office/drawing/2014/main" id="{CF8CF1DA-85A9-BB98-1B17-EDAF5ADFBED1}"/>
              </a:ext>
            </a:extLst>
          </p:cNvPr>
          <p:cNvSpPr txBox="1"/>
          <p:nvPr/>
        </p:nvSpPr>
        <p:spPr>
          <a:xfrm>
            <a:off x="8795659" y="542897"/>
            <a:ext cx="899888"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a:solidFill>
                  <a:srgbClr val="FFFFFF"/>
                </a:solidFill>
                <a:uFillTx/>
                <a:latin typeface="Arial" pitchFamily="34"/>
                <a:cs typeface="Arial" pitchFamily="34"/>
              </a:rPr>
              <a:t>4</a:t>
            </a:r>
            <a:endParaRPr lang="es-ES" sz="3600" b="0" i="0" u="none" strike="noStrike" kern="1200" cap="none" spc="0" baseline="0">
              <a:solidFill>
                <a:srgbClr val="FFFFFF"/>
              </a:solidFill>
              <a:uFillTx/>
              <a:latin typeface="Arial" pitchFamily="34"/>
              <a:cs typeface="Arial" pitchFamily="34"/>
            </a:endParaRPr>
          </a:p>
        </p:txBody>
      </p:sp>
      <p:sp>
        <p:nvSpPr>
          <p:cNvPr id="9" name="CuadroTexto 11">
            <a:extLst>
              <a:ext uri="{FF2B5EF4-FFF2-40B4-BE49-F238E27FC236}">
                <a16:creationId xmlns:a16="http://schemas.microsoft.com/office/drawing/2014/main" id="{0CF951BB-7489-F36A-6162-AF12C7B7B317}"/>
              </a:ext>
            </a:extLst>
          </p:cNvPr>
          <p:cNvSpPr txBox="1"/>
          <p:nvPr/>
        </p:nvSpPr>
        <p:spPr>
          <a:xfrm>
            <a:off x="3599544" y="3306936"/>
            <a:ext cx="8592461" cy="1323438"/>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000" b="0" i="0" u="none" strike="noStrike" kern="0" cap="none" spc="0" baseline="0">
                <a:solidFill>
                  <a:srgbClr val="595959"/>
                </a:solidFill>
                <a:uFillTx/>
                <a:latin typeface="Arial" pitchFamily="34"/>
                <a:cs typeface="Arial" pitchFamily="34"/>
              </a:rPr>
              <a:t>Resumen del TFM de 500 palabras y de 5 a 6 palabras clave. Se escribirá en español y en inglés. Se entregará en formato “.doc o .docx” con la siguiente nomenclatura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000" b="0" i="0" u="none" strike="noStrike" kern="0" cap="none" spc="0" baseline="0">
                <a:solidFill>
                  <a:srgbClr val="595959"/>
                </a:solidFill>
                <a:uFillTx/>
                <a:latin typeface="Arial" pitchFamily="34"/>
                <a:cs typeface="Arial" pitchFamily="34"/>
              </a:rPr>
              <a:t>Apellido1_Apellido2_Nombre.docx</a:t>
            </a:r>
            <a:endParaRPr lang="es-ES" sz="2000" b="0" i="0" u="none" strike="noStrike" kern="1200" cap="none" spc="0" baseline="0">
              <a:solidFill>
                <a:srgbClr val="595959"/>
              </a:solidFill>
              <a:uFillTx/>
              <a:latin typeface="Arial" pitchFamily="34"/>
              <a:cs typeface="Arial" pitchFamily="34"/>
            </a:endParaRPr>
          </a:p>
        </p:txBody>
      </p:sp>
      <p:sp>
        <p:nvSpPr>
          <p:cNvPr id="10" name="CuadroTexto 5">
            <a:extLst>
              <a:ext uri="{FF2B5EF4-FFF2-40B4-BE49-F238E27FC236}">
                <a16:creationId xmlns:a16="http://schemas.microsoft.com/office/drawing/2014/main" id="{9BB5DA5C-047A-4ACD-9C98-97CB63C565D6}"/>
              </a:ext>
            </a:extLst>
          </p:cNvPr>
          <p:cNvSpPr txBox="1"/>
          <p:nvPr/>
        </p:nvSpPr>
        <p:spPr>
          <a:xfrm>
            <a:off x="0" y="281644"/>
            <a:ext cx="3124200" cy="138499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1" i="0" u="none" strike="noStrike" kern="0" cap="none" spc="0" baseline="0" dirty="0">
                <a:solidFill>
                  <a:srgbClr val="595959"/>
                </a:solidFill>
                <a:uFillTx/>
                <a:latin typeface="Arial" pitchFamily="34"/>
                <a:cs typeface="Arial" pitchFamily="34"/>
              </a:rPr>
              <a:t>ENTREGA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400" b="0" i="0" u="none" strike="noStrike" kern="1200" cap="none" spc="0" baseline="0" dirty="0">
                <a:solidFill>
                  <a:srgbClr val="595959"/>
                </a:solidFill>
                <a:uFillTx/>
                <a:latin typeface="Arial" pitchFamily="34"/>
                <a:cs typeface="Arial" pitchFamily="34"/>
              </a:rPr>
              <a:t>Documentos administrativos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25">
    <p:spTree>
      <p:nvGrpSpPr>
        <p:cNvPr id="1" name=""/>
        <p:cNvGrpSpPr/>
        <p:nvPr/>
      </p:nvGrpSpPr>
      <p:grpSpPr>
        <a:xfrm>
          <a:off x="0" y="0"/>
          <a:ext cx="0" cy="0"/>
          <a:chOff x="0" y="0"/>
          <a:chExt cx="0" cy="0"/>
        </a:xfrm>
      </p:grpSpPr>
      <p:pic>
        <p:nvPicPr>
          <p:cNvPr id="2" name="Imagen 4" descr="Interfaz de usuario gráfica, Sitio web&#10;&#10;Descripción generada automáticamente">
            <a:extLst>
              <a:ext uri="{FF2B5EF4-FFF2-40B4-BE49-F238E27FC236}">
                <a16:creationId xmlns:a16="http://schemas.microsoft.com/office/drawing/2014/main" id="{1380D62D-F8FC-6A99-550F-F38132F48802}"/>
              </a:ext>
            </a:extLst>
          </p:cNvPr>
          <p:cNvPicPr>
            <a:picLocks noChangeAspect="1"/>
          </p:cNvPicPr>
          <p:nvPr/>
        </p:nvPicPr>
        <p:blipFill>
          <a:blip r:embed="rId2"/>
          <a:stretch>
            <a:fillRect/>
          </a:stretch>
        </p:blipFill>
        <p:spPr>
          <a:xfrm>
            <a:off x="-138546" y="41343"/>
            <a:ext cx="12191996" cy="6858000"/>
          </a:xfrm>
          <a:prstGeom prst="rect">
            <a:avLst/>
          </a:prstGeom>
          <a:noFill/>
          <a:ln cap="flat">
            <a:noFill/>
          </a:ln>
        </p:spPr>
      </p:pic>
      <p:sp>
        <p:nvSpPr>
          <p:cNvPr id="3" name="CuadroTexto 5">
            <a:extLst>
              <a:ext uri="{FF2B5EF4-FFF2-40B4-BE49-F238E27FC236}">
                <a16:creationId xmlns:a16="http://schemas.microsoft.com/office/drawing/2014/main" id="{610CE620-9925-1DBD-F62D-519C6DFF57BF}"/>
              </a:ext>
            </a:extLst>
          </p:cNvPr>
          <p:cNvSpPr txBox="1"/>
          <p:nvPr/>
        </p:nvSpPr>
        <p:spPr>
          <a:xfrm>
            <a:off x="0" y="281644"/>
            <a:ext cx="5936339" cy="1015660"/>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1" i="0" u="none" strike="noStrike" kern="0" cap="none" spc="0" baseline="0" dirty="0">
                <a:solidFill>
                  <a:srgbClr val="595959"/>
                </a:solidFill>
                <a:uFillTx/>
                <a:latin typeface="Arial" pitchFamily="34"/>
                <a:cs typeface="Arial" pitchFamily="34"/>
              </a:rPr>
              <a:t>ENTREGA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400" b="1" i="0" u="none" strike="noStrike" kern="1200" cap="none" spc="0" baseline="0" dirty="0">
                <a:solidFill>
                  <a:srgbClr val="595959"/>
                </a:solidFill>
                <a:uFillTx/>
                <a:latin typeface="Arial" pitchFamily="34"/>
                <a:cs typeface="Arial" pitchFamily="34"/>
              </a:rPr>
              <a:t>Documentos administrativos</a:t>
            </a:r>
          </a:p>
        </p:txBody>
      </p:sp>
      <p:sp>
        <p:nvSpPr>
          <p:cNvPr id="4" name="CuadroTexto 6">
            <a:extLst>
              <a:ext uri="{FF2B5EF4-FFF2-40B4-BE49-F238E27FC236}">
                <a16:creationId xmlns:a16="http://schemas.microsoft.com/office/drawing/2014/main" id="{6197C7B8-5D90-5CCE-9D88-A2A62A0D2BC7}"/>
              </a:ext>
            </a:extLst>
          </p:cNvPr>
          <p:cNvSpPr txBox="1"/>
          <p:nvPr/>
        </p:nvSpPr>
        <p:spPr>
          <a:xfrm>
            <a:off x="667658" y="2937756"/>
            <a:ext cx="899888"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dirty="0">
                <a:solidFill>
                  <a:srgbClr val="FFFFFF"/>
                </a:solidFill>
                <a:uFillTx/>
                <a:latin typeface="Arial" pitchFamily="34"/>
                <a:cs typeface="Arial" pitchFamily="34"/>
              </a:rPr>
              <a:t>1º</a:t>
            </a:r>
            <a:endParaRPr lang="es-ES" sz="3600" b="0" i="0" u="none" strike="noStrike" kern="1200" cap="none" spc="0" baseline="0" dirty="0">
              <a:solidFill>
                <a:srgbClr val="FFFFFF"/>
              </a:solidFill>
              <a:uFillTx/>
              <a:latin typeface="Arial" pitchFamily="34"/>
              <a:cs typeface="Arial" pitchFamily="34"/>
            </a:endParaRPr>
          </a:p>
        </p:txBody>
      </p:sp>
      <p:sp>
        <p:nvSpPr>
          <p:cNvPr id="5" name="CuadroTexto 7">
            <a:extLst>
              <a:ext uri="{FF2B5EF4-FFF2-40B4-BE49-F238E27FC236}">
                <a16:creationId xmlns:a16="http://schemas.microsoft.com/office/drawing/2014/main" id="{CA5C529F-FAD8-DA8B-4C95-A416E2AD127D}"/>
              </a:ext>
            </a:extLst>
          </p:cNvPr>
          <p:cNvSpPr txBox="1"/>
          <p:nvPr/>
        </p:nvSpPr>
        <p:spPr>
          <a:xfrm>
            <a:off x="1482434" y="3017812"/>
            <a:ext cx="4475018"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0" i="0" u="none" strike="noStrike" kern="1200" cap="none" spc="0" baseline="0">
                <a:solidFill>
                  <a:srgbClr val="404040"/>
                </a:solidFill>
                <a:uFillTx/>
                <a:latin typeface="Arial" pitchFamily="34"/>
                <a:cs typeface="Arial" pitchFamily="34"/>
              </a:rPr>
              <a:t>ENTRAR EN LA WEB DE LA UMA</a:t>
            </a:r>
          </a:p>
        </p:txBody>
      </p:sp>
      <p:sp>
        <p:nvSpPr>
          <p:cNvPr id="6" name="CuadroTexto 8">
            <a:extLst>
              <a:ext uri="{FF2B5EF4-FFF2-40B4-BE49-F238E27FC236}">
                <a16:creationId xmlns:a16="http://schemas.microsoft.com/office/drawing/2014/main" id="{2A296C21-326D-12AA-B798-C1649A29A921}"/>
              </a:ext>
            </a:extLst>
          </p:cNvPr>
          <p:cNvSpPr txBox="1"/>
          <p:nvPr/>
        </p:nvSpPr>
        <p:spPr>
          <a:xfrm>
            <a:off x="1482434" y="3276313"/>
            <a:ext cx="4876796"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400" b="0" i="0" u="none" strike="noStrike" kern="1200" cap="none" spc="0" baseline="0" dirty="0">
                <a:solidFill>
                  <a:srgbClr val="000000"/>
                </a:solidFill>
                <a:uFillTx/>
                <a:latin typeface="Calibri"/>
              </a:rPr>
              <a:t>https://www.uma.es/</a:t>
            </a:r>
          </a:p>
        </p:txBody>
      </p:sp>
      <p:sp>
        <p:nvSpPr>
          <p:cNvPr id="7" name="CuadroTexto 9">
            <a:extLst>
              <a:ext uri="{FF2B5EF4-FFF2-40B4-BE49-F238E27FC236}">
                <a16:creationId xmlns:a16="http://schemas.microsoft.com/office/drawing/2014/main" id="{4236156C-F8FD-15EE-D5F1-3FD8D1B97CC0}"/>
              </a:ext>
            </a:extLst>
          </p:cNvPr>
          <p:cNvSpPr txBox="1"/>
          <p:nvPr/>
        </p:nvSpPr>
        <p:spPr>
          <a:xfrm>
            <a:off x="6698336" y="2977899"/>
            <a:ext cx="899888"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a:solidFill>
                  <a:srgbClr val="FFFFFF"/>
                </a:solidFill>
                <a:uFillTx/>
                <a:latin typeface="Arial" pitchFamily="34"/>
                <a:cs typeface="Arial" pitchFamily="34"/>
              </a:rPr>
              <a:t>2º</a:t>
            </a:r>
            <a:endParaRPr lang="es-ES" sz="3600" b="0" i="0" u="none" strike="noStrike" kern="1200" cap="none" spc="0" baseline="0">
              <a:solidFill>
                <a:srgbClr val="FFFFFF"/>
              </a:solidFill>
              <a:uFillTx/>
              <a:latin typeface="Arial" pitchFamily="34"/>
              <a:cs typeface="Arial" pitchFamily="34"/>
            </a:endParaRPr>
          </a:p>
        </p:txBody>
      </p:sp>
      <p:sp>
        <p:nvSpPr>
          <p:cNvPr id="8" name="CuadroTexto 10">
            <a:extLst>
              <a:ext uri="{FF2B5EF4-FFF2-40B4-BE49-F238E27FC236}">
                <a16:creationId xmlns:a16="http://schemas.microsoft.com/office/drawing/2014/main" id="{106D662B-7740-84CA-2FBB-FF5E1CA4D320}"/>
              </a:ext>
            </a:extLst>
          </p:cNvPr>
          <p:cNvSpPr txBox="1"/>
          <p:nvPr/>
        </p:nvSpPr>
        <p:spPr>
          <a:xfrm>
            <a:off x="7513121" y="3057963"/>
            <a:ext cx="4475018"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0" i="0" u="none" strike="noStrike" kern="1200" cap="none" spc="0" baseline="0">
                <a:solidFill>
                  <a:srgbClr val="404040"/>
                </a:solidFill>
                <a:uFillTx/>
                <a:latin typeface="Arial" pitchFamily="34"/>
                <a:cs typeface="Arial" pitchFamily="34"/>
              </a:rPr>
              <a:t>PINCHAR EN CONOCE LA UMA</a:t>
            </a:r>
          </a:p>
        </p:txBody>
      </p:sp>
      <p:sp>
        <p:nvSpPr>
          <p:cNvPr id="9" name="CuadroTexto 11">
            <a:extLst>
              <a:ext uri="{FF2B5EF4-FFF2-40B4-BE49-F238E27FC236}">
                <a16:creationId xmlns:a16="http://schemas.microsoft.com/office/drawing/2014/main" id="{61AA8F01-F5E7-3885-F3E0-47598247E7F5}"/>
              </a:ext>
            </a:extLst>
          </p:cNvPr>
          <p:cNvSpPr txBox="1"/>
          <p:nvPr/>
        </p:nvSpPr>
        <p:spPr>
          <a:xfrm>
            <a:off x="7513121" y="3316455"/>
            <a:ext cx="4876796"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400" b="0" i="0" u="none" strike="noStrike" kern="1200" cap="none" spc="0" baseline="0">
                <a:solidFill>
                  <a:srgbClr val="000000"/>
                </a:solidFill>
                <a:uFillTx/>
                <a:latin typeface="Calibri"/>
              </a:rPr>
              <a:t>Posteriormente ve al apartado centros</a:t>
            </a:r>
          </a:p>
        </p:txBody>
      </p:sp>
      <p:sp>
        <p:nvSpPr>
          <p:cNvPr id="10" name="CuadroTexto 12">
            <a:extLst>
              <a:ext uri="{FF2B5EF4-FFF2-40B4-BE49-F238E27FC236}">
                <a16:creationId xmlns:a16="http://schemas.microsoft.com/office/drawing/2014/main" id="{8E4849C3-85F4-7DCE-3E4C-06E47D371FC0}"/>
              </a:ext>
            </a:extLst>
          </p:cNvPr>
          <p:cNvSpPr txBox="1"/>
          <p:nvPr/>
        </p:nvSpPr>
        <p:spPr>
          <a:xfrm>
            <a:off x="0" y="1591970"/>
            <a:ext cx="5936339" cy="120032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000" b="0" i="0" u="none" strike="noStrike" kern="1200" cap="none" spc="0" baseline="0" dirty="0">
                <a:solidFill>
                  <a:srgbClr val="595959"/>
                </a:solidFill>
                <a:uFillTx/>
                <a:latin typeface="Arial" pitchFamily="34"/>
                <a:cs typeface="Arial" pitchFamily="34"/>
              </a:rPr>
              <a:t>Los documentos deberán entregarse a través del gestor de peticiones de las Secretarías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0" i="0" u="none" strike="noStrike" kern="1200" cap="none" spc="0" baseline="0" dirty="0">
                <a:solidFill>
                  <a:srgbClr val="595959"/>
                </a:solidFill>
                <a:uFillTx/>
                <a:latin typeface="Arial" pitchFamily="34"/>
                <a:cs typeface="Arial" pitchFamily="34"/>
                <a:hlinkClick r:id="rId3"/>
              </a:rPr>
              <a:t>https://gp.uma.es/secretarias/</a:t>
            </a:r>
            <a:endParaRPr lang="es-ES" sz="1600" b="0" i="0" u="none" strike="noStrike" kern="1200" cap="none" spc="0" baseline="0" dirty="0">
              <a:solidFill>
                <a:srgbClr val="595959"/>
              </a:solidFill>
              <a:uFillTx/>
              <a:latin typeface="Arial" pitchFamily="34"/>
              <a:cs typeface="Arial"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600" b="0" i="0" u="none" strike="noStrike" kern="1200" cap="none" spc="0" baseline="0" dirty="0">
              <a:solidFill>
                <a:srgbClr val="595959"/>
              </a:solidFill>
              <a:uFillTx/>
              <a:latin typeface="Arial" pitchFamily="34"/>
              <a:cs typeface="Arial" pitchFamily="34"/>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pic>
        <p:nvPicPr>
          <p:cNvPr id="2" name="Imagen 3" descr="Imagen de la pantalla de un celular con letras&#10;&#10;Descripción generada automáticamente con confianza baja">
            <a:extLst>
              <a:ext uri="{FF2B5EF4-FFF2-40B4-BE49-F238E27FC236}">
                <a16:creationId xmlns:a16="http://schemas.microsoft.com/office/drawing/2014/main" id="{4E8DD367-63EF-5AED-D8BA-A3D1F0F4E610}"/>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4" name="CuadroTexto 7">
            <a:extLst>
              <a:ext uri="{FF2B5EF4-FFF2-40B4-BE49-F238E27FC236}">
                <a16:creationId xmlns:a16="http://schemas.microsoft.com/office/drawing/2014/main" id="{15019EC8-EB14-49C1-5331-98DBD41139C5}"/>
              </a:ext>
            </a:extLst>
          </p:cNvPr>
          <p:cNvSpPr txBox="1"/>
          <p:nvPr/>
        </p:nvSpPr>
        <p:spPr>
          <a:xfrm>
            <a:off x="207815" y="538609"/>
            <a:ext cx="5555674"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b="1" dirty="0">
                <a:solidFill>
                  <a:srgbClr val="404040"/>
                </a:solidFill>
                <a:latin typeface="Arial" pitchFamily="34"/>
                <a:cs typeface="Arial" pitchFamily="34"/>
              </a:rPr>
              <a:t>E</a:t>
            </a:r>
            <a:r>
              <a:rPr lang="es-ES" sz="1800" b="1" i="0" u="none" strike="noStrike" kern="1200" cap="none" spc="0" baseline="0" dirty="0">
                <a:solidFill>
                  <a:srgbClr val="404040"/>
                </a:solidFill>
                <a:uFillTx/>
                <a:latin typeface="Arial" pitchFamily="34"/>
                <a:cs typeface="Arial" pitchFamily="34"/>
              </a:rPr>
              <a:t>studiantado admitido de forma condicionada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1" i="0" u="none" strike="noStrike" kern="1200" cap="none" spc="0" baseline="0" dirty="0">
                <a:solidFill>
                  <a:srgbClr val="404040"/>
                </a:solidFill>
                <a:uFillTx/>
                <a:latin typeface="Arial" pitchFamily="34"/>
                <a:cs typeface="Arial" pitchFamily="34"/>
              </a:rPr>
              <a:t>en un máster universitario</a:t>
            </a:r>
          </a:p>
        </p:txBody>
      </p:sp>
      <p:sp>
        <p:nvSpPr>
          <p:cNvPr id="5" name="CuadroTexto 7">
            <a:extLst>
              <a:ext uri="{FF2B5EF4-FFF2-40B4-BE49-F238E27FC236}">
                <a16:creationId xmlns:a16="http://schemas.microsoft.com/office/drawing/2014/main" id="{8A088934-2240-800C-329E-E86A7999E96B}"/>
              </a:ext>
            </a:extLst>
          </p:cNvPr>
          <p:cNvSpPr txBox="1"/>
          <p:nvPr/>
        </p:nvSpPr>
        <p:spPr>
          <a:xfrm>
            <a:off x="3706090" y="6073170"/>
            <a:ext cx="7716978" cy="47705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400" b="1" i="0" u="none" strike="noStrike" kern="1200" cap="none" spc="0" baseline="0">
                <a:solidFill>
                  <a:srgbClr val="404040"/>
                </a:solidFill>
                <a:uFillTx/>
                <a:latin typeface="Arial" pitchFamily="34"/>
                <a:cs typeface="Arial" pitchFamily="34"/>
              </a:rPr>
              <a:t>Consultar plazos en el enlace: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100" b="0" i="0" u="none" strike="noStrike" kern="1200" cap="none" spc="0" baseline="0">
                <a:solidFill>
                  <a:srgbClr val="404040"/>
                </a:solidFill>
                <a:uFillTx/>
                <a:latin typeface="Arial" pitchFamily="34"/>
                <a:cs typeface="Arial" pitchFamily="34"/>
              </a:rPr>
              <a:t>https://www.uma.es/secretaria-general-uma/navegador_de_ficheros/boletin/descargar/2022/junio/20220630_43580.pdf</a:t>
            </a:r>
          </a:p>
        </p:txBody>
      </p:sp>
      <p:sp>
        <p:nvSpPr>
          <p:cNvPr id="6" name="CuadroTexto 7">
            <a:extLst>
              <a:ext uri="{FF2B5EF4-FFF2-40B4-BE49-F238E27FC236}">
                <a16:creationId xmlns:a16="http://schemas.microsoft.com/office/drawing/2014/main" id="{D80EDE0B-0BCD-8636-B301-02B19A512549}"/>
              </a:ext>
            </a:extLst>
          </p:cNvPr>
          <p:cNvSpPr txBox="1"/>
          <p:nvPr/>
        </p:nvSpPr>
        <p:spPr>
          <a:xfrm>
            <a:off x="706584" y="1729654"/>
            <a:ext cx="6094266" cy="923333"/>
          </a:xfrm>
          <a:prstGeom prst="rect">
            <a:avLst/>
          </a:prstGeom>
          <a:noFill/>
          <a:ln cap="flat">
            <a:noFill/>
          </a:ln>
        </p:spPr>
        <p:txBody>
          <a:bodyPr vert="horz" wrap="square" lIns="91440" tIns="45720" rIns="91440" bIns="45720" anchor="t" anchorCtr="1"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0" i="0" u="none" strike="noStrike" kern="1200" cap="none" spc="0" baseline="0" dirty="0">
                <a:solidFill>
                  <a:srgbClr val="404040"/>
                </a:solidFill>
                <a:uFillTx/>
                <a:latin typeface="Arial" pitchFamily="34"/>
                <a:cs typeface="Arial" pitchFamily="34"/>
              </a:rPr>
              <a:t>Puede ser admitido (y por tanto, matricularse), aunque le resten por superar el TFG y como máximo hasta 9 créditos ECTS del grado que le ha dado acceso.</a:t>
            </a:r>
          </a:p>
        </p:txBody>
      </p:sp>
      <p:sp>
        <p:nvSpPr>
          <p:cNvPr id="7" name="CuadroTexto 7">
            <a:extLst>
              <a:ext uri="{FF2B5EF4-FFF2-40B4-BE49-F238E27FC236}">
                <a16:creationId xmlns:a16="http://schemas.microsoft.com/office/drawing/2014/main" id="{93DA05C7-723A-33BA-6714-FB75D09A8B2F}"/>
              </a:ext>
            </a:extLst>
          </p:cNvPr>
          <p:cNvSpPr txBox="1"/>
          <p:nvPr/>
        </p:nvSpPr>
        <p:spPr>
          <a:xfrm>
            <a:off x="1148732" y="3281684"/>
            <a:ext cx="7423767" cy="923330"/>
          </a:xfrm>
          <a:prstGeom prst="rect">
            <a:avLst/>
          </a:prstGeom>
          <a:noFill/>
          <a:ln cap="flat">
            <a:noFill/>
          </a:ln>
        </p:spPr>
        <p:txBody>
          <a:bodyPr vert="horz" wrap="square" lIns="91440" tIns="45720" rIns="91440" bIns="45720" anchor="t" anchorCtr="1"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0" i="0" u="none" strike="noStrike" kern="1200" cap="none" spc="0" baseline="0" dirty="0">
                <a:solidFill>
                  <a:srgbClr val="404040"/>
                </a:solidFill>
                <a:uFillTx/>
                <a:latin typeface="Arial" pitchFamily="34"/>
                <a:cs typeface="Arial" pitchFamily="34"/>
              </a:rPr>
              <a:t>La matrícula se entenderá condicionada hasta la finalización de los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0" i="0" u="none" strike="noStrike" kern="1200" cap="none" spc="0" baseline="0" dirty="0">
                <a:solidFill>
                  <a:srgbClr val="404040"/>
                </a:solidFill>
                <a:uFillTx/>
                <a:latin typeface="Arial" pitchFamily="34"/>
                <a:cs typeface="Arial" pitchFamily="34"/>
              </a:rPr>
              <a:t>estudios de grado, y pasará a ser definitiva cuando el estudiante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0" i="0" u="none" strike="noStrike" kern="1200" cap="none" spc="0" baseline="0" dirty="0">
                <a:solidFill>
                  <a:srgbClr val="404040"/>
                </a:solidFill>
                <a:uFillTx/>
                <a:latin typeface="Arial" pitchFamily="34"/>
                <a:cs typeface="Arial" pitchFamily="34"/>
              </a:rPr>
              <a:t>acredite haber abonado los derechos de expedición del título de grado.</a:t>
            </a:r>
          </a:p>
        </p:txBody>
      </p:sp>
      <p:sp>
        <p:nvSpPr>
          <p:cNvPr id="8" name="CuadroTexto 7">
            <a:extLst>
              <a:ext uri="{FF2B5EF4-FFF2-40B4-BE49-F238E27FC236}">
                <a16:creationId xmlns:a16="http://schemas.microsoft.com/office/drawing/2014/main" id="{329BE6B3-FF8F-64E7-F6ED-592739BEA1F6}"/>
              </a:ext>
            </a:extLst>
          </p:cNvPr>
          <p:cNvSpPr txBox="1"/>
          <p:nvPr/>
        </p:nvSpPr>
        <p:spPr>
          <a:xfrm>
            <a:off x="2985653" y="4877217"/>
            <a:ext cx="7135090" cy="646334"/>
          </a:xfrm>
          <a:prstGeom prst="rect">
            <a:avLst/>
          </a:prstGeom>
          <a:noFill/>
          <a:ln cap="flat">
            <a:noFill/>
          </a:ln>
        </p:spPr>
        <p:txBody>
          <a:bodyPr vert="horz" wrap="square" lIns="91440" tIns="45720" rIns="91440" bIns="45720" anchor="t" anchorCtr="1"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0" i="0" u="sng" strike="noStrike" kern="1200" cap="none" spc="0" baseline="0" dirty="0">
                <a:solidFill>
                  <a:srgbClr val="404040"/>
                </a:solidFill>
                <a:uFillTx/>
                <a:latin typeface="Arial" pitchFamily="34"/>
                <a:cs typeface="Arial" pitchFamily="34"/>
              </a:rPr>
              <a:t>En ningún caso se podrá obtener el título de máster universitario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0" i="0" u="sng" strike="noStrike" kern="1200" cap="none" spc="0" baseline="0" dirty="0">
                <a:solidFill>
                  <a:srgbClr val="404040"/>
                </a:solidFill>
                <a:uFillTx/>
                <a:latin typeface="Arial" pitchFamily="34"/>
                <a:cs typeface="Arial" pitchFamily="34"/>
              </a:rPr>
              <a:t>antes del título de grado que ha dado acceso al máster</a:t>
            </a:r>
            <a:r>
              <a:rPr lang="es-ES" sz="1800" b="0" i="0" u="none" strike="noStrike" kern="1200" cap="none" spc="0" baseline="0" dirty="0">
                <a:solidFill>
                  <a:srgbClr val="404040"/>
                </a:solidFill>
                <a:uFillTx/>
                <a:latin typeface="Arial" pitchFamily="34"/>
                <a:cs typeface="Arial" pitchFamily="34"/>
              </a:rPr>
              <a:t>.</a:t>
            </a:r>
          </a:p>
        </p:txBody>
      </p:sp>
      <p:sp>
        <p:nvSpPr>
          <p:cNvPr id="9" name="CuadroTexto 7">
            <a:extLst>
              <a:ext uri="{FF2B5EF4-FFF2-40B4-BE49-F238E27FC236}">
                <a16:creationId xmlns:a16="http://schemas.microsoft.com/office/drawing/2014/main" id="{2C369B3B-B0FF-0D8A-91D2-C54B5E2951D4}"/>
              </a:ext>
            </a:extLst>
          </p:cNvPr>
          <p:cNvSpPr txBox="1"/>
          <p:nvPr/>
        </p:nvSpPr>
        <p:spPr>
          <a:xfrm>
            <a:off x="6800850" y="0"/>
            <a:ext cx="3619500" cy="1077218"/>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200" b="0" i="0" u="none" strike="noStrike" kern="1200" cap="none" spc="0" baseline="0" dirty="0">
                <a:solidFill>
                  <a:srgbClr val="FFFFFF"/>
                </a:solidFill>
                <a:uFillTx/>
                <a:latin typeface="Arial" pitchFamily="34"/>
                <a:cs typeface="Arial" pitchFamily="34"/>
              </a:rPr>
              <a:t>MATRÍCULA CONDICIONADA</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26">
    <p:spTree>
      <p:nvGrpSpPr>
        <p:cNvPr id="1" name=""/>
        <p:cNvGrpSpPr/>
        <p:nvPr/>
      </p:nvGrpSpPr>
      <p:grpSpPr>
        <a:xfrm>
          <a:off x="0" y="0"/>
          <a:ext cx="0" cy="0"/>
          <a:chOff x="0" y="0"/>
          <a:chExt cx="0" cy="0"/>
        </a:xfrm>
      </p:grpSpPr>
      <p:pic>
        <p:nvPicPr>
          <p:cNvPr id="2" name="Imagen 4" descr="Interfaz de usuario gráfica, Texto, Aplicación, Word&#10;&#10;Descripción generada automáticamente">
            <a:extLst>
              <a:ext uri="{FF2B5EF4-FFF2-40B4-BE49-F238E27FC236}">
                <a16:creationId xmlns:a16="http://schemas.microsoft.com/office/drawing/2014/main" id="{C14B230C-24FC-D83E-D873-466FC4C2E4BE}"/>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CuadroTexto 5">
            <a:extLst>
              <a:ext uri="{FF2B5EF4-FFF2-40B4-BE49-F238E27FC236}">
                <a16:creationId xmlns:a16="http://schemas.microsoft.com/office/drawing/2014/main" id="{0AED478E-2B7E-5CB5-0E84-B940FDBF1F80}"/>
              </a:ext>
            </a:extLst>
          </p:cNvPr>
          <p:cNvSpPr txBox="1"/>
          <p:nvPr/>
        </p:nvSpPr>
        <p:spPr>
          <a:xfrm>
            <a:off x="0" y="281644"/>
            <a:ext cx="5936339" cy="1015660"/>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1" i="0" u="none" strike="noStrike" kern="0" cap="none" spc="0" baseline="0" dirty="0">
                <a:solidFill>
                  <a:srgbClr val="595959"/>
                </a:solidFill>
                <a:uFillTx/>
                <a:latin typeface="Arial" pitchFamily="34"/>
                <a:cs typeface="Arial" pitchFamily="34"/>
              </a:rPr>
              <a:t>ENTREGA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400" b="1" i="0" u="none" strike="noStrike" kern="1200" cap="none" spc="0" baseline="0" dirty="0">
                <a:solidFill>
                  <a:srgbClr val="595959"/>
                </a:solidFill>
                <a:uFillTx/>
                <a:latin typeface="Arial" pitchFamily="34"/>
                <a:cs typeface="Arial" pitchFamily="34"/>
              </a:rPr>
              <a:t>Documentos administrativos</a:t>
            </a:r>
          </a:p>
        </p:txBody>
      </p:sp>
      <p:sp>
        <p:nvSpPr>
          <p:cNvPr id="4" name="CuadroTexto 6">
            <a:extLst>
              <a:ext uri="{FF2B5EF4-FFF2-40B4-BE49-F238E27FC236}">
                <a16:creationId xmlns:a16="http://schemas.microsoft.com/office/drawing/2014/main" id="{C4B63CEA-AFF5-478D-7DB7-9F73A1814937}"/>
              </a:ext>
            </a:extLst>
          </p:cNvPr>
          <p:cNvSpPr txBox="1"/>
          <p:nvPr/>
        </p:nvSpPr>
        <p:spPr>
          <a:xfrm>
            <a:off x="667658" y="2937756"/>
            <a:ext cx="899888"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dirty="0">
                <a:solidFill>
                  <a:srgbClr val="FFFFFF"/>
                </a:solidFill>
                <a:uFillTx/>
                <a:latin typeface="Arial" pitchFamily="34"/>
                <a:cs typeface="Arial" pitchFamily="34"/>
              </a:rPr>
              <a:t>3º</a:t>
            </a:r>
            <a:endParaRPr lang="es-ES" sz="3600" b="0" i="0" u="none" strike="noStrike" kern="1200" cap="none" spc="0" baseline="0" dirty="0">
              <a:solidFill>
                <a:srgbClr val="FFFFFF"/>
              </a:solidFill>
              <a:uFillTx/>
              <a:latin typeface="Arial" pitchFamily="34"/>
              <a:cs typeface="Arial" pitchFamily="34"/>
            </a:endParaRPr>
          </a:p>
        </p:txBody>
      </p:sp>
      <p:sp>
        <p:nvSpPr>
          <p:cNvPr id="5" name="CuadroTexto 7">
            <a:extLst>
              <a:ext uri="{FF2B5EF4-FFF2-40B4-BE49-F238E27FC236}">
                <a16:creationId xmlns:a16="http://schemas.microsoft.com/office/drawing/2014/main" id="{7B3E8013-7535-B6D9-349C-9461530ABEF0}"/>
              </a:ext>
            </a:extLst>
          </p:cNvPr>
          <p:cNvSpPr txBox="1"/>
          <p:nvPr/>
        </p:nvSpPr>
        <p:spPr>
          <a:xfrm>
            <a:off x="1482434" y="3017812"/>
            <a:ext cx="4475018"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0" i="0" u="none" strike="noStrike" kern="1200" cap="none" spc="0" baseline="0">
                <a:solidFill>
                  <a:srgbClr val="404040"/>
                </a:solidFill>
                <a:uFillTx/>
                <a:latin typeface="Arial" pitchFamily="34"/>
                <a:cs typeface="Arial" pitchFamily="34"/>
              </a:rPr>
              <a:t>UNA VEZ EN CENTROS</a:t>
            </a:r>
          </a:p>
        </p:txBody>
      </p:sp>
      <p:sp>
        <p:nvSpPr>
          <p:cNvPr id="6" name="CuadroTexto 8">
            <a:extLst>
              <a:ext uri="{FF2B5EF4-FFF2-40B4-BE49-F238E27FC236}">
                <a16:creationId xmlns:a16="http://schemas.microsoft.com/office/drawing/2014/main" id="{019368DC-4E7E-181F-5474-18953FA05D13}"/>
              </a:ext>
            </a:extLst>
          </p:cNvPr>
          <p:cNvSpPr txBox="1"/>
          <p:nvPr/>
        </p:nvSpPr>
        <p:spPr>
          <a:xfrm>
            <a:off x="1482434" y="3276313"/>
            <a:ext cx="4876796"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400" b="0" i="0" u="none" strike="noStrike" kern="1200" cap="none" spc="0" baseline="0">
                <a:solidFill>
                  <a:srgbClr val="000000"/>
                </a:solidFill>
                <a:uFillTx/>
                <a:latin typeface="Calibri"/>
              </a:rPr>
              <a:t>Pinchar en en E.T.S de Arquitectura</a:t>
            </a:r>
          </a:p>
        </p:txBody>
      </p:sp>
      <p:sp>
        <p:nvSpPr>
          <p:cNvPr id="7" name="CuadroTexto 9">
            <a:extLst>
              <a:ext uri="{FF2B5EF4-FFF2-40B4-BE49-F238E27FC236}">
                <a16:creationId xmlns:a16="http://schemas.microsoft.com/office/drawing/2014/main" id="{7617EE92-AC23-C420-9A94-DC00672907EB}"/>
              </a:ext>
            </a:extLst>
          </p:cNvPr>
          <p:cNvSpPr txBox="1"/>
          <p:nvPr/>
        </p:nvSpPr>
        <p:spPr>
          <a:xfrm>
            <a:off x="0" y="1591970"/>
            <a:ext cx="5936339" cy="120032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000" b="0" i="0" u="none" strike="noStrike" kern="1200" cap="none" spc="0" baseline="0" dirty="0">
                <a:solidFill>
                  <a:srgbClr val="595959"/>
                </a:solidFill>
                <a:uFillTx/>
                <a:latin typeface="Arial" pitchFamily="34"/>
                <a:cs typeface="Arial" pitchFamily="34"/>
              </a:rPr>
              <a:t>Los documentos deberán entregarse a través </a:t>
            </a:r>
            <a:r>
              <a:rPr lang="es-ES" sz="2000" dirty="0">
                <a:solidFill>
                  <a:srgbClr val="595959"/>
                </a:solidFill>
                <a:latin typeface="Arial" pitchFamily="34"/>
                <a:cs typeface="Arial" pitchFamily="34"/>
              </a:rPr>
              <a:t>del gestor de peticiones de las Secretarías</a:t>
            </a:r>
            <a:endParaRPr lang="es-ES" sz="2000" b="0" i="0" u="none" strike="noStrike" kern="1200" cap="none" spc="0" baseline="0" dirty="0">
              <a:solidFill>
                <a:srgbClr val="595959"/>
              </a:solidFill>
              <a:uFillTx/>
              <a:latin typeface="Arial" pitchFamily="34"/>
              <a:cs typeface="Arial"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0" i="0" u="none" strike="noStrike" kern="1200" cap="none" spc="0" baseline="0" dirty="0">
                <a:solidFill>
                  <a:srgbClr val="595959"/>
                </a:solidFill>
                <a:uFillTx/>
                <a:latin typeface="Arial" pitchFamily="34"/>
                <a:cs typeface="Arial" pitchFamily="34"/>
                <a:hlinkClick r:id="rId3"/>
              </a:rPr>
              <a:t>https://gp.uma.es/secretarias/</a:t>
            </a:r>
            <a:endParaRPr lang="es-ES" sz="1600" b="0" i="0" u="none" strike="noStrike" kern="1200" cap="none" spc="0" baseline="0" dirty="0">
              <a:solidFill>
                <a:srgbClr val="595959"/>
              </a:solidFill>
              <a:uFillTx/>
              <a:latin typeface="Arial" pitchFamily="34"/>
              <a:cs typeface="Arial"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600" b="0" i="0" u="none" strike="noStrike" kern="1200" cap="none" spc="0" baseline="0" dirty="0">
              <a:solidFill>
                <a:srgbClr val="595959"/>
              </a:solidFill>
              <a:uFillTx/>
              <a:latin typeface="Arial" pitchFamily="34"/>
              <a:cs typeface="Arial" pitchFamily="34"/>
            </a:endParaRPr>
          </a:p>
        </p:txBody>
      </p:sp>
      <p:sp>
        <p:nvSpPr>
          <p:cNvPr id="8" name="CuadroTexto 10">
            <a:extLst>
              <a:ext uri="{FF2B5EF4-FFF2-40B4-BE49-F238E27FC236}">
                <a16:creationId xmlns:a16="http://schemas.microsoft.com/office/drawing/2014/main" id="{5AD45E71-B7FD-4468-B251-537F5821F185}"/>
              </a:ext>
            </a:extLst>
          </p:cNvPr>
          <p:cNvSpPr txBox="1"/>
          <p:nvPr/>
        </p:nvSpPr>
        <p:spPr>
          <a:xfrm>
            <a:off x="667658" y="4315117"/>
            <a:ext cx="899888"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a:solidFill>
                  <a:srgbClr val="FFFFFF"/>
                </a:solidFill>
                <a:uFillTx/>
                <a:latin typeface="Arial" pitchFamily="34"/>
                <a:cs typeface="Arial" pitchFamily="34"/>
              </a:rPr>
              <a:t>4º</a:t>
            </a:r>
            <a:endParaRPr lang="es-ES" sz="3600" b="0" i="0" u="none" strike="noStrike" kern="1200" cap="none" spc="0" baseline="0">
              <a:solidFill>
                <a:srgbClr val="FFFFFF"/>
              </a:solidFill>
              <a:uFillTx/>
              <a:latin typeface="Arial" pitchFamily="34"/>
              <a:cs typeface="Arial" pitchFamily="34"/>
            </a:endParaRPr>
          </a:p>
        </p:txBody>
      </p:sp>
      <p:sp>
        <p:nvSpPr>
          <p:cNvPr id="9" name="CuadroTexto 11">
            <a:extLst>
              <a:ext uri="{FF2B5EF4-FFF2-40B4-BE49-F238E27FC236}">
                <a16:creationId xmlns:a16="http://schemas.microsoft.com/office/drawing/2014/main" id="{11C386D0-3577-4C28-65C7-3F460C3BF326}"/>
              </a:ext>
            </a:extLst>
          </p:cNvPr>
          <p:cNvSpPr txBox="1"/>
          <p:nvPr/>
        </p:nvSpPr>
        <p:spPr>
          <a:xfrm>
            <a:off x="1482434" y="4395182"/>
            <a:ext cx="4475018"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0" i="0" u="none" strike="noStrike" kern="1200" cap="none" spc="0" baseline="0">
                <a:solidFill>
                  <a:srgbClr val="404040"/>
                </a:solidFill>
                <a:uFillTx/>
                <a:latin typeface="Arial" pitchFamily="34"/>
                <a:cs typeface="Arial" pitchFamily="34"/>
              </a:rPr>
              <a:t>UNA VEZ EN LA WEB DE LA EAM</a:t>
            </a:r>
          </a:p>
        </p:txBody>
      </p:sp>
      <p:sp>
        <p:nvSpPr>
          <p:cNvPr id="10" name="CuadroTexto 12">
            <a:extLst>
              <a:ext uri="{FF2B5EF4-FFF2-40B4-BE49-F238E27FC236}">
                <a16:creationId xmlns:a16="http://schemas.microsoft.com/office/drawing/2014/main" id="{2CEFD6A3-C732-EF32-29DD-E94F0946CC23}"/>
              </a:ext>
            </a:extLst>
          </p:cNvPr>
          <p:cNvSpPr txBox="1"/>
          <p:nvPr/>
        </p:nvSpPr>
        <p:spPr>
          <a:xfrm>
            <a:off x="1482434" y="4653674"/>
            <a:ext cx="4876796"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400" b="0" i="0" u="none" strike="noStrike" kern="1200" cap="none" spc="0" baseline="0">
                <a:solidFill>
                  <a:srgbClr val="000000"/>
                </a:solidFill>
                <a:uFillTx/>
                <a:latin typeface="Calibri"/>
              </a:rPr>
              <a:t>Inicial sesión y pinchar en gestor de peticiones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27">
    <p:spTree>
      <p:nvGrpSpPr>
        <p:cNvPr id="1" name=""/>
        <p:cNvGrpSpPr/>
        <p:nvPr/>
      </p:nvGrpSpPr>
      <p:grpSpPr>
        <a:xfrm>
          <a:off x="0" y="0"/>
          <a:ext cx="0" cy="0"/>
          <a:chOff x="0" y="0"/>
          <a:chExt cx="0" cy="0"/>
        </a:xfrm>
      </p:grpSpPr>
      <p:pic>
        <p:nvPicPr>
          <p:cNvPr id="2" name="Imagen 4" descr="Interfaz de usuario gráfica, Texto, Aplicación&#10;&#10;Descripción generada automáticamente">
            <a:extLst>
              <a:ext uri="{FF2B5EF4-FFF2-40B4-BE49-F238E27FC236}">
                <a16:creationId xmlns:a16="http://schemas.microsoft.com/office/drawing/2014/main" id="{F433D5BF-BD24-D590-6873-1ECB2CE4BE62}"/>
              </a:ext>
            </a:extLst>
          </p:cNvPr>
          <p:cNvPicPr>
            <a:picLocks noChangeAspect="1"/>
          </p:cNvPicPr>
          <p:nvPr/>
        </p:nvPicPr>
        <p:blipFill>
          <a:blip r:embed="rId3"/>
          <a:stretch>
            <a:fillRect/>
          </a:stretch>
        </p:blipFill>
        <p:spPr>
          <a:xfrm>
            <a:off x="0" y="0"/>
            <a:ext cx="12191996" cy="6858000"/>
          </a:xfrm>
          <a:prstGeom prst="rect">
            <a:avLst/>
          </a:prstGeom>
          <a:noFill/>
          <a:ln cap="flat">
            <a:noFill/>
          </a:ln>
        </p:spPr>
      </p:pic>
      <p:sp>
        <p:nvSpPr>
          <p:cNvPr id="3" name="CuadroTexto 5">
            <a:extLst>
              <a:ext uri="{FF2B5EF4-FFF2-40B4-BE49-F238E27FC236}">
                <a16:creationId xmlns:a16="http://schemas.microsoft.com/office/drawing/2014/main" id="{C9E85851-D05A-738D-AEB5-C75FCB85453B}"/>
              </a:ext>
            </a:extLst>
          </p:cNvPr>
          <p:cNvSpPr txBox="1"/>
          <p:nvPr/>
        </p:nvSpPr>
        <p:spPr>
          <a:xfrm>
            <a:off x="0" y="281644"/>
            <a:ext cx="5936339" cy="1015660"/>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1" i="0" u="none" strike="noStrike" kern="0" cap="none" spc="0" baseline="0" dirty="0">
                <a:solidFill>
                  <a:srgbClr val="595959"/>
                </a:solidFill>
                <a:uFillTx/>
                <a:latin typeface="Arial" pitchFamily="34"/>
                <a:cs typeface="Arial" pitchFamily="34"/>
              </a:rPr>
              <a:t>ENTREGA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400" b="1" i="0" u="none" strike="noStrike" kern="1200" cap="none" spc="0" baseline="0" dirty="0">
                <a:solidFill>
                  <a:srgbClr val="595959"/>
                </a:solidFill>
                <a:uFillTx/>
                <a:latin typeface="Arial" pitchFamily="34"/>
                <a:cs typeface="Arial" pitchFamily="34"/>
              </a:rPr>
              <a:t>Documentos administrativos</a:t>
            </a:r>
          </a:p>
        </p:txBody>
      </p:sp>
      <p:sp>
        <p:nvSpPr>
          <p:cNvPr id="4" name="CuadroTexto 6">
            <a:extLst>
              <a:ext uri="{FF2B5EF4-FFF2-40B4-BE49-F238E27FC236}">
                <a16:creationId xmlns:a16="http://schemas.microsoft.com/office/drawing/2014/main" id="{B5E8334C-5EFD-6224-B79C-4337C67B4CE2}"/>
              </a:ext>
            </a:extLst>
          </p:cNvPr>
          <p:cNvSpPr txBox="1"/>
          <p:nvPr/>
        </p:nvSpPr>
        <p:spPr>
          <a:xfrm>
            <a:off x="667658" y="2937756"/>
            <a:ext cx="899888"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a:solidFill>
                  <a:srgbClr val="FFFFFF"/>
                </a:solidFill>
                <a:uFillTx/>
                <a:latin typeface="Arial" pitchFamily="34"/>
                <a:cs typeface="Arial" pitchFamily="34"/>
              </a:rPr>
              <a:t>5º</a:t>
            </a:r>
            <a:endParaRPr lang="es-ES" sz="3600" b="0" i="0" u="none" strike="noStrike" kern="1200" cap="none" spc="0" baseline="0">
              <a:solidFill>
                <a:srgbClr val="FFFFFF"/>
              </a:solidFill>
              <a:uFillTx/>
              <a:latin typeface="Arial" pitchFamily="34"/>
              <a:cs typeface="Arial" pitchFamily="34"/>
            </a:endParaRPr>
          </a:p>
        </p:txBody>
      </p:sp>
      <p:sp>
        <p:nvSpPr>
          <p:cNvPr id="5" name="CuadroTexto 7">
            <a:extLst>
              <a:ext uri="{FF2B5EF4-FFF2-40B4-BE49-F238E27FC236}">
                <a16:creationId xmlns:a16="http://schemas.microsoft.com/office/drawing/2014/main" id="{3110F8A6-2B21-937F-DB91-78CB3B099E6C}"/>
              </a:ext>
            </a:extLst>
          </p:cNvPr>
          <p:cNvSpPr txBox="1"/>
          <p:nvPr/>
        </p:nvSpPr>
        <p:spPr>
          <a:xfrm>
            <a:off x="1482434" y="3017812"/>
            <a:ext cx="4475018"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0" i="0" u="none" strike="noStrike" kern="1200" cap="none" spc="0" baseline="0">
                <a:solidFill>
                  <a:srgbClr val="404040"/>
                </a:solidFill>
                <a:uFillTx/>
                <a:latin typeface="Arial" pitchFamily="34"/>
                <a:cs typeface="Arial" pitchFamily="34"/>
              </a:rPr>
              <a:t>DATOS DE CONTACTO</a:t>
            </a:r>
          </a:p>
        </p:txBody>
      </p:sp>
      <p:sp>
        <p:nvSpPr>
          <p:cNvPr id="6" name="CuadroTexto 8">
            <a:extLst>
              <a:ext uri="{FF2B5EF4-FFF2-40B4-BE49-F238E27FC236}">
                <a16:creationId xmlns:a16="http://schemas.microsoft.com/office/drawing/2014/main" id="{356631AC-9F6B-2AD9-D8F1-446C0DE06E93}"/>
              </a:ext>
            </a:extLst>
          </p:cNvPr>
          <p:cNvSpPr txBox="1"/>
          <p:nvPr/>
        </p:nvSpPr>
        <p:spPr>
          <a:xfrm>
            <a:off x="1482434" y="3276313"/>
            <a:ext cx="4876796" cy="73866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400" b="0" i="0" u="none" strike="noStrike" kern="1200" cap="none" spc="0" baseline="0">
                <a:solidFill>
                  <a:srgbClr val="000000"/>
                </a:solidFill>
                <a:uFillTx/>
                <a:latin typeface="Calibri"/>
              </a:rPr>
              <a:t>Elegimos el tipo de solicitud: Solicitud General</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400" b="0" i="0" u="none" strike="noStrike" kern="1200" cap="none" spc="0" baseline="0">
                <a:solidFill>
                  <a:srgbClr val="000000"/>
                </a:solidFill>
                <a:uFillTx/>
                <a:latin typeface="Calibri"/>
              </a:rPr>
              <a:t>Secretaria: E.T.S de Arquitectura</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400" b="0" i="0" u="none" strike="noStrike" kern="1200" cap="none" spc="0" baseline="0">
                <a:solidFill>
                  <a:srgbClr val="000000"/>
                </a:solidFill>
                <a:uFillTx/>
                <a:latin typeface="Calibri"/>
              </a:rPr>
              <a:t>Completar: Nombre-Teléfono- Email</a:t>
            </a:r>
          </a:p>
        </p:txBody>
      </p:sp>
      <p:sp>
        <p:nvSpPr>
          <p:cNvPr id="7" name="CuadroTexto 9">
            <a:extLst>
              <a:ext uri="{FF2B5EF4-FFF2-40B4-BE49-F238E27FC236}">
                <a16:creationId xmlns:a16="http://schemas.microsoft.com/office/drawing/2014/main" id="{A3B9AAA1-A85C-7D88-E866-771243A895B0}"/>
              </a:ext>
            </a:extLst>
          </p:cNvPr>
          <p:cNvSpPr txBox="1"/>
          <p:nvPr/>
        </p:nvSpPr>
        <p:spPr>
          <a:xfrm>
            <a:off x="0" y="1591970"/>
            <a:ext cx="5936339" cy="120032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000" b="0" i="0" u="none" strike="noStrike" kern="1200" cap="none" spc="0" baseline="0" dirty="0">
                <a:solidFill>
                  <a:srgbClr val="595959"/>
                </a:solidFill>
                <a:uFillTx/>
                <a:latin typeface="Arial" pitchFamily="34"/>
                <a:cs typeface="Arial" pitchFamily="34"/>
              </a:rPr>
              <a:t>Los documentos deberán entregarse a través del gestor de peticiones de las Secretarías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b="0" i="0" u="none" strike="noStrike" kern="1200" cap="none" spc="0" baseline="0" dirty="0">
                <a:solidFill>
                  <a:srgbClr val="595959"/>
                </a:solidFill>
                <a:uFillTx/>
                <a:latin typeface="Arial" pitchFamily="34"/>
                <a:cs typeface="Arial" pitchFamily="34"/>
                <a:hlinkClick r:id="rId4"/>
              </a:rPr>
              <a:t>https://gp.uma.es/secretarias/</a:t>
            </a:r>
            <a:endParaRPr lang="es-ES" sz="1600" b="0" i="0" u="none" strike="noStrike" kern="1200" cap="none" spc="0" baseline="0" dirty="0">
              <a:solidFill>
                <a:srgbClr val="595959"/>
              </a:solidFill>
              <a:uFillTx/>
              <a:latin typeface="Arial" pitchFamily="34"/>
              <a:cs typeface="Arial"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600" b="0" i="0" u="none" strike="noStrike" kern="1200" cap="none" spc="0" baseline="0" dirty="0">
              <a:solidFill>
                <a:srgbClr val="595959"/>
              </a:solidFill>
              <a:uFillTx/>
              <a:latin typeface="Arial" pitchFamily="34"/>
              <a:cs typeface="Arial" pitchFamily="34"/>
            </a:endParaRPr>
          </a:p>
        </p:txBody>
      </p:sp>
      <p:sp>
        <p:nvSpPr>
          <p:cNvPr id="8" name="CuadroTexto 10">
            <a:extLst>
              <a:ext uri="{FF2B5EF4-FFF2-40B4-BE49-F238E27FC236}">
                <a16:creationId xmlns:a16="http://schemas.microsoft.com/office/drawing/2014/main" id="{F11B3EAB-F8E1-DA13-B163-22F64AE3A17C}"/>
              </a:ext>
            </a:extLst>
          </p:cNvPr>
          <p:cNvSpPr txBox="1"/>
          <p:nvPr/>
        </p:nvSpPr>
        <p:spPr>
          <a:xfrm>
            <a:off x="667658" y="4315117"/>
            <a:ext cx="899888"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a:solidFill>
                  <a:srgbClr val="FFFFFF"/>
                </a:solidFill>
                <a:uFillTx/>
                <a:latin typeface="Arial" pitchFamily="34"/>
                <a:cs typeface="Arial" pitchFamily="34"/>
              </a:rPr>
              <a:t>6º</a:t>
            </a:r>
            <a:endParaRPr lang="es-ES" sz="3600" b="0" i="0" u="none" strike="noStrike" kern="1200" cap="none" spc="0" baseline="0">
              <a:solidFill>
                <a:srgbClr val="FFFFFF"/>
              </a:solidFill>
              <a:uFillTx/>
              <a:latin typeface="Arial" pitchFamily="34"/>
              <a:cs typeface="Arial" pitchFamily="34"/>
            </a:endParaRPr>
          </a:p>
        </p:txBody>
      </p:sp>
      <p:sp>
        <p:nvSpPr>
          <p:cNvPr id="9" name="CuadroTexto 11">
            <a:extLst>
              <a:ext uri="{FF2B5EF4-FFF2-40B4-BE49-F238E27FC236}">
                <a16:creationId xmlns:a16="http://schemas.microsoft.com/office/drawing/2014/main" id="{DE3A6D6A-6A39-27D5-0767-672106E0C7DF}"/>
              </a:ext>
            </a:extLst>
          </p:cNvPr>
          <p:cNvSpPr txBox="1"/>
          <p:nvPr/>
        </p:nvSpPr>
        <p:spPr>
          <a:xfrm>
            <a:off x="1482434" y="4395182"/>
            <a:ext cx="4475018"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0" i="0" u="none" strike="noStrike" kern="1200" cap="none" spc="0" baseline="0">
                <a:solidFill>
                  <a:srgbClr val="404040"/>
                </a:solidFill>
                <a:uFillTx/>
                <a:latin typeface="Arial" pitchFamily="34"/>
                <a:cs typeface="Arial" pitchFamily="34"/>
              </a:rPr>
              <a:t>INFORMACIÓN ADICIONAL</a:t>
            </a:r>
          </a:p>
        </p:txBody>
      </p:sp>
      <p:sp>
        <p:nvSpPr>
          <p:cNvPr id="10" name="CuadroTexto 12">
            <a:extLst>
              <a:ext uri="{FF2B5EF4-FFF2-40B4-BE49-F238E27FC236}">
                <a16:creationId xmlns:a16="http://schemas.microsoft.com/office/drawing/2014/main" id="{27BFA7AA-A029-7C21-4DAA-AE9C2E77C132}"/>
              </a:ext>
            </a:extLst>
          </p:cNvPr>
          <p:cNvSpPr txBox="1"/>
          <p:nvPr/>
        </p:nvSpPr>
        <p:spPr>
          <a:xfrm>
            <a:off x="1482434" y="4653674"/>
            <a:ext cx="4876796" cy="73866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400" b="0" i="0" u="none" strike="noStrike" kern="1200" cap="none" spc="0" baseline="0">
                <a:solidFill>
                  <a:srgbClr val="000000"/>
                </a:solidFill>
                <a:uFillTx/>
                <a:latin typeface="Calibri"/>
              </a:rPr>
              <a:t>Título: Máster en Arquitectura</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400" b="0" i="0" u="none" strike="noStrike" kern="1200" cap="none" spc="0" baseline="0">
                <a:solidFill>
                  <a:srgbClr val="000000"/>
                </a:solidFill>
                <a:uFillTx/>
                <a:latin typeface="Calibri"/>
              </a:rPr>
              <a:t>Descripción de la petición: Se adjunta la documentación de entrega del TFM, nombrando las partes.</a:t>
            </a:r>
          </a:p>
        </p:txBody>
      </p:sp>
      <p:sp>
        <p:nvSpPr>
          <p:cNvPr id="11" name="CuadroTexto 13">
            <a:extLst>
              <a:ext uri="{FF2B5EF4-FFF2-40B4-BE49-F238E27FC236}">
                <a16:creationId xmlns:a16="http://schemas.microsoft.com/office/drawing/2014/main" id="{782FEFAB-B25E-A263-2C9B-9DF8B25E4BE0}"/>
              </a:ext>
            </a:extLst>
          </p:cNvPr>
          <p:cNvSpPr txBox="1"/>
          <p:nvPr/>
        </p:nvSpPr>
        <p:spPr>
          <a:xfrm>
            <a:off x="723729" y="5648943"/>
            <a:ext cx="899888"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a:solidFill>
                  <a:srgbClr val="FFFFFF"/>
                </a:solidFill>
                <a:uFillTx/>
                <a:latin typeface="Arial" pitchFamily="34"/>
                <a:cs typeface="Arial" pitchFamily="34"/>
              </a:rPr>
              <a:t>7º</a:t>
            </a:r>
            <a:endParaRPr lang="es-ES" sz="3600" b="0" i="0" u="none" strike="noStrike" kern="1200" cap="none" spc="0" baseline="0">
              <a:solidFill>
                <a:srgbClr val="FFFFFF"/>
              </a:solidFill>
              <a:uFillTx/>
              <a:latin typeface="Arial" pitchFamily="34"/>
              <a:cs typeface="Arial" pitchFamily="34"/>
            </a:endParaRPr>
          </a:p>
        </p:txBody>
      </p:sp>
      <p:sp>
        <p:nvSpPr>
          <p:cNvPr id="12" name="CuadroTexto 14">
            <a:extLst>
              <a:ext uri="{FF2B5EF4-FFF2-40B4-BE49-F238E27FC236}">
                <a16:creationId xmlns:a16="http://schemas.microsoft.com/office/drawing/2014/main" id="{EC73F47C-FF92-3FBA-9357-E2424AFB460A}"/>
              </a:ext>
            </a:extLst>
          </p:cNvPr>
          <p:cNvSpPr txBox="1"/>
          <p:nvPr/>
        </p:nvSpPr>
        <p:spPr>
          <a:xfrm>
            <a:off x="1538514" y="5728999"/>
            <a:ext cx="4475018"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0" i="0" u="none" strike="noStrike" kern="1200" cap="none" spc="0" baseline="0">
                <a:solidFill>
                  <a:srgbClr val="404040"/>
                </a:solidFill>
                <a:uFillTx/>
                <a:latin typeface="Arial" pitchFamily="34"/>
                <a:cs typeface="Arial" pitchFamily="34"/>
              </a:rPr>
              <a:t>ADJUNTAR ARCHIVOS</a:t>
            </a:r>
          </a:p>
        </p:txBody>
      </p:sp>
      <p:sp>
        <p:nvSpPr>
          <p:cNvPr id="13" name="CuadroTexto 15">
            <a:extLst>
              <a:ext uri="{FF2B5EF4-FFF2-40B4-BE49-F238E27FC236}">
                <a16:creationId xmlns:a16="http://schemas.microsoft.com/office/drawing/2014/main" id="{953B7995-1E4C-562B-698C-40C2E7030A14}"/>
              </a:ext>
            </a:extLst>
          </p:cNvPr>
          <p:cNvSpPr txBox="1"/>
          <p:nvPr/>
        </p:nvSpPr>
        <p:spPr>
          <a:xfrm>
            <a:off x="1538514" y="5987500"/>
            <a:ext cx="4876796"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400" b="0" i="0" u="none" strike="noStrike" kern="1200" cap="none" spc="0" baseline="0">
                <a:solidFill>
                  <a:srgbClr val="000000"/>
                </a:solidFill>
                <a:uFillTx/>
                <a:latin typeface="Calibri"/>
              </a:rPr>
              <a:t>Presentar solicitud</a:t>
            </a:r>
          </a:p>
        </p:txBody>
      </p:sp>
      <p:sp>
        <p:nvSpPr>
          <p:cNvPr id="14" name="Rectángulo 13">
            <a:extLst>
              <a:ext uri="{FF2B5EF4-FFF2-40B4-BE49-F238E27FC236}">
                <a16:creationId xmlns:a16="http://schemas.microsoft.com/office/drawing/2014/main" id="{D3FCDAFC-99E6-CDA0-0DFF-079A3BEAF6C1}"/>
              </a:ext>
            </a:extLst>
          </p:cNvPr>
          <p:cNvSpPr/>
          <p:nvPr/>
        </p:nvSpPr>
        <p:spPr>
          <a:xfrm>
            <a:off x="7439886" y="4315117"/>
            <a:ext cx="1132614" cy="449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20">
    <p:spTree>
      <p:nvGrpSpPr>
        <p:cNvPr id="1" name=""/>
        <p:cNvGrpSpPr/>
        <p:nvPr/>
      </p:nvGrpSpPr>
      <p:grpSpPr>
        <a:xfrm>
          <a:off x="0" y="0"/>
          <a:ext cx="0" cy="0"/>
          <a:chOff x="0" y="0"/>
          <a:chExt cx="0" cy="0"/>
        </a:xfrm>
      </p:grpSpPr>
      <p:pic>
        <p:nvPicPr>
          <p:cNvPr id="2" name="Imagen 4" descr="Forma&#10;&#10;Descripción generada automáticamente">
            <a:extLst>
              <a:ext uri="{FF2B5EF4-FFF2-40B4-BE49-F238E27FC236}">
                <a16:creationId xmlns:a16="http://schemas.microsoft.com/office/drawing/2014/main" id="{649BE8B5-DBEF-A05E-3364-39CC4ABCAA17}"/>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4" name="CuadroTexto 6">
            <a:extLst>
              <a:ext uri="{FF2B5EF4-FFF2-40B4-BE49-F238E27FC236}">
                <a16:creationId xmlns:a16="http://schemas.microsoft.com/office/drawing/2014/main" id="{2DD988EE-2073-AA5C-B226-9E286515DE28}"/>
              </a:ext>
            </a:extLst>
          </p:cNvPr>
          <p:cNvSpPr txBox="1"/>
          <p:nvPr/>
        </p:nvSpPr>
        <p:spPr>
          <a:xfrm>
            <a:off x="4049484" y="542897"/>
            <a:ext cx="899888"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a:solidFill>
                  <a:srgbClr val="FFFFFF"/>
                </a:solidFill>
                <a:uFillTx/>
                <a:latin typeface="Arial" pitchFamily="34"/>
                <a:cs typeface="Arial" pitchFamily="34"/>
              </a:rPr>
              <a:t>1</a:t>
            </a:r>
            <a:endParaRPr lang="es-ES" sz="3600" b="0" i="0" u="none" strike="noStrike" kern="1200" cap="none" spc="0" baseline="0">
              <a:solidFill>
                <a:srgbClr val="FFFFFF"/>
              </a:solidFill>
              <a:uFillTx/>
              <a:latin typeface="Arial" pitchFamily="34"/>
              <a:cs typeface="Arial" pitchFamily="34"/>
            </a:endParaRPr>
          </a:p>
        </p:txBody>
      </p:sp>
      <p:sp>
        <p:nvSpPr>
          <p:cNvPr id="5" name="CuadroTexto 7">
            <a:extLst>
              <a:ext uri="{FF2B5EF4-FFF2-40B4-BE49-F238E27FC236}">
                <a16:creationId xmlns:a16="http://schemas.microsoft.com/office/drawing/2014/main" id="{81237F72-CBE7-0F9B-A84D-21E0AC45FA03}"/>
              </a:ext>
            </a:extLst>
          </p:cNvPr>
          <p:cNvSpPr txBox="1"/>
          <p:nvPr/>
        </p:nvSpPr>
        <p:spPr>
          <a:xfrm>
            <a:off x="3744687" y="1732129"/>
            <a:ext cx="8447309"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a:solidFill>
                  <a:srgbClr val="595959"/>
                </a:solidFill>
                <a:uFillTx/>
                <a:latin typeface="Arial" pitchFamily="34"/>
                <a:cs typeface="Arial" pitchFamily="34"/>
              </a:rPr>
              <a:t>1º RESUMEN TFM</a:t>
            </a:r>
            <a:endParaRPr lang="es-ES" sz="2400" b="0" i="0" u="none" strike="noStrike" kern="1200" cap="none" spc="0" baseline="0">
              <a:solidFill>
                <a:srgbClr val="595959"/>
              </a:solidFill>
              <a:uFillTx/>
              <a:latin typeface="Arial" pitchFamily="34"/>
              <a:cs typeface="Arial" pitchFamily="34"/>
            </a:endParaRPr>
          </a:p>
        </p:txBody>
      </p:sp>
      <p:sp>
        <p:nvSpPr>
          <p:cNvPr id="6" name="CuadroTexto 8">
            <a:extLst>
              <a:ext uri="{FF2B5EF4-FFF2-40B4-BE49-F238E27FC236}">
                <a16:creationId xmlns:a16="http://schemas.microsoft.com/office/drawing/2014/main" id="{E59A7B91-3AA5-60B6-8D88-4319ED002CF0}"/>
              </a:ext>
            </a:extLst>
          </p:cNvPr>
          <p:cNvSpPr txBox="1"/>
          <p:nvPr/>
        </p:nvSpPr>
        <p:spPr>
          <a:xfrm>
            <a:off x="3744687" y="2598194"/>
            <a:ext cx="8447309" cy="203132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1" i="0" u="none" strike="noStrike" kern="0" cap="none" spc="0" baseline="0">
                <a:solidFill>
                  <a:srgbClr val="595959"/>
                </a:solidFill>
                <a:uFillTx/>
                <a:latin typeface="Arial" pitchFamily="34"/>
                <a:cs typeface="Arial" pitchFamily="34"/>
              </a:rPr>
              <a:t>Nombre del directorio: </a:t>
            </a:r>
            <a:r>
              <a:rPr lang="es-ES" sz="1800" b="0" i="0" u="none" strike="noStrike" kern="0" cap="none" spc="0" baseline="0">
                <a:solidFill>
                  <a:srgbClr val="595959"/>
                </a:solidFill>
                <a:uFillTx/>
                <a:latin typeface="Arial" pitchFamily="34"/>
                <a:cs typeface="Arial" pitchFamily="34"/>
              </a:rPr>
              <a:t>1_Resumen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1" i="0" u="none" strike="noStrike" kern="0" cap="none" spc="0" baseline="0">
                <a:solidFill>
                  <a:srgbClr val="595959"/>
                </a:solidFill>
                <a:uFillTx/>
                <a:latin typeface="Arial" pitchFamily="34"/>
                <a:cs typeface="Arial" pitchFamily="34"/>
              </a:rPr>
              <a:t>Formato de archivo</a:t>
            </a:r>
            <a:r>
              <a:rPr lang="es-ES" sz="1800" b="0" i="0" u="none" strike="noStrike" kern="0" cap="none" spc="0" baseline="0">
                <a:solidFill>
                  <a:srgbClr val="595959"/>
                </a:solidFill>
                <a:uFillTx/>
                <a:latin typeface="Arial" pitchFamily="34"/>
                <a:cs typeface="Arial" pitchFamily="34"/>
              </a:rPr>
              <a:t>: *.doc, *.docx</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1" i="0" u="none" strike="noStrike" kern="0" cap="none" spc="0" baseline="0">
                <a:solidFill>
                  <a:srgbClr val="595959"/>
                </a:solidFill>
                <a:uFillTx/>
                <a:latin typeface="Arial" pitchFamily="34"/>
                <a:cs typeface="Arial" pitchFamily="34"/>
              </a:rPr>
              <a:t>Contenidos: </a:t>
            </a:r>
            <a:r>
              <a:rPr lang="es-ES" sz="1800" b="0" i="0" u="none" strike="noStrike" kern="0" cap="none" spc="0" baseline="0">
                <a:solidFill>
                  <a:srgbClr val="595959"/>
                </a:solidFill>
                <a:uFillTx/>
                <a:latin typeface="Arial" pitchFamily="34"/>
                <a:cs typeface="Arial" pitchFamily="34"/>
              </a:rPr>
              <a:t>Resumen del TFM de 500 palabras y de 5 a 6 palabras clave. Se escribirá en español y en inglés. Se entregará en formato “.doc o.docx” con la siguiente nomenclatura Apellido1 Apellido2_Nombre.docx</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0" cap="none" spc="0" baseline="0">
              <a:solidFill>
                <a:srgbClr val="595959"/>
              </a:solidFill>
              <a:uFillTx/>
              <a:latin typeface="Arial" pitchFamily="34"/>
              <a:cs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0" i="0" u="none" strike="noStrike" kern="0" cap="none" spc="0" baseline="0">
                <a:solidFill>
                  <a:srgbClr val="595959"/>
                </a:solidFill>
                <a:uFillTx/>
                <a:latin typeface="Arial" pitchFamily="34"/>
                <a:cs typeface="Arial" pitchFamily="34"/>
              </a:rPr>
              <a:t>(el tamaño de la suma de todos los archivos será &lt;1GB) </a:t>
            </a:r>
            <a:endParaRPr lang="es-ES" sz="1800" b="0" i="0" u="none" strike="noStrike" kern="1200" cap="none" spc="0" baseline="0">
              <a:solidFill>
                <a:srgbClr val="595959"/>
              </a:solidFill>
              <a:uFillTx/>
              <a:latin typeface="Arial" pitchFamily="34"/>
              <a:cs typeface="Arial" pitchFamily="34"/>
            </a:endParaRPr>
          </a:p>
        </p:txBody>
      </p:sp>
      <p:sp>
        <p:nvSpPr>
          <p:cNvPr id="7" name="CuadroTexto 11">
            <a:extLst>
              <a:ext uri="{FF2B5EF4-FFF2-40B4-BE49-F238E27FC236}">
                <a16:creationId xmlns:a16="http://schemas.microsoft.com/office/drawing/2014/main" id="{E5ABBB41-11E4-C29A-B9C5-F90DB069E5B9}"/>
              </a:ext>
            </a:extLst>
          </p:cNvPr>
          <p:cNvSpPr txBox="1"/>
          <p:nvPr/>
        </p:nvSpPr>
        <p:spPr>
          <a:xfrm>
            <a:off x="0" y="281644"/>
            <a:ext cx="3156855" cy="1384995"/>
          </a:xfrm>
          <a:prstGeom prst="rect">
            <a:avLst/>
          </a:prstGeom>
          <a:noFill/>
          <a:ln cap="flat">
            <a:noFill/>
          </a:ln>
        </p:spPr>
        <p:txBody>
          <a:bodyPr vert="horz" wrap="square" lIns="54000" tIns="45720" rIns="5400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1" i="0" u="none" strike="noStrike" kern="0" cap="none" spc="0" baseline="0" dirty="0">
                <a:solidFill>
                  <a:srgbClr val="595959"/>
                </a:solidFill>
                <a:uFillTx/>
                <a:latin typeface="Arial" pitchFamily="34"/>
                <a:cs typeface="Arial" pitchFamily="34"/>
              </a:rPr>
              <a:t>ENTREGA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400" i="0" u="none" strike="noStrike" kern="1200" cap="none" spc="0" baseline="0" dirty="0">
                <a:solidFill>
                  <a:srgbClr val="595959"/>
                </a:solidFill>
                <a:uFillTx/>
                <a:latin typeface="Arial" pitchFamily="34"/>
                <a:cs typeface="Arial" pitchFamily="34"/>
              </a:rPr>
              <a:t>Documentos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400" i="0" u="none" strike="noStrike" kern="1200" cap="none" spc="0" baseline="0" dirty="0">
                <a:solidFill>
                  <a:srgbClr val="595959"/>
                </a:solidFill>
                <a:uFillTx/>
                <a:latin typeface="Arial" pitchFamily="34"/>
                <a:cs typeface="Arial" pitchFamily="34"/>
              </a:rPr>
              <a:t>TFM</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21">
    <p:spTree>
      <p:nvGrpSpPr>
        <p:cNvPr id="1" name=""/>
        <p:cNvGrpSpPr/>
        <p:nvPr/>
      </p:nvGrpSpPr>
      <p:grpSpPr>
        <a:xfrm>
          <a:off x="0" y="0"/>
          <a:ext cx="0" cy="0"/>
          <a:chOff x="0" y="0"/>
          <a:chExt cx="0" cy="0"/>
        </a:xfrm>
      </p:grpSpPr>
      <p:pic>
        <p:nvPicPr>
          <p:cNvPr id="2" name="Imagen 4" descr="Gráfico&#10;&#10;Descripción generada automáticamente con confianza media">
            <a:extLst>
              <a:ext uri="{FF2B5EF4-FFF2-40B4-BE49-F238E27FC236}">
                <a16:creationId xmlns:a16="http://schemas.microsoft.com/office/drawing/2014/main" id="{7EB37579-22F7-EF0B-1569-C98A7BBD7B42}"/>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4" name="CuadroTexto 6">
            <a:extLst>
              <a:ext uri="{FF2B5EF4-FFF2-40B4-BE49-F238E27FC236}">
                <a16:creationId xmlns:a16="http://schemas.microsoft.com/office/drawing/2014/main" id="{880C9B0E-CA20-FBA3-629C-4D4FA9271D07}"/>
              </a:ext>
            </a:extLst>
          </p:cNvPr>
          <p:cNvSpPr txBox="1"/>
          <p:nvPr/>
        </p:nvSpPr>
        <p:spPr>
          <a:xfrm>
            <a:off x="4049484" y="542897"/>
            <a:ext cx="899888"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a:solidFill>
                  <a:srgbClr val="FFFFFF"/>
                </a:solidFill>
                <a:uFillTx/>
                <a:latin typeface="Arial" pitchFamily="34"/>
                <a:cs typeface="Arial" pitchFamily="34"/>
              </a:rPr>
              <a:t>1</a:t>
            </a:r>
            <a:endParaRPr lang="es-ES" sz="3600" b="0" i="0" u="none" strike="noStrike" kern="1200" cap="none" spc="0" baseline="0">
              <a:solidFill>
                <a:srgbClr val="FFFFFF"/>
              </a:solidFill>
              <a:uFillTx/>
              <a:latin typeface="Arial" pitchFamily="34"/>
              <a:cs typeface="Arial" pitchFamily="34"/>
            </a:endParaRPr>
          </a:p>
        </p:txBody>
      </p:sp>
      <p:sp>
        <p:nvSpPr>
          <p:cNvPr id="5" name="CuadroTexto 7">
            <a:extLst>
              <a:ext uri="{FF2B5EF4-FFF2-40B4-BE49-F238E27FC236}">
                <a16:creationId xmlns:a16="http://schemas.microsoft.com/office/drawing/2014/main" id="{4CC0888C-88EF-DB22-D1B5-A0128B89B5E6}"/>
              </a:ext>
            </a:extLst>
          </p:cNvPr>
          <p:cNvSpPr txBox="1"/>
          <p:nvPr/>
        </p:nvSpPr>
        <p:spPr>
          <a:xfrm>
            <a:off x="3744687" y="1732129"/>
            <a:ext cx="8447309"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a:solidFill>
                  <a:srgbClr val="595959"/>
                </a:solidFill>
                <a:uFillTx/>
                <a:latin typeface="Arial" pitchFamily="34"/>
                <a:cs typeface="Arial" pitchFamily="34"/>
              </a:rPr>
              <a:t>2º MEMORIA TFM</a:t>
            </a:r>
            <a:endParaRPr lang="es-ES" sz="2400" b="0" i="0" u="none" strike="noStrike" kern="1200" cap="none" spc="0" baseline="0">
              <a:solidFill>
                <a:srgbClr val="595959"/>
              </a:solidFill>
              <a:uFillTx/>
              <a:latin typeface="Arial" pitchFamily="34"/>
              <a:cs typeface="Arial" pitchFamily="34"/>
            </a:endParaRPr>
          </a:p>
        </p:txBody>
      </p:sp>
      <p:sp>
        <p:nvSpPr>
          <p:cNvPr id="6" name="CuadroTexto 8">
            <a:extLst>
              <a:ext uri="{FF2B5EF4-FFF2-40B4-BE49-F238E27FC236}">
                <a16:creationId xmlns:a16="http://schemas.microsoft.com/office/drawing/2014/main" id="{E0C58BE4-61AB-D3F8-0FB5-FDE5C4407099}"/>
              </a:ext>
            </a:extLst>
          </p:cNvPr>
          <p:cNvSpPr txBox="1"/>
          <p:nvPr/>
        </p:nvSpPr>
        <p:spPr>
          <a:xfrm>
            <a:off x="3744687" y="2598194"/>
            <a:ext cx="8447309" cy="147733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1" i="0" u="none" strike="noStrike" kern="0" cap="none" spc="0" baseline="0">
                <a:solidFill>
                  <a:srgbClr val="595959"/>
                </a:solidFill>
                <a:uFillTx/>
                <a:latin typeface="Arial" pitchFamily="34"/>
                <a:cs typeface="Arial" pitchFamily="34"/>
              </a:rPr>
              <a:t>Nombre del directorio: </a:t>
            </a:r>
            <a:r>
              <a:rPr lang="es-ES" sz="1800" b="0" i="0" u="none" strike="noStrike" kern="0" cap="none" spc="0" baseline="0">
                <a:solidFill>
                  <a:srgbClr val="595959"/>
                </a:solidFill>
                <a:uFillTx/>
                <a:latin typeface="Arial" pitchFamily="34"/>
                <a:cs typeface="Arial" pitchFamily="34"/>
              </a:rPr>
              <a:t>2_Memoria</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1" i="0" u="none" strike="noStrike" kern="0" cap="none" spc="0" baseline="0">
                <a:solidFill>
                  <a:srgbClr val="595959"/>
                </a:solidFill>
                <a:uFillTx/>
                <a:latin typeface="Arial" pitchFamily="34"/>
                <a:cs typeface="Arial" pitchFamily="34"/>
              </a:rPr>
              <a:t>Formato de archivo: </a:t>
            </a:r>
            <a:r>
              <a:rPr lang="es-ES" sz="1800" b="0" i="0" u="none" strike="noStrike" kern="0" cap="none" spc="0" baseline="0">
                <a:solidFill>
                  <a:srgbClr val="595959"/>
                </a:solidFill>
                <a:uFillTx/>
                <a:latin typeface="Arial" pitchFamily="34"/>
                <a:cs typeface="Arial" pitchFamily="34"/>
              </a:rPr>
              <a:t>.pdf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1" i="0" u="none" strike="noStrike" kern="0" cap="none" spc="0" baseline="0">
                <a:solidFill>
                  <a:srgbClr val="595959"/>
                </a:solidFill>
                <a:uFillTx/>
                <a:latin typeface="Arial" pitchFamily="34"/>
                <a:cs typeface="Arial" pitchFamily="34"/>
              </a:rPr>
              <a:t>Contenidos: </a:t>
            </a:r>
            <a:r>
              <a:rPr lang="es-ES" sz="1800" b="0" i="0" u="none" strike="noStrike" kern="0" cap="none" spc="0" baseline="0">
                <a:solidFill>
                  <a:srgbClr val="595959"/>
                </a:solidFill>
                <a:uFillTx/>
                <a:latin typeface="Arial" pitchFamily="34"/>
                <a:cs typeface="Arial" pitchFamily="34"/>
              </a:rPr>
              <a:t>Memoria del proyecto en formato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1" i="0" u="none" strike="noStrike" kern="0" cap="none" spc="0" baseline="0">
              <a:solidFill>
                <a:srgbClr val="595959"/>
              </a:solidFill>
              <a:uFillTx/>
              <a:latin typeface="Arial" pitchFamily="34"/>
              <a:cs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0" i="0" u="none" strike="noStrike" kern="0" cap="none" spc="0" baseline="0">
                <a:solidFill>
                  <a:srgbClr val="595959"/>
                </a:solidFill>
                <a:uFillTx/>
                <a:latin typeface="Arial" pitchFamily="34"/>
                <a:cs typeface="Arial" pitchFamily="34"/>
              </a:rPr>
              <a:t>(el tamaño de la suma de todos los archivos será &lt;1GB) </a:t>
            </a:r>
            <a:endParaRPr lang="es-ES" sz="1800" b="0" i="0" u="none" strike="noStrike" kern="1200" cap="none" spc="0" baseline="0">
              <a:solidFill>
                <a:srgbClr val="595959"/>
              </a:solidFill>
              <a:uFillTx/>
              <a:latin typeface="Arial" pitchFamily="34"/>
              <a:cs typeface="Arial" pitchFamily="34"/>
            </a:endParaRPr>
          </a:p>
        </p:txBody>
      </p:sp>
      <p:sp>
        <p:nvSpPr>
          <p:cNvPr id="7" name="CuadroTexto 9">
            <a:extLst>
              <a:ext uri="{FF2B5EF4-FFF2-40B4-BE49-F238E27FC236}">
                <a16:creationId xmlns:a16="http://schemas.microsoft.com/office/drawing/2014/main" id="{74B31ECB-FA94-CF9C-D470-28F10AB5FFD4}"/>
              </a:ext>
            </a:extLst>
          </p:cNvPr>
          <p:cNvSpPr txBox="1"/>
          <p:nvPr/>
        </p:nvSpPr>
        <p:spPr>
          <a:xfrm>
            <a:off x="5842001" y="542897"/>
            <a:ext cx="899888"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a:solidFill>
                  <a:srgbClr val="FFFFFF"/>
                </a:solidFill>
                <a:uFillTx/>
                <a:latin typeface="Arial" pitchFamily="34"/>
                <a:cs typeface="Arial" pitchFamily="34"/>
              </a:rPr>
              <a:t>2</a:t>
            </a:r>
            <a:endParaRPr lang="es-ES" sz="3600" b="0" i="0" u="none" strike="noStrike" kern="1200" cap="none" spc="0" baseline="0">
              <a:solidFill>
                <a:srgbClr val="FFFFFF"/>
              </a:solidFill>
              <a:uFillTx/>
              <a:latin typeface="Arial" pitchFamily="34"/>
              <a:cs typeface="Arial" pitchFamily="34"/>
            </a:endParaRPr>
          </a:p>
        </p:txBody>
      </p:sp>
      <p:sp>
        <p:nvSpPr>
          <p:cNvPr id="8" name="CuadroTexto 11">
            <a:extLst>
              <a:ext uri="{FF2B5EF4-FFF2-40B4-BE49-F238E27FC236}">
                <a16:creationId xmlns:a16="http://schemas.microsoft.com/office/drawing/2014/main" id="{A6729C6D-6FF7-4FA7-E44E-DBF50364B19C}"/>
              </a:ext>
            </a:extLst>
          </p:cNvPr>
          <p:cNvSpPr txBox="1"/>
          <p:nvPr/>
        </p:nvSpPr>
        <p:spPr>
          <a:xfrm>
            <a:off x="0" y="281644"/>
            <a:ext cx="3156855" cy="1384995"/>
          </a:xfrm>
          <a:prstGeom prst="rect">
            <a:avLst/>
          </a:prstGeom>
          <a:noFill/>
          <a:ln cap="flat">
            <a:noFill/>
          </a:ln>
        </p:spPr>
        <p:txBody>
          <a:bodyPr vert="horz" wrap="square" lIns="54000" tIns="45720" rIns="5400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1" i="0" u="none" strike="noStrike" kern="0" cap="none" spc="0" baseline="0" dirty="0">
                <a:solidFill>
                  <a:srgbClr val="595959"/>
                </a:solidFill>
                <a:uFillTx/>
                <a:latin typeface="Arial" pitchFamily="34"/>
                <a:cs typeface="Arial" pitchFamily="34"/>
              </a:rPr>
              <a:t>ENTREGA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400" i="0" u="none" strike="noStrike" kern="1200" cap="none" spc="0" baseline="0" dirty="0">
                <a:solidFill>
                  <a:srgbClr val="595959"/>
                </a:solidFill>
                <a:uFillTx/>
                <a:latin typeface="Arial" pitchFamily="34"/>
                <a:cs typeface="Arial" pitchFamily="34"/>
              </a:rPr>
              <a:t>Documentos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400" i="0" u="none" strike="noStrike" kern="1200" cap="none" spc="0" baseline="0" dirty="0">
                <a:solidFill>
                  <a:srgbClr val="595959"/>
                </a:solidFill>
                <a:uFillTx/>
                <a:latin typeface="Arial" pitchFamily="34"/>
                <a:cs typeface="Arial" pitchFamily="34"/>
              </a:rPr>
              <a:t>TFM</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22">
    <p:spTree>
      <p:nvGrpSpPr>
        <p:cNvPr id="1" name=""/>
        <p:cNvGrpSpPr/>
        <p:nvPr/>
      </p:nvGrpSpPr>
      <p:grpSpPr>
        <a:xfrm>
          <a:off x="0" y="0"/>
          <a:ext cx="0" cy="0"/>
          <a:chOff x="0" y="0"/>
          <a:chExt cx="0" cy="0"/>
        </a:xfrm>
      </p:grpSpPr>
      <p:pic>
        <p:nvPicPr>
          <p:cNvPr id="2" name="Imagen 4" descr="Forma&#10;&#10;Descripción generada automáticamente con confianza media">
            <a:extLst>
              <a:ext uri="{FF2B5EF4-FFF2-40B4-BE49-F238E27FC236}">
                <a16:creationId xmlns:a16="http://schemas.microsoft.com/office/drawing/2014/main" id="{D734D8F8-B1BF-28A4-E9FC-F155F27327E1}"/>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4" name="CuadroTexto 6">
            <a:extLst>
              <a:ext uri="{FF2B5EF4-FFF2-40B4-BE49-F238E27FC236}">
                <a16:creationId xmlns:a16="http://schemas.microsoft.com/office/drawing/2014/main" id="{0C1E74ED-2650-D128-BEC6-DA15E53C5B36}"/>
              </a:ext>
            </a:extLst>
          </p:cNvPr>
          <p:cNvSpPr txBox="1"/>
          <p:nvPr/>
        </p:nvSpPr>
        <p:spPr>
          <a:xfrm>
            <a:off x="4049484" y="542897"/>
            <a:ext cx="899888"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a:solidFill>
                  <a:srgbClr val="FFFFFF"/>
                </a:solidFill>
                <a:uFillTx/>
                <a:latin typeface="Arial" pitchFamily="34"/>
                <a:cs typeface="Arial" pitchFamily="34"/>
              </a:rPr>
              <a:t>1</a:t>
            </a:r>
            <a:endParaRPr lang="es-ES" sz="3600" b="0" i="0" u="none" strike="noStrike" kern="1200" cap="none" spc="0" baseline="0">
              <a:solidFill>
                <a:srgbClr val="FFFFFF"/>
              </a:solidFill>
              <a:uFillTx/>
              <a:latin typeface="Arial" pitchFamily="34"/>
              <a:cs typeface="Arial" pitchFamily="34"/>
            </a:endParaRPr>
          </a:p>
        </p:txBody>
      </p:sp>
      <p:sp>
        <p:nvSpPr>
          <p:cNvPr id="5" name="CuadroTexto 7">
            <a:extLst>
              <a:ext uri="{FF2B5EF4-FFF2-40B4-BE49-F238E27FC236}">
                <a16:creationId xmlns:a16="http://schemas.microsoft.com/office/drawing/2014/main" id="{C27E71FF-46B8-A66D-C108-759CDEEF9595}"/>
              </a:ext>
            </a:extLst>
          </p:cNvPr>
          <p:cNvSpPr txBox="1"/>
          <p:nvPr/>
        </p:nvSpPr>
        <p:spPr>
          <a:xfrm>
            <a:off x="3744687" y="1732129"/>
            <a:ext cx="8447309"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a:solidFill>
                  <a:srgbClr val="595959"/>
                </a:solidFill>
                <a:uFillTx/>
                <a:latin typeface="Arial" pitchFamily="34"/>
                <a:cs typeface="Arial" pitchFamily="34"/>
              </a:rPr>
              <a:t>3º PLANOS TFM</a:t>
            </a:r>
            <a:endParaRPr lang="es-ES" sz="2400" b="0" i="0" u="none" strike="noStrike" kern="1200" cap="none" spc="0" baseline="0">
              <a:solidFill>
                <a:srgbClr val="595959"/>
              </a:solidFill>
              <a:uFillTx/>
              <a:latin typeface="Arial" pitchFamily="34"/>
              <a:cs typeface="Arial" pitchFamily="34"/>
            </a:endParaRPr>
          </a:p>
        </p:txBody>
      </p:sp>
      <p:sp>
        <p:nvSpPr>
          <p:cNvPr id="6" name="CuadroTexto 8">
            <a:extLst>
              <a:ext uri="{FF2B5EF4-FFF2-40B4-BE49-F238E27FC236}">
                <a16:creationId xmlns:a16="http://schemas.microsoft.com/office/drawing/2014/main" id="{AE06ABF3-1899-BE2C-E5E6-43B2A9083F5E}"/>
              </a:ext>
            </a:extLst>
          </p:cNvPr>
          <p:cNvSpPr txBox="1"/>
          <p:nvPr/>
        </p:nvSpPr>
        <p:spPr>
          <a:xfrm>
            <a:off x="3744687" y="2598194"/>
            <a:ext cx="8447309" cy="147733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1" i="0" u="none" strike="noStrike" kern="0" cap="none" spc="0" baseline="0">
                <a:solidFill>
                  <a:srgbClr val="595959"/>
                </a:solidFill>
                <a:uFillTx/>
                <a:latin typeface="Arial" pitchFamily="34"/>
                <a:cs typeface="Arial" pitchFamily="34"/>
              </a:rPr>
              <a:t>Nombre del directorio: </a:t>
            </a:r>
            <a:r>
              <a:rPr lang="es-ES" sz="1800" b="0" i="0" u="none" strike="noStrike" kern="0" cap="none" spc="0" baseline="0">
                <a:solidFill>
                  <a:srgbClr val="595959"/>
                </a:solidFill>
                <a:uFillTx/>
                <a:latin typeface="Arial" pitchFamily="34"/>
                <a:cs typeface="Arial" pitchFamily="34"/>
              </a:rPr>
              <a:t>3_Memoria</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1" i="0" u="none" strike="noStrike" kern="0" cap="none" spc="0" baseline="0">
                <a:solidFill>
                  <a:srgbClr val="595959"/>
                </a:solidFill>
                <a:uFillTx/>
                <a:latin typeface="Arial" pitchFamily="34"/>
                <a:cs typeface="Arial" pitchFamily="34"/>
              </a:rPr>
              <a:t>Formato de archivo: </a:t>
            </a:r>
            <a:r>
              <a:rPr lang="es-ES" sz="1800" b="0" i="0" u="none" strike="noStrike" kern="0" cap="none" spc="0" baseline="0">
                <a:solidFill>
                  <a:srgbClr val="595959"/>
                </a:solidFill>
                <a:uFillTx/>
                <a:latin typeface="Arial" pitchFamily="34"/>
                <a:cs typeface="Arial" pitchFamily="34"/>
              </a:rPr>
              <a:t>.pdf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1" i="0" u="none" strike="noStrike" kern="0" cap="none" spc="0" baseline="0">
                <a:solidFill>
                  <a:srgbClr val="595959"/>
                </a:solidFill>
                <a:uFillTx/>
                <a:latin typeface="Arial" pitchFamily="34"/>
                <a:cs typeface="Arial" pitchFamily="34"/>
              </a:rPr>
              <a:t>Contenidos: </a:t>
            </a:r>
            <a:r>
              <a:rPr lang="es-ES" sz="1800" b="0" i="0" u="none" strike="noStrike" kern="0" cap="none" spc="0" baseline="0">
                <a:solidFill>
                  <a:srgbClr val="595959"/>
                </a:solidFill>
                <a:uFillTx/>
                <a:latin typeface="Arial" pitchFamily="34"/>
                <a:cs typeface="Arial" pitchFamily="34"/>
              </a:rPr>
              <a:t>Planos numerados del Proyecto</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1" i="0" u="none" strike="noStrike" kern="0" cap="none" spc="0" baseline="0">
              <a:solidFill>
                <a:srgbClr val="595959"/>
              </a:solidFill>
              <a:uFillTx/>
              <a:latin typeface="Arial" pitchFamily="34"/>
              <a:cs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0" i="0" u="none" strike="noStrike" kern="0" cap="none" spc="0" baseline="0">
                <a:solidFill>
                  <a:srgbClr val="595959"/>
                </a:solidFill>
                <a:uFillTx/>
                <a:latin typeface="Arial" pitchFamily="34"/>
                <a:cs typeface="Arial" pitchFamily="34"/>
              </a:rPr>
              <a:t>(el tamaño de la suma de todos los archivos será &lt;1GB) </a:t>
            </a:r>
            <a:endParaRPr lang="es-ES" sz="1800" b="0" i="0" u="none" strike="noStrike" kern="1200" cap="none" spc="0" baseline="0">
              <a:solidFill>
                <a:srgbClr val="595959"/>
              </a:solidFill>
              <a:uFillTx/>
              <a:latin typeface="Arial" pitchFamily="34"/>
              <a:cs typeface="Arial" pitchFamily="34"/>
            </a:endParaRPr>
          </a:p>
        </p:txBody>
      </p:sp>
      <p:sp>
        <p:nvSpPr>
          <p:cNvPr id="7" name="CuadroTexto 9">
            <a:extLst>
              <a:ext uri="{FF2B5EF4-FFF2-40B4-BE49-F238E27FC236}">
                <a16:creationId xmlns:a16="http://schemas.microsoft.com/office/drawing/2014/main" id="{7769811F-64FA-0106-4FD0-E5991C3556C2}"/>
              </a:ext>
            </a:extLst>
          </p:cNvPr>
          <p:cNvSpPr txBox="1"/>
          <p:nvPr/>
        </p:nvSpPr>
        <p:spPr>
          <a:xfrm>
            <a:off x="5842001" y="542897"/>
            <a:ext cx="899888"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a:solidFill>
                  <a:srgbClr val="FFFFFF"/>
                </a:solidFill>
                <a:uFillTx/>
                <a:latin typeface="Arial" pitchFamily="34"/>
                <a:cs typeface="Arial" pitchFamily="34"/>
              </a:rPr>
              <a:t>2</a:t>
            </a:r>
            <a:endParaRPr lang="es-ES" sz="3600" b="0" i="0" u="none" strike="noStrike" kern="1200" cap="none" spc="0" baseline="0">
              <a:solidFill>
                <a:srgbClr val="FFFFFF"/>
              </a:solidFill>
              <a:uFillTx/>
              <a:latin typeface="Arial" pitchFamily="34"/>
              <a:cs typeface="Arial" pitchFamily="34"/>
            </a:endParaRPr>
          </a:p>
        </p:txBody>
      </p:sp>
      <p:sp>
        <p:nvSpPr>
          <p:cNvPr id="8" name="CuadroTexto 10">
            <a:extLst>
              <a:ext uri="{FF2B5EF4-FFF2-40B4-BE49-F238E27FC236}">
                <a16:creationId xmlns:a16="http://schemas.microsoft.com/office/drawing/2014/main" id="{44000ECE-182C-DBB0-5FF6-F814C02963BA}"/>
              </a:ext>
            </a:extLst>
          </p:cNvPr>
          <p:cNvSpPr txBox="1"/>
          <p:nvPr/>
        </p:nvSpPr>
        <p:spPr>
          <a:xfrm>
            <a:off x="7438570" y="542897"/>
            <a:ext cx="899888"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a:solidFill>
                  <a:srgbClr val="FFFFFF"/>
                </a:solidFill>
                <a:uFillTx/>
                <a:latin typeface="Arial" pitchFamily="34"/>
                <a:cs typeface="Arial" pitchFamily="34"/>
              </a:rPr>
              <a:t>3</a:t>
            </a:r>
            <a:endParaRPr lang="es-ES" sz="3600" b="0" i="0" u="none" strike="noStrike" kern="1200" cap="none" spc="0" baseline="0">
              <a:solidFill>
                <a:srgbClr val="FFFFFF"/>
              </a:solidFill>
              <a:uFillTx/>
              <a:latin typeface="Arial" pitchFamily="34"/>
              <a:cs typeface="Arial" pitchFamily="34"/>
            </a:endParaRPr>
          </a:p>
        </p:txBody>
      </p:sp>
      <p:sp>
        <p:nvSpPr>
          <p:cNvPr id="9" name="CuadroTexto 11">
            <a:extLst>
              <a:ext uri="{FF2B5EF4-FFF2-40B4-BE49-F238E27FC236}">
                <a16:creationId xmlns:a16="http://schemas.microsoft.com/office/drawing/2014/main" id="{B161D277-5F54-62FD-C1F8-FEA3A774A498}"/>
              </a:ext>
            </a:extLst>
          </p:cNvPr>
          <p:cNvSpPr txBox="1"/>
          <p:nvPr/>
        </p:nvSpPr>
        <p:spPr>
          <a:xfrm>
            <a:off x="0" y="281644"/>
            <a:ext cx="3156855" cy="1384995"/>
          </a:xfrm>
          <a:prstGeom prst="rect">
            <a:avLst/>
          </a:prstGeom>
          <a:noFill/>
          <a:ln cap="flat">
            <a:noFill/>
          </a:ln>
        </p:spPr>
        <p:txBody>
          <a:bodyPr vert="horz" wrap="square" lIns="54000" tIns="45720" rIns="5400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1" i="0" u="none" strike="noStrike" kern="0" cap="none" spc="0" baseline="0" dirty="0">
                <a:solidFill>
                  <a:srgbClr val="595959"/>
                </a:solidFill>
                <a:uFillTx/>
                <a:latin typeface="Arial" pitchFamily="34"/>
                <a:cs typeface="Arial" pitchFamily="34"/>
              </a:rPr>
              <a:t>ENTREGA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400" i="0" u="none" strike="noStrike" kern="1200" cap="none" spc="0" baseline="0" dirty="0">
                <a:solidFill>
                  <a:srgbClr val="595959"/>
                </a:solidFill>
                <a:uFillTx/>
                <a:latin typeface="Arial" pitchFamily="34"/>
                <a:cs typeface="Arial" pitchFamily="34"/>
              </a:rPr>
              <a:t>Documentos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400" i="0" u="none" strike="noStrike" kern="1200" cap="none" spc="0" baseline="0" dirty="0">
                <a:solidFill>
                  <a:srgbClr val="595959"/>
                </a:solidFill>
                <a:uFillTx/>
                <a:latin typeface="Arial" pitchFamily="34"/>
                <a:cs typeface="Arial" pitchFamily="34"/>
              </a:rPr>
              <a:t>TFM</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23">
    <p:spTree>
      <p:nvGrpSpPr>
        <p:cNvPr id="1" name=""/>
        <p:cNvGrpSpPr/>
        <p:nvPr/>
      </p:nvGrpSpPr>
      <p:grpSpPr>
        <a:xfrm>
          <a:off x="0" y="0"/>
          <a:ext cx="0" cy="0"/>
          <a:chOff x="0" y="0"/>
          <a:chExt cx="0" cy="0"/>
        </a:xfrm>
      </p:grpSpPr>
      <p:pic>
        <p:nvPicPr>
          <p:cNvPr id="2" name="Imagen 4" descr="Forma&#10;&#10;Descripción generada automáticamente con confianza baja">
            <a:extLst>
              <a:ext uri="{FF2B5EF4-FFF2-40B4-BE49-F238E27FC236}">
                <a16:creationId xmlns:a16="http://schemas.microsoft.com/office/drawing/2014/main" id="{3854E38A-C06F-2901-4F27-600F22943034}"/>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4" name="CuadroTexto 6">
            <a:extLst>
              <a:ext uri="{FF2B5EF4-FFF2-40B4-BE49-F238E27FC236}">
                <a16:creationId xmlns:a16="http://schemas.microsoft.com/office/drawing/2014/main" id="{CDC88AE9-8E75-FD4E-E26E-22ACAB7B6040}"/>
              </a:ext>
            </a:extLst>
          </p:cNvPr>
          <p:cNvSpPr txBox="1"/>
          <p:nvPr/>
        </p:nvSpPr>
        <p:spPr>
          <a:xfrm>
            <a:off x="4049484" y="542897"/>
            <a:ext cx="899888"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a:solidFill>
                  <a:srgbClr val="FFFFFF"/>
                </a:solidFill>
                <a:uFillTx/>
                <a:latin typeface="Arial" pitchFamily="34"/>
                <a:cs typeface="Arial" pitchFamily="34"/>
              </a:rPr>
              <a:t>1</a:t>
            </a:r>
            <a:endParaRPr lang="es-ES" sz="3600" b="0" i="0" u="none" strike="noStrike" kern="1200" cap="none" spc="0" baseline="0">
              <a:solidFill>
                <a:srgbClr val="FFFFFF"/>
              </a:solidFill>
              <a:uFillTx/>
              <a:latin typeface="Arial" pitchFamily="34"/>
              <a:cs typeface="Arial" pitchFamily="34"/>
            </a:endParaRPr>
          </a:p>
        </p:txBody>
      </p:sp>
      <p:sp>
        <p:nvSpPr>
          <p:cNvPr id="5" name="CuadroTexto 7">
            <a:extLst>
              <a:ext uri="{FF2B5EF4-FFF2-40B4-BE49-F238E27FC236}">
                <a16:creationId xmlns:a16="http://schemas.microsoft.com/office/drawing/2014/main" id="{6FA946A6-1881-BD63-8162-CD4658DBBF33}"/>
              </a:ext>
            </a:extLst>
          </p:cNvPr>
          <p:cNvSpPr txBox="1"/>
          <p:nvPr/>
        </p:nvSpPr>
        <p:spPr>
          <a:xfrm>
            <a:off x="3744687" y="1732129"/>
            <a:ext cx="8447309"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a:solidFill>
                  <a:srgbClr val="595959"/>
                </a:solidFill>
                <a:uFillTx/>
                <a:latin typeface="Arial" pitchFamily="34"/>
                <a:cs typeface="Arial" pitchFamily="34"/>
              </a:rPr>
              <a:t>4º PANELES RESUMEN TFM</a:t>
            </a:r>
            <a:endParaRPr lang="es-ES" sz="2400" b="0" i="0" u="none" strike="noStrike" kern="1200" cap="none" spc="0" baseline="0">
              <a:solidFill>
                <a:srgbClr val="595959"/>
              </a:solidFill>
              <a:uFillTx/>
              <a:latin typeface="Arial" pitchFamily="34"/>
              <a:cs typeface="Arial" pitchFamily="34"/>
            </a:endParaRPr>
          </a:p>
        </p:txBody>
      </p:sp>
      <p:sp>
        <p:nvSpPr>
          <p:cNvPr id="6" name="CuadroTexto 8">
            <a:extLst>
              <a:ext uri="{FF2B5EF4-FFF2-40B4-BE49-F238E27FC236}">
                <a16:creationId xmlns:a16="http://schemas.microsoft.com/office/drawing/2014/main" id="{0394B79A-4A6E-01EA-3A67-B400AA449EB9}"/>
              </a:ext>
            </a:extLst>
          </p:cNvPr>
          <p:cNvSpPr txBox="1"/>
          <p:nvPr/>
        </p:nvSpPr>
        <p:spPr>
          <a:xfrm>
            <a:off x="3744687" y="2598194"/>
            <a:ext cx="8447309" cy="147733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1" i="0" u="none" strike="noStrike" kern="0" cap="none" spc="0" baseline="0">
                <a:solidFill>
                  <a:srgbClr val="595959"/>
                </a:solidFill>
                <a:uFillTx/>
                <a:latin typeface="Arial" pitchFamily="34"/>
                <a:cs typeface="Arial" pitchFamily="34"/>
              </a:rPr>
              <a:t>Nombre del directorio: </a:t>
            </a:r>
            <a:r>
              <a:rPr lang="es-ES" sz="1800" b="0" i="0" u="none" strike="noStrike" kern="0" cap="none" spc="0" baseline="0">
                <a:solidFill>
                  <a:srgbClr val="595959"/>
                </a:solidFill>
                <a:uFillTx/>
                <a:latin typeface="Arial" pitchFamily="34"/>
                <a:cs typeface="Arial" pitchFamily="34"/>
              </a:rPr>
              <a:t>4_Paneles resumen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1" i="0" u="none" strike="noStrike" kern="0" cap="none" spc="0" baseline="0">
                <a:solidFill>
                  <a:srgbClr val="595959"/>
                </a:solidFill>
                <a:uFillTx/>
                <a:latin typeface="Arial" pitchFamily="34"/>
                <a:cs typeface="Arial" pitchFamily="34"/>
              </a:rPr>
              <a:t>Formato de archivo: </a:t>
            </a:r>
            <a:r>
              <a:rPr lang="es-ES" sz="1800" b="0" i="0" u="none" strike="noStrike" kern="0" cap="none" spc="0" baseline="0">
                <a:solidFill>
                  <a:srgbClr val="595959"/>
                </a:solidFill>
                <a:uFillTx/>
                <a:latin typeface="Arial" pitchFamily="34"/>
                <a:cs typeface="Arial" pitchFamily="34"/>
              </a:rPr>
              <a:t>.pdf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1" i="0" u="none" strike="noStrike" kern="0" cap="none" spc="0" baseline="0">
                <a:solidFill>
                  <a:srgbClr val="595959"/>
                </a:solidFill>
                <a:uFillTx/>
                <a:latin typeface="Arial" pitchFamily="34"/>
                <a:cs typeface="Arial" pitchFamily="34"/>
              </a:rPr>
              <a:t>Contenidos: </a:t>
            </a:r>
            <a:r>
              <a:rPr lang="es-ES" sz="1800" b="0" i="0" u="none" strike="noStrike" kern="0" cap="none" spc="0" baseline="0">
                <a:solidFill>
                  <a:srgbClr val="595959"/>
                </a:solidFill>
                <a:uFillTx/>
                <a:latin typeface="Arial" pitchFamily="34"/>
                <a:cs typeface="Arial" pitchFamily="34"/>
              </a:rPr>
              <a:t>3 Paneles – Resumen DIN A-1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1" i="0" u="none" strike="noStrike" kern="0" cap="none" spc="0" baseline="0">
              <a:solidFill>
                <a:srgbClr val="595959"/>
              </a:solidFill>
              <a:uFillTx/>
              <a:latin typeface="Arial" pitchFamily="34"/>
              <a:cs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0" i="0" u="none" strike="noStrike" kern="0" cap="none" spc="0" baseline="0">
                <a:solidFill>
                  <a:srgbClr val="595959"/>
                </a:solidFill>
                <a:uFillTx/>
                <a:latin typeface="Arial" pitchFamily="34"/>
                <a:cs typeface="Arial" pitchFamily="34"/>
              </a:rPr>
              <a:t>(el tamaño de la suma de todos los archivos será &lt;1GB) </a:t>
            </a:r>
            <a:endParaRPr lang="es-ES" sz="1800" b="0" i="0" u="none" strike="noStrike" kern="1200" cap="none" spc="0" baseline="0">
              <a:solidFill>
                <a:srgbClr val="595959"/>
              </a:solidFill>
              <a:uFillTx/>
              <a:latin typeface="Arial" pitchFamily="34"/>
              <a:cs typeface="Arial" pitchFamily="34"/>
            </a:endParaRPr>
          </a:p>
        </p:txBody>
      </p:sp>
      <p:sp>
        <p:nvSpPr>
          <p:cNvPr id="7" name="CuadroTexto 9">
            <a:extLst>
              <a:ext uri="{FF2B5EF4-FFF2-40B4-BE49-F238E27FC236}">
                <a16:creationId xmlns:a16="http://schemas.microsoft.com/office/drawing/2014/main" id="{9CA28C93-9051-59E0-7F53-8929A43D8858}"/>
              </a:ext>
            </a:extLst>
          </p:cNvPr>
          <p:cNvSpPr txBox="1"/>
          <p:nvPr/>
        </p:nvSpPr>
        <p:spPr>
          <a:xfrm>
            <a:off x="5842001" y="542897"/>
            <a:ext cx="899888"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a:solidFill>
                  <a:srgbClr val="FFFFFF"/>
                </a:solidFill>
                <a:uFillTx/>
                <a:latin typeface="Arial" pitchFamily="34"/>
                <a:cs typeface="Arial" pitchFamily="34"/>
              </a:rPr>
              <a:t>2</a:t>
            </a:r>
            <a:endParaRPr lang="es-ES" sz="3600" b="0" i="0" u="none" strike="noStrike" kern="1200" cap="none" spc="0" baseline="0">
              <a:solidFill>
                <a:srgbClr val="FFFFFF"/>
              </a:solidFill>
              <a:uFillTx/>
              <a:latin typeface="Arial" pitchFamily="34"/>
              <a:cs typeface="Arial" pitchFamily="34"/>
            </a:endParaRPr>
          </a:p>
        </p:txBody>
      </p:sp>
      <p:sp>
        <p:nvSpPr>
          <p:cNvPr id="8" name="CuadroTexto 10">
            <a:extLst>
              <a:ext uri="{FF2B5EF4-FFF2-40B4-BE49-F238E27FC236}">
                <a16:creationId xmlns:a16="http://schemas.microsoft.com/office/drawing/2014/main" id="{2D8B4CB5-BF9F-E071-ADF5-A74288694D7A}"/>
              </a:ext>
            </a:extLst>
          </p:cNvPr>
          <p:cNvSpPr txBox="1"/>
          <p:nvPr/>
        </p:nvSpPr>
        <p:spPr>
          <a:xfrm>
            <a:off x="7438570" y="542897"/>
            <a:ext cx="899888"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a:solidFill>
                  <a:srgbClr val="FFFFFF"/>
                </a:solidFill>
                <a:uFillTx/>
                <a:latin typeface="Arial" pitchFamily="34"/>
                <a:cs typeface="Arial" pitchFamily="34"/>
              </a:rPr>
              <a:t>3</a:t>
            </a:r>
            <a:endParaRPr lang="es-ES" sz="3600" b="0" i="0" u="none" strike="noStrike" kern="1200" cap="none" spc="0" baseline="0">
              <a:solidFill>
                <a:srgbClr val="FFFFFF"/>
              </a:solidFill>
              <a:uFillTx/>
              <a:latin typeface="Arial" pitchFamily="34"/>
              <a:cs typeface="Arial" pitchFamily="34"/>
            </a:endParaRPr>
          </a:p>
        </p:txBody>
      </p:sp>
      <p:sp>
        <p:nvSpPr>
          <p:cNvPr id="9" name="CuadroTexto 11">
            <a:extLst>
              <a:ext uri="{FF2B5EF4-FFF2-40B4-BE49-F238E27FC236}">
                <a16:creationId xmlns:a16="http://schemas.microsoft.com/office/drawing/2014/main" id="{8C748216-A1B4-F51B-F129-E5F0C273174C}"/>
              </a:ext>
            </a:extLst>
          </p:cNvPr>
          <p:cNvSpPr txBox="1"/>
          <p:nvPr/>
        </p:nvSpPr>
        <p:spPr>
          <a:xfrm>
            <a:off x="8937171" y="542897"/>
            <a:ext cx="899888"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a:solidFill>
                  <a:srgbClr val="FFFFFF"/>
                </a:solidFill>
                <a:uFillTx/>
                <a:latin typeface="Arial" pitchFamily="34"/>
                <a:cs typeface="Arial" pitchFamily="34"/>
              </a:rPr>
              <a:t>4</a:t>
            </a:r>
            <a:endParaRPr lang="es-ES" sz="3600" b="0" i="0" u="none" strike="noStrike" kern="1200" cap="none" spc="0" baseline="0">
              <a:solidFill>
                <a:srgbClr val="FFFFFF"/>
              </a:solidFill>
              <a:uFillTx/>
              <a:latin typeface="Arial" pitchFamily="34"/>
              <a:cs typeface="Arial" pitchFamily="34"/>
            </a:endParaRPr>
          </a:p>
        </p:txBody>
      </p:sp>
      <p:sp>
        <p:nvSpPr>
          <p:cNvPr id="10" name="CuadroTexto 11">
            <a:extLst>
              <a:ext uri="{FF2B5EF4-FFF2-40B4-BE49-F238E27FC236}">
                <a16:creationId xmlns:a16="http://schemas.microsoft.com/office/drawing/2014/main" id="{49FDD8EB-FA21-4BC7-451C-08486DC46B97}"/>
              </a:ext>
            </a:extLst>
          </p:cNvPr>
          <p:cNvSpPr txBox="1"/>
          <p:nvPr/>
        </p:nvSpPr>
        <p:spPr>
          <a:xfrm>
            <a:off x="0" y="281644"/>
            <a:ext cx="3156855" cy="1384995"/>
          </a:xfrm>
          <a:prstGeom prst="rect">
            <a:avLst/>
          </a:prstGeom>
          <a:noFill/>
          <a:ln cap="flat">
            <a:noFill/>
          </a:ln>
        </p:spPr>
        <p:txBody>
          <a:bodyPr vert="horz" wrap="square" lIns="54000" tIns="45720" rIns="5400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1" i="0" u="none" strike="noStrike" kern="0" cap="none" spc="0" baseline="0" dirty="0">
                <a:solidFill>
                  <a:srgbClr val="595959"/>
                </a:solidFill>
                <a:uFillTx/>
                <a:latin typeface="Arial" pitchFamily="34"/>
                <a:cs typeface="Arial" pitchFamily="34"/>
              </a:rPr>
              <a:t>ENTREGA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400" i="0" u="none" strike="noStrike" kern="1200" cap="none" spc="0" baseline="0" dirty="0">
                <a:solidFill>
                  <a:srgbClr val="595959"/>
                </a:solidFill>
                <a:uFillTx/>
                <a:latin typeface="Arial" pitchFamily="34"/>
                <a:cs typeface="Arial" pitchFamily="34"/>
              </a:rPr>
              <a:t>Documentos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400" i="0" u="none" strike="noStrike" kern="1200" cap="none" spc="0" baseline="0" dirty="0">
                <a:solidFill>
                  <a:srgbClr val="595959"/>
                </a:solidFill>
                <a:uFillTx/>
                <a:latin typeface="Arial" pitchFamily="34"/>
                <a:cs typeface="Arial" pitchFamily="34"/>
              </a:rPr>
              <a:t>TFM</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24">
    <p:spTree>
      <p:nvGrpSpPr>
        <p:cNvPr id="1" name=""/>
        <p:cNvGrpSpPr/>
        <p:nvPr/>
      </p:nvGrpSpPr>
      <p:grpSpPr>
        <a:xfrm>
          <a:off x="0" y="0"/>
          <a:ext cx="0" cy="0"/>
          <a:chOff x="0" y="0"/>
          <a:chExt cx="0" cy="0"/>
        </a:xfrm>
      </p:grpSpPr>
      <p:pic>
        <p:nvPicPr>
          <p:cNvPr id="2" name="Imagen 4" descr="Imagen que contiene Forma&#10;&#10;Descripción generada automáticamente">
            <a:extLst>
              <a:ext uri="{FF2B5EF4-FFF2-40B4-BE49-F238E27FC236}">
                <a16:creationId xmlns:a16="http://schemas.microsoft.com/office/drawing/2014/main" id="{3D4FEDEF-D2A9-E03D-EEA3-D7450B2E1227}"/>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CuadroTexto 5">
            <a:extLst>
              <a:ext uri="{FF2B5EF4-FFF2-40B4-BE49-F238E27FC236}">
                <a16:creationId xmlns:a16="http://schemas.microsoft.com/office/drawing/2014/main" id="{D60DCFBD-A956-3241-7A64-981AB477A6DB}"/>
              </a:ext>
            </a:extLst>
          </p:cNvPr>
          <p:cNvSpPr txBox="1"/>
          <p:nvPr/>
        </p:nvSpPr>
        <p:spPr>
          <a:xfrm>
            <a:off x="4049484" y="542897"/>
            <a:ext cx="899888"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a:solidFill>
                  <a:srgbClr val="FFFFFF"/>
                </a:solidFill>
                <a:uFillTx/>
                <a:latin typeface="Arial" pitchFamily="34"/>
                <a:cs typeface="Arial" pitchFamily="34"/>
              </a:rPr>
              <a:t>1</a:t>
            </a:r>
            <a:endParaRPr lang="es-ES" sz="3600" b="0" i="0" u="none" strike="noStrike" kern="1200" cap="none" spc="0" baseline="0">
              <a:solidFill>
                <a:srgbClr val="FFFFFF"/>
              </a:solidFill>
              <a:uFillTx/>
              <a:latin typeface="Arial" pitchFamily="34"/>
              <a:cs typeface="Arial" pitchFamily="34"/>
            </a:endParaRPr>
          </a:p>
        </p:txBody>
      </p:sp>
      <p:sp>
        <p:nvSpPr>
          <p:cNvPr id="4" name="CuadroTexto 6">
            <a:extLst>
              <a:ext uri="{FF2B5EF4-FFF2-40B4-BE49-F238E27FC236}">
                <a16:creationId xmlns:a16="http://schemas.microsoft.com/office/drawing/2014/main" id="{7F1A5720-62E3-AE13-C1C8-BC09F41CA070}"/>
              </a:ext>
            </a:extLst>
          </p:cNvPr>
          <p:cNvSpPr txBox="1"/>
          <p:nvPr/>
        </p:nvSpPr>
        <p:spPr>
          <a:xfrm>
            <a:off x="3744687" y="1732129"/>
            <a:ext cx="8447309" cy="52321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0" cap="none" spc="0" baseline="0">
                <a:solidFill>
                  <a:srgbClr val="595959"/>
                </a:solidFill>
                <a:uFillTx/>
                <a:latin typeface="Arial" pitchFamily="34"/>
                <a:cs typeface="Arial" pitchFamily="34"/>
              </a:rPr>
              <a:t>5º DOCUMENTACIÓN ESPECIFICA DE TALLER</a:t>
            </a:r>
            <a:endParaRPr lang="es-ES" sz="2800" b="0" i="0" u="none" strike="noStrike" kern="1200" cap="none" spc="0" baseline="0">
              <a:solidFill>
                <a:srgbClr val="595959"/>
              </a:solidFill>
              <a:uFillTx/>
              <a:latin typeface="Arial" pitchFamily="34"/>
              <a:cs typeface="Arial" pitchFamily="34"/>
            </a:endParaRPr>
          </a:p>
        </p:txBody>
      </p:sp>
      <p:sp>
        <p:nvSpPr>
          <p:cNvPr id="5" name="CuadroTexto 7">
            <a:extLst>
              <a:ext uri="{FF2B5EF4-FFF2-40B4-BE49-F238E27FC236}">
                <a16:creationId xmlns:a16="http://schemas.microsoft.com/office/drawing/2014/main" id="{FE439612-597D-C9B4-185A-1108BD410452}"/>
              </a:ext>
            </a:extLst>
          </p:cNvPr>
          <p:cNvSpPr txBox="1"/>
          <p:nvPr/>
        </p:nvSpPr>
        <p:spPr>
          <a:xfrm>
            <a:off x="3788231" y="2921352"/>
            <a:ext cx="8403765" cy="286232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1" i="0" u="none" strike="noStrike" kern="0" cap="none" spc="0" baseline="0" dirty="0">
                <a:solidFill>
                  <a:srgbClr val="595959"/>
                </a:solidFill>
                <a:uFillTx/>
                <a:latin typeface="Arial" pitchFamily="34"/>
                <a:cs typeface="Arial" pitchFamily="34"/>
              </a:rPr>
              <a:t>Este apartado será especifico de cada taller:</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1" i="0" u="none" strike="noStrike" kern="0" cap="none" spc="0" baseline="0" dirty="0">
              <a:solidFill>
                <a:srgbClr val="595959"/>
              </a:solidFill>
              <a:uFillTx/>
              <a:latin typeface="Arial" pitchFamily="34"/>
              <a:cs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1" i="0" u="none" strike="noStrike" kern="0" cap="none" spc="0" baseline="0" dirty="0">
                <a:solidFill>
                  <a:srgbClr val="595959"/>
                </a:solidFill>
                <a:uFillTx/>
                <a:latin typeface="Arial" pitchFamily="34"/>
                <a:cs typeface="Arial" pitchFamily="34"/>
              </a:rPr>
              <a:t>Taller 1: </a:t>
            </a:r>
            <a:r>
              <a:rPr lang="es-ES" sz="1800" b="0" i="0" u="none" strike="noStrike" kern="0" cap="none" spc="0" baseline="0" dirty="0">
                <a:solidFill>
                  <a:srgbClr val="595959"/>
                </a:solidFill>
                <a:uFillTx/>
                <a:latin typeface="Arial" pitchFamily="34"/>
                <a:cs typeface="Arial" pitchFamily="34"/>
              </a:rPr>
              <a:t>Maqueta del proyecto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1" i="0" u="none" strike="noStrike" kern="0" cap="none" spc="0" baseline="0" dirty="0">
                <a:solidFill>
                  <a:srgbClr val="595959"/>
                </a:solidFill>
                <a:uFillTx/>
                <a:latin typeface="Arial" pitchFamily="34"/>
                <a:cs typeface="Arial" pitchFamily="34"/>
              </a:rPr>
              <a:t>Taller 2: </a:t>
            </a:r>
            <a:r>
              <a:rPr lang="es-ES" sz="1800" b="0" i="0" u="none" strike="noStrike" kern="0" cap="none" spc="0" baseline="0" dirty="0">
                <a:solidFill>
                  <a:srgbClr val="595959"/>
                </a:solidFill>
                <a:uFillTx/>
                <a:latin typeface="Arial" pitchFamily="34"/>
                <a:cs typeface="Arial" pitchFamily="34"/>
              </a:rPr>
              <a:t>Vídeo del proyecto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1" i="0" u="none" strike="noStrike" kern="0" cap="none" spc="0" baseline="0" dirty="0">
                <a:solidFill>
                  <a:srgbClr val="595959"/>
                </a:solidFill>
                <a:uFillTx/>
                <a:latin typeface="Arial" pitchFamily="34"/>
                <a:cs typeface="Arial" pitchFamily="34"/>
              </a:rPr>
              <a:t>Taller 3: </a:t>
            </a:r>
            <a:r>
              <a:rPr lang="es-ES" sz="1800" i="0" u="none" strike="noStrike" kern="0" cap="none" spc="0" baseline="0" dirty="0">
                <a:solidFill>
                  <a:srgbClr val="595959"/>
                </a:solidFill>
                <a:uFillTx/>
                <a:latin typeface="Arial" pitchFamily="34"/>
                <a:cs typeface="Arial" pitchFamily="34"/>
              </a:rPr>
              <a:t>Planos de análisis/intervención a e</a:t>
            </a:r>
            <a:r>
              <a:rPr lang="es-ES" sz="1800" b="0" i="0" u="none" strike="noStrike" kern="0" cap="none" spc="0" baseline="0" dirty="0">
                <a:solidFill>
                  <a:srgbClr val="595959"/>
                </a:solidFill>
                <a:uFillTx/>
                <a:latin typeface="Arial" pitchFamily="34"/>
                <a:cs typeface="Arial" pitchFamily="34"/>
              </a:rPr>
              <a:t>scala urbana</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1" i="0" u="none" strike="noStrike" kern="0" cap="none" spc="0" baseline="0" dirty="0">
                <a:solidFill>
                  <a:srgbClr val="595959"/>
                </a:solidFill>
                <a:uFillTx/>
                <a:latin typeface="Arial" pitchFamily="34"/>
                <a:cs typeface="Arial" pitchFamily="34"/>
              </a:rPr>
              <a:t>Taller 4:  </a:t>
            </a:r>
            <a:r>
              <a:rPr lang="es-ES" sz="1800" b="0" i="0" u="none" strike="noStrike" kern="0" cap="none" spc="0" baseline="0" dirty="0">
                <a:solidFill>
                  <a:srgbClr val="595959"/>
                </a:solidFill>
                <a:uFillTx/>
                <a:latin typeface="Arial" pitchFamily="34"/>
                <a:cs typeface="Arial" pitchFamily="34"/>
              </a:rPr>
              <a:t>Prototipo construido y documentación-reportaje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0" cap="none" spc="0" baseline="0" dirty="0">
              <a:solidFill>
                <a:srgbClr val="595959"/>
              </a:solidFill>
              <a:uFillTx/>
              <a:latin typeface="Arial" pitchFamily="34"/>
              <a:cs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0" i="0" u="none" strike="noStrike" kern="0" cap="none" spc="0" baseline="0" dirty="0">
                <a:solidFill>
                  <a:srgbClr val="595959"/>
                </a:solidFill>
                <a:uFillTx/>
                <a:latin typeface="Arial" pitchFamily="34"/>
                <a:cs typeface="Arial" pitchFamily="34"/>
              </a:rPr>
              <a:t>(el tamaño de la suma de todos los archivos será &lt;1GB)</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800" b="0" i="0" u="none" strike="noStrike" kern="0" cap="none" spc="0" baseline="0" dirty="0">
              <a:solidFill>
                <a:srgbClr val="595959"/>
              </a:solidFill>
              <a:uFillTx/>
              <a:latin typeface="Arial" pitchFamily="34"/>
              <a:cs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0" i="0" u="none" strike="noStrike" kern="0" cap="none" spc="0" baseline="0" dirty="0">
                <a:solidFill>
                  <a:srgbClr val="595959"/>
                </a:solidFill>
                <a:uFillTx/>
                <a:latin typeface="Arial" pitchFamily="34"/>
                <a:cs typeface="Arial" pitchFamily="34"/>
              </a:rPr>
              <a:t>(Esta documentación específica se llevará al Acto de Defensa) </a:t>
            </a:r>
            <a:endParaRPr lang="es-ES" sz="1800" b="0" i="0" u="none" strike="noStrike" kern="1200" cap="none" spc="0" baseline="0" dirty="0">
              <a:solidFill>
                <a:srgbClr val="595959"/>
              </a:solidFill>
              <a:uFillTx/>
              <a:latin typeface="Arial" pitchFamily="34"/>
              <a:cs typeface="Arial" pitchFamily="34"/>
            </a:endParaRPr>
          </a:p>
        </p:txBody>
      </p:sp>
      <p:sp>
        <p:nvSpPr>
          <p:cNvPr id="6" name="CuadroTexto 8">
            <a:extLst>
              <a:ext uri="{FF2B5EF4-FFF2-40B4-BE49-F238E27FC236}">
                <a16:creationId xmlns:a16="http://schemas.microsoft.com/office/drawing/2014/main" id="{ABE06EBC-5B8B-AD46-E5E7-9D81C2CA161A}"/>
              </a:ext>
            </a:extLst>
          </p:cNvPr>
          <p:cNvSpPr txBox="1"/>
          <p:nvPr/>
        </p:nvSpPr>
        <p:spPr>
          <a:xfrm>
            <a:off x="5842001" y="542897"/>
            <a:ext cx="899888"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a:solidFill>
                  <a:srgbClr val="FFFFFF"/>
                </a:solidFill>
                <a:uFillTx/>
                <a:latin typeface="Arial" pitchFamily="34"/>
                <a:cs typeface="Arial" pitchFamily="34"/>
              </a:rPr>
              <a:t>2</a:t>
            </a:r>
            <a:endParaRPr lang="es-ES" sz="3600" b="0" i="0" u="none" strike="noStrike" kern="1200" cap="none" spc="0" baseline="0">
              <a:solidFill>
                <a:srgbClr val="FFFFFF"/>
              </a:solidFill>
              <a:uFillTx/>
              <a:latin typeface="Arial" pitchFamily="34"/>
              <a:cs typeface="Arial" pitchFamily="34"/>
            </a:endParaRPr>
          </a:p>
        </p:txBody>
      </p:sp>
      <p:sp>
        <p:nvSpPr>
          <p:cNvPr id="7" name="CuadroTexto 9">
            <a:extLst>
              <a:ext uri="{FF2B5EF4-FFF2-40B4-BE49-F238E27FC236}">
                <a16:creationId xmlns:a16="http://schemas.microsoft.com/office/drawing/2014/main" id="{6FB45823-643F-0DE9-6CA0-42B0A0D6CFB3}"/>
              </a:ext>
            </a:extLst>
          </p:cNvPr>
          <p:cNvSpPr txBox="1"/>
          <p:nvPr/>
        </p:nvSpPr>
        <p:spPr>
          <a:xfrm>
            <a:off x="7438570" y="542897"/>
            <a:ext cx="899888"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a:solidFill>
                  <a:srgbClr val="FFFFFF"/>
                </a:solidFill>
                <a:uFillTx/>
                <a:latin typeface="Arial" pitchFamily="34"/>
                <a:cs typeface="Arial" pitchFamily="34"/>
              </a:rPr>
              <a:t>3</a:t>
            </a:r>
            <a:endParaRPr lang="es-ES" sz="3600" b="0" i="0" u="none" strike="noStrike" kern="1200" cap="none" spc="0" baseline="0">
              <a:solidFill>
                <a:srgbClr val="FFFFFF"/>
              </a:solidFill>
              <a:uFillTx/>
              <a:latin typeface="Arial" pitchFamily="34"/>
              <a:cs typeface="Arial" pitchFamily="34"/>
            </a:endParaRPr>
          </a:p>
        </p:txBody>
      </p:sp>
      <p:sp>
        <p:nvSpPr>
          <p:cNvPr id="8" name="CuadroTexto 10">
            <a:extLst>
              <a:ext uri="{FF2B5EF4-FFF2-40B4-BE49-F238E27FC236}">
                <a16:creationId xmlns:a16="http://schemas.microsoft.com/office/drawing/2014/main" id="{EE2ABD88-61A2-AD0B-AA6B-59C3000709D8}"/>
              </a:ext>
            </a:extLst>
          </p:cNvPr>
          <p:cNvSpPr txBox="1"/>
          <p:nvPr/>
        </p:nvSpPr>
        <p:spPr>
          <a:xfrm>
            <a:off x="8937171" y="542897"/>
            <a:ext cx="899888"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a:solidFill>
                  <a:srgbClr val="FFFFFF"/>
                </a:solidFill>
                <a:uFillTx/>
                <a:latin typeface="Arial" pitchFamily="34"/>
                <a:cs typeface="Arial" pitchFamily="34"/>
              </a:rPr>
              <a:t>4</a:t>
            </a:r>
            <a:endParaRPr lang="es-ES" sz="3600" b="0" i="0" u="none" strike="noStrike" kern="1200" cap="none" spc="0" baseline="0">
              <a:solidFill>
                <a:srgbClr val="FFFFFF"/>
              </a:solidFill>
              <a:uFillTx/>
              <a:latin typeface="Arial" pitchFamily="34"/>
              <a:cs typeface="Arial" pitchFamily="34"/>
            </a:endParaRPr>
          </a:p>
        </p:txBody>
      </p:sp>
      <p:sp>
        <p:nvSpPr>
          <p:cNvPr id="9" name="CuadroTexto 11">
            <a:extLst>
              <a:ext uri="{FF2B5EF4-FFF2-40B4-BE49-F238E27FC236}">
                <a16:creationId xmlns:a16="http://schemas.microsoft.com/office/drawing/2014/main" id="{4C0141BE-EB81-BB1E-413D-B811440AFD59}"/>
              </a:ext>
            </a:extLst>
          </p:cNvPr>
          <p:cNvSpPr txBox="1"/>
          <p:nvPr/>
        </p:nvSpPr>
        <p:spPr>
          <a:xfrm>
            <a:off x="0" y="281644"/>
            <a:ext cx="3156855" cy="1384995"/>
          </a:xfrm>
          <a:prstGeom prst="rect">
            <a:avLst/>
          </a:prstGeom>
          <a:noFill/>
          <a:ln cap="flat">
            <a:noFill/>
          </a:ln>
        </p:spPr>
        <p:txBody>
          <a:bodyPr vert="horz" wrap="square" lIns="54000" tIns="45720" rIns="5400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1" i="0" u="none" strike="noStrike" kern="0" cap="none" spc="0" baseline="0" dirty="0">
                <a:solidFill>
                  <a:srgbClr val="595959"/>
                </a:solidFill>
                <a:uFillTx/>
                <a:latin typeface="Arial" pitchFamily="34"/>
                <a:cs typeface="Arial" pitchFamily="34"/>
              </a:rPr>
              <a:t>ENTREGA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400" i="0" u="none" strike="noStrike" kern="1200" cap="none" spc="0" baseline="0" dirty="0">
                <a:solidFill>
                  <a:srgbClr val="595959"/>
                </a:solidFill>
                <a:uFillTx/>
                <a:latin typeface="Arial" pitchFamily="34"/>
                <a:cs typeface="Arial" pitchFamily="34"/>
              </a:rPr>
              <a:t>Documentos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400" i="0" u="none" strike="noStrike" kern="1200" cap="none" spc="0" baseline="0" dirty="0">
                <a:solidFill>
                  <a:srgbClr val="595959"/>
                </a:solidFill>
                <a:uFillTx/>
                <a:latin typeface="Arial" pitchFamily="34"/>
                <a:cs typeface="Arial" pitchFamily="34"/>
              </a:rPr>
              <a:t>TFM</a:t>
            </a:r>
          </a:p>
        </p:txBody>
      </p:sp>
      <p:sp>
        <p:nvSpPr>
          <p:cNvPr id="10" name="CuadroTexto 12">
            <a:extLst>
              <a:ext uri="{FF2B5EF4-FFF2-40B4-BE49-F238E27FC236}">
                <a16:creationId xmlns:a16="http://schemas.microsoft.com/office/drawing/2014/main" id="{ECE5A9DE-B3FE-D5AE-4267-12EE35AFEA2C}"/>
              </a:ext>
            </a:extLst>
          </p:cNvPr>
          <p:cNvSpPr txBox="1"/>
          <p:nvPr/>
        </p:nvSpPr>
        <p:spPr>
          <a:xfrm>
            <a:off x="10040258" y="542897"/>
            <a:ext cx="899888"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a:solidFill>
                  <a:srgbClr val="FFFFFF"/>
                </a:solidFill>
                <a:uFillTx/>
                <a:latin typeface="Arial" pitchFamily="34"/>
                <a:cs typeface="Arial" pitchFamily="34"/>
              </a:rPr>
              <a:t>5</a:t>
            </a:r>
            <a:endParaRPr lang="es-ES" sz="3600" b="0" i="0" u="none" strike="noStrike" kern="1200" cap="none" spc="0" baseline="0">
              <a:solidFill>
                <a:srgbClr val="FFFFFF"/>
              </a:solidFill>
              <a:uFillTx/>
              <a:latin typeface="Arial" pitchFamily="34"/>
              <a:cs typeface="Arial" pitchFamily="34"/>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18">
    <p:spTree>
      <p:nvGrpSpPr>
        <p:cNvPr id="1" name=""/>
        <p:cNvGrpSpPr/>
        <p:nvPr/>
      </p:nvGrpSpPr>
      <p:grpSpPr>
        <a:xfrm>
          <a:off x="0" y="0"/>
          <a:ext cx="0" cy="0"/>
          <a:chOff x="0" y="0"/>
          <a:chExt cx="0" cy="0"/>
        </a:xfrm>
      </p:grpSpPr>
      <p:pic>
        <p:nvPicPr>
          <p:cNvPr id="2" name="Imagen 4" descr="Interfaz de usuario gráfica, Texto, Aplicación&#10;&#10;Descripción generada automáticamente">
            <a:extLst>
              <a:ext uri="{FF2B5EF4-FFF2-40B4-BE49-F238E27FC236}">
                <a16:creationId xmlns:a16="http://schemas.microsoft.com/office/drawing/2014/main" id="{95915904-296E-A919-3C8C-DF23DD67573A}"/>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CuadroTexto 5">
            <a:extLst>
              <a:ext uri="{FF2B5EF4-FFF2-40B4-BE49-F238E27FC236}">
                <a16:creationId xmlns:a16="http://schemas.microsoft.com/office/drawing/2014/main" id="{4AFBFE6A-D804-9E11-0B4A-5219D7B1F8E3}"/>
              </a:ext>
            </a:extLst>
          </p:cNvPr>
          <p:cNvSpPr txBox="1"/>
          <p:nvPr/>
        </p:nvSpPr>
        <p:spPr>
          <a:xfrm>
            <a:off x="0" y="281644"/>
            <a:ext cx="5936339" cy="1015660"/>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1" i="0" u="none" strike="noStrike" kern="0" cap="none" spc="0" baseline="0" dirty="0">
                <a:solidFill>
                  <a:srgbClr val="595959"/>
                </a:solidFill>
                <a:uFillTx/>
                <a:latin typeface="Arial" pitchFamily="34"/>
                <a:cs typeface="Arial" pitchFamily="34"/>
              </a:rPr>
              <a:t>ENTREGA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400" b="1" i="0" u="none" strike="noStrike" kern="1200" cap="none" spc="0" baseline="0" dirty="0">
                <a:solidFill>
                  <a:srgbClr val="595959"/>
                </a:solidFill>
                <a:uFillTx/>
                <a:latin typeface="Arial" pitchFamily="34"/>
                <a:cs typeface="Arial" pitchFamily="34"/>
              </a:rPr>
              <a:t>Documentos TFM</a:t>
            </a:r>
          </a:p>
        </p:txBody>
      </p:sp>
      <p:sp>
        <p:nvSpPr>
          <p:cNvPr id="4" name="CuadroTexto 6">
            <a:extLst>
              <a:ext uri="{FF2B5EF4-FFF2-40B4-BE49-F238E27FC236}">
                <a16:creationId xmlns:a16="http://schemas.microsoft.com/office/drawing/2014/main" id="{F3F248E9-01A5-1601-1A41-EB09BE990F98}"/>
              </a:ext>
            </a:extLst>
          </p:cNvPr>
          <p:cNvSpPr txBox="1"/>
          <p:nvPr/>
        </p:nvSpPr>
        <p:spPr>
          <a:xfrm>
            <a:off x="667658" y="2937756"/>
            <a:ext cx="899888"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a:solidFill>
                  <a:srgbClr val="FFFFFF"/>
                </a:solidFill>
                <a:uFillTx/>
                <a:latin typeface="Arial" pitchFamily="34"/>
                <a:cs typeface="Arial" pitchFamily="34"/>
              </a:rPr>
              <a:t>1º</a:t>
            </a:r>
            <a:endParaRPr lang="es-ES" sz="3600" b="0" i="0" u="none" strike="noStrike" kern="1200" cap="none" spc="0" baseline="0">
              <a:solidFill>
                <a:srgbClr val="FFFFFF"/>
              </a:solidFill>
              <a:uFillTx/>
              <a:latin typeface="Arial" pitchFamily="34"/>
              <a:cs typeface="Arial" pitchFamily="34"/>
            </a:endParaRPr>
          </a:p>
        </p:txBody>
      </p:sp>
      <p:sp>
        <p:nvSpPr>
          <p:cNvPr id="5" name="CuadroTexto 7">
            <a:extLst>
              <a:ext uri="{FF2B5EF4-FFF2-40B4-BE49-F238E27FC236}">
                <a16:creationId xmlns:a16="http://schemas.microsoft.com/office/drawing/2014/main" id="{F3EBCE9F-6AF1-28BA-0209-02830C54BD0E}"/>
              </a:ext>
            </a:extLst>
          </p:cNvPr>
          <p:cNvSpPr txBox="1"/>
          <p:nvPr/>
        </p:nvSpPr>
        <p:spPr>
          <a:xfrm>
            <a:off x="1482434" y="3017812"/>
            <a:ext cx="4475018"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0" i="0" u="none" strike="noStrike" kern="1200" cap="none" spc="0" baseline="0" dirty="0">
                <a:solidFill>
                  <a:srgbClr val="404040"/>
                </a:solidFill>
                <a:uFillTx/>
                <a:latin typeface="Arial" pitchFamily="34"/>
                <a:cs typeface="Arial" pitchFamily="34"/>
              </a:rPr>
              <a:t>ENTRAR EN LA WEB DEL CAMPUS</a:t>
            </a:r>
          </a:p>
        </p:txBody>
      </p:sp>
      <p:sp>
        <p:nvSpPr>
          <p:cNvPr id="6" name="CuadroTexto 8">
            <a:extLst>
              <a:ext uri="{FF2B5EF4-FFF2-40B4-BE49-F238E27FC236}">
                <a16:creationId xmlns:a16="http://schemas.microsoft.com/office/drawing/2014/main" id="{10F08896-6B55-CB9E-1D40-F517E61394E1}"/>
              </a:ext>
            </a:extLst>
          </p:cNvPr>
          <p:cNvSpPr txBox="1"/>
          <p:nvPr/>
        </p:nvSpPr>
        <p:spPr>
          <a:xfrm>
            <a:off x="1482434" y="3276313"/>
            <a:ext cx="4876796"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400" b="0" i="0" u="none" strike="noStrike" kern="1200" cap="none" spc="0" baseline="0" dirty="0">
                <a:solidFill>
                  <a:srgbClr val="000000"/>
                </a:solidFill>
                <a:uFillTx/>
                <a:latin typeface="Calibri"/>
              </a:rPr>
              <a:t>https://arquitectura.cv.uma.es/</a:t>
            </a:r>
          </a:p>
        </p:txBody>
      </p:sp>
      <p:sp>
        <p:nvSpPr>
          <p:cNvPr id="7" name="CuadroTexto 9">
            <a:extLst>
              <a:ext uri="{FF2B5EF4-FFF2-40B4-BE49-F238E27FC236}">
                <a16:creationId xmlns:a16="http://schemas.microsoft.com/office/drawing/2014/main" id="{3BC30FE0-B5CD-3D82-C5C8-04212BB97398}"/>
              </a:ext>
            </a:extLst>
          </p:cNvPr>
          <p:cNvSpPr txBox="1"/>
          <p:nvPr/>
        </p:nvSpPr>
        <p:spPr>
          <a:xfrm>
            <a:off x="6698336" y="3424281"/>
            <a:ext cx="899888"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a:solidFill>
                  <a:srgbClr val="FFFFFF"/>
                </a:solidFill>
                <a:uFillTx/>
                <a:latin typeface="Arial" pitchFamily="34"/>
                <a:cs typeface="Arial" pitchFamily="34"/>
              </a:rPr>
              <a:t>2º</a:t>
            </a:r>
            <a:endParaRPr lang="es-ES" sz="3600" b="0" i="0" u="none" strike="noStrike" kern="1200" cap="none" spc="0" baseline="0">
              <a:solidFill>
                <a:srgbClr val="FFFFFF"/>
              </a:solidFill>
              <a:uFillTx/>
              <a:latin typeface="Arial" pitchFamily="34"/>
              <a:cs typeface="Arial" pitchFamily="34"/>
            </a:endParaRPr>
          </a:p>
        </p:txBody>
      </p:sp>
      <p:sp>
        <p:nvSpPr>
          <p:cNvPr id="8" name="CuadroTexto 10">
            <a:extLst>
              <a:ext uri="{FF2B5EF4-FFF2-40B4-BE49-F238E27FC236}">
                <a16:creationId xmlns:a16="http://schemas.microsoft.com/office/drawing/2014/main" id="{E17220B6-5C97-1936-37C3-EFFA9490519A}"/>
              </a:ext>
            </a:extLst>
          </p:cNvPr>
          <p:cNvSpPr txBox="1"/>
          <p:nvPr/>
        </p:nvSpPr>
        <p:spPr>
          <a:xfrm>
            <a:off x="7513121" y="3504346"/>
            <a:ext cx="4475018"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0" i="0" u="none" strike="noStrike" kern="1200" cap="none" spc="0" baseline="0">
                <a:solidFill>
                  <a:srgbClr val="404040"/>
                </a:solidFill>
                <a:uFillTx/>
                <a:latin typeface="Arial" pitchFamily="34"/>
                <a:cs typeface="Arial" pitchFamily="34"/>
              </a:rPr>
              <a:t>PINCHAR EN TFM</a:t>
            </a:r>
          </a:p>
        </p:txBody>
      </p:sp>
      <p:sp>
        <p:nvSpPr>
          <p:cNvPr id="9" name="CuadroTexto 11">
            <a:extLst>
              <a:ext uri="{FF2B5EF4-FFF2-40B4-BE49-F238E27FC236}">
                <a16:creationId xmlns:a16="http://schemas.microsoft.com/office/drawing/2014/main" id="{FDE2CE70-3FC1-632D-4D3C-7D56C5A464F6}"/>
              </a:ext>
            </a:extLst>
          </p:cNvPr>
          <p:cNvSpPr txBox="1"/>
          <p:nvPr/>
        </p:nvSpPr>
        <p:spPr>
          <a:xfrm>
            <a:off x="7513121" y="3762838"/>
            <a:ext cx="4876796" cy="52321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400" b="0" i="0" u="none" strike="noStrike" kern="1200" cap="none" spc="0" baseline="0">
                <a:solidFill>
                  <a:srgbClr val="000000"/>
                </a:solidFill>
                <a:uFillTx/>
                <a:latin typeface="Calibri"/>
              </a:rPr>
              <a:t>Posteriormente ve al apartado Entregas TFM</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400" b="0" i="0" u="none" strike="noStrike" kern="1200" cap="none" spc="0" baseline="0">
                <a:solidFill>
                  <a:srgbClr val="000000"/>
                </a:solidFill>
                <a:uFillTx/>
                <a:latin typeface="Calibri"/>
              </a:rPr>
              <a:t>Entrar en la convocatoria correspondiente</a:t>
            </a:r>
          </a:p>
        </p:txBody>
      </p:sp>
      <p:sp>
        <p:nvSpPr>
          <p:cNvPr id="10" name="CuadroTexto 12">
            <a:extLst>
              <a:ext uri="{FF2B5EF4-FFF2-40B4-BE49-F238E27FC236}">
                <a16:creationId xmlns:a16="http://schemas.microsoft.com/office/drawing/2014/main" id="{DD3FEAD5-5AAD-15D5-4107-990868848F93}"/>
              </a:ext>
            </a:extLst>
          </p:cNvPr>
          <p:cNvSpPr txBox="1"/>
          <p:nvPr/>
        </p:nvSpPr>
        <p:spPr>
          <a:xfrm>
            <a:off x="0" y="1591970"/>
            <a:ext cx="5936339" cy="83099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400" b="0" i="0" u="none" strike="noStrike" kern="1200" cap="none" spc="0" baseline="0">
                <a:solidFill>
                  <a:srgbClr val="595959"/>
                </a:solidFill>
                <a:uFillTx/>
                <a:latin typeface="Arial" pitchFamily="34"/>
                <a:cs typeface="Arial" pitchFamily="34"/>
              </a:rPr>
              <a:t>Los documentos deberán entregarse a través del Campus Virtual.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19">
    <p:spTree>
      <p:nvGrpSpPr>
        <p:cNvPr id="1" name=""/>
        <p:cNvGrpSpPr/>
        <p:nvPr/>
      </p:nvGrpSpPr>
      <p:grpSpPr>
        <a:xfrm>
          <a:off x="0" y="0"/>
          <a:ext cx="0" cy="0"/>
          <a:chOff x="0" y="0"/>
          <a:chExt cx="0" cy="0"/>
        </a:xfrm>
      </p:grpSpPr>
      <p:pic>
        <p:nvPicPr>
          <p:cNvPr id="2" name="Imagen 4" descr="Interfaz de usuario gráfica, Aplicación&#10;&#10;Descripción generada automáticamente">
            <a:extLst>
              <a:ext uri="{FF2B5EF4-FFF2-40B4-BE49-F238E27FC236}">
                <a16:creationId xmlns:a16="http://schemas.microsoft.com/office/drawing/2014/main" id="{1DA98B6D-E2D1-605A-4D3D-6794B3505D6D}"/>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CuadroTexto 5">
            <a:extLst>
              <a:ext uri="{FF2B5EF4-FFF2-40B4-BE49-F238E27FC236}">
                <a16:creationId xmlns:a16="http://schemas.microsoft.com/office/drawing/2014/main" id="{2565B7A7-E6F8-F243-00DA-BFC74E1BF1A0}"/>
              </a:ext>
            </a:extLst>
          </p:cNvPr>
          <p:cNvSpPr txBox="1"/>
          <p:nvPr/>
        </p:nvSpPr>
        <p:spPr>
          <a:xfrm>
            <a:off x="0" y="281644"/>
            <a:ext cx="5936339" cy="1015660"/>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1" i="0" u="none" strike="noStrike" kern="0" cap="none" spc="0" baseline="0" dirty="0">
                <a:solidFill>
                  <a:srgbClr val="595959"/>
                </a:solidFill>
                <a:uFillTx/>
                <a:latin typeface="Arial" pitchFamily="34"/>
                <a:cs typeface="Arial" pitchFamily="34"/>
              </a:rPr>
              <a:t>ENTREGA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400" b="1" i="0" u="none" strike="noStrike" kern="1200" cap="none" spc="0" baseline="0" dirty="0">
                <a:solidFill>
                  <a:srgbClr val="595959"/>
                </a:solidFill>
                <a:uFillTx/>
                <a:latin typeface="Arial" pitchFamily="34"/>
                <a:cs typeface="Arial" pitchFamily="34"/>
              </a:rPr>
              <a:t>Documentos TFM</a:t>
            </a:r>
          </a:p>
        </p:txBody>
      </p:sp>
      <p:sp>
        <p:nvSpPr>
          <p:cNvPr id="4" name="CuadroTexto 6">
            <a:extLst>
              <a:ext uri="{FF2B5EF4-FFF2-40B4-BE49-F238E27FC236}">
                <a16:creationId xmlns:a16="http://schemas.microsoft.com/office/drawing/2014/main" id="{13F72842-D24C-AFFE-AAC6-C7C9B998ABC2}"/>
              </a:ext>
            </a:extLst>
          </p:cNvPr>
          <p:cNvSpPr txBox="1"/>
          <p:nvPr/>
        </p:nvSpPr>
        <p:spPr>
          <a:xfrm>
            <a:off x="667658" y="2937756"/>
            <a:ext cx="899888"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a:solidFill>
                  <a:srgbClr val="FFFFFF"/>
                </a:solidFill>
                <a:uFillTx/>
                <a:latin typeface="Arial" pitchFamily="34"/>
                <a:cs typeface="Arial" pitchFamily="34"/>
              </a:rPr>
              <a:t>3º</a:t>
            </a:r>
            <a:endParaRPr lang="es-ES" sz="3600" b="0" i="0" u="none" strike="noStrike" kern="1200" cap="none" spc="0" baseline="0">
              <a:solidFill>
                <a:srgbClr val="FFFFFF"/>
              </a:solidFill>
              <a:uFillTx/>
              <a:latin typeface="Arial" pitchFamily="34"/>
              <a:cs typeface="Arial" pitchFamily="34"/>
            </a:endParaRPr>
          </a:p>
        </p:txBody>
      </p:sp>
      <p:sp>
        <p:nvSpPr>
          <p:cNvPr id="5" name="CuadroTexto 7">
            <a:extLst>
              <a:ext uri="{FF2B5EF4-FFF2-40B4-BE49-F238E27FC236}">
                <a16:creationId xmlns:a16="http://schemas.microsoft.com/office/drawing/2014/main" id="{FA38E9A8-D011-8C6E-0B19-570375DA1674}"/>
              </a:ext>
            </a:extLst>
          </p:cNvPr>
          <p:cNvSpPr txBox="1"/>
          <p:nvPr/>
        </p:nvSpPr>
        <p:spPr>
          <a:xfrm>
            <a:off x="1482434" y="3017812"/>
            <a:ext cx="4475018"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0" i="0" u="none" strike="noStrike" kern="1200" cap="none" spc="0" baseline="0">
                <a:solidFill>
                  <a:srgbClr val="404040"/>
                </a:solidFill>
                <a:uFillTx/>
                <a:latin typeface="Arial" pitchFamily="34"/>
                <a:cs typeface="Arial" pitchFamily="34"/>
              </a:rPr>
              <a:t>ELEGIR LA CONVOCATORIA</a:t>
            </a:r>
          </a:p>
        </p:txBody>
      </p:sp>
      <p:sp>
        <p:nvSpPr>
          <p:cNvPr id="6" name="CuadroTexto 8">
            <a:extLst>
              <a:ext uri="{FF2B5EF4-FFF2-40B4-BE49-F238E27FC236}">
                <a16:creationId xmlns:a16="http://schemas.microsoft.com/office/drawing/2014/main" id="{0E11DDB3-F1E9-3767-335A-3B9D7A64BA01}"/>
              </a:ext>
            </a:extLst>
          </p:cNvPr>
          <p:cNvSpPr txBox="1"/>
          <p:nvPr/>
        </p:nvSpPr>
        <p:spPr>
          <a:xfrm>
            <a:off x="1482434" y="3276313"/>
            <a:ext cx="4876796" cy="52321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400" b="0" i="0" u="none" strike="noStrike" kern="1200" cap="none" spc="0" baseline="0">
                <a:solidFill>
                  <a:srgbClr val="000000"/>
                </a:solidFill>
                <a:uFillTx/>
                <a:latin typeface="Calibri"/>
              </a:rPr>
              <a:t>Pinchar en entrega del TFM campus virtual</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400" b="0" i="0" u="none" strike="noStrike" kern="1200" cap="none" spc="0" baseline="0">
                <a:solidFill>
                  <a:srgbClr val="000000"/>
                </a:solidFill>
                <a:uFillTx/>
                <a:latin typeface="Calibri"/>
              </a:rPr>
              <a:t>Subir documentos</a:t>
            </a:r>
          </a:p>
        </p:txBody>
      </p:sp>
      <p:sp>
        <p:nvSpPr>
          <p:cNvPr id="7" name="CuadroTexto 9">
            <a:extLst>
              <a:ext uri="{FF2B5EF4-FFF2-40B4-BE49-F238E27FC236}">
                <a16:creationId xmlns:a16="http://schemas.microsoft.com/office/drawing/2014/main" id="{6742E040-E3E5-A07D-A7D0-C20C9E152C40}"/>
              </a:ext>
            </a:extLst>
          </p:cNvPr>
          <p:cNvSpPr txBox="1"/>
          <p:nvPr/>
        </p:nvSpPr>
        <p:spPr>
          <a:xfrm>
            <a:off x="0" y="1591970"/>
            <a:ext cx="5936339" cy="83099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400" b="0" i="0" u="none" strike="noStrike" kern="1200" cap="none" spc="0" baseline="0" dirty="0">
                <a:solidFill>
                  <a:srgbClr val="595959"/>
                </a:solidFill>
                <a:uFillTx/>
                <a:latin typeface="Arial" pitchFamily="34"/>
                <a:cs typeface="Arial" pitchFamily="34"/>
              </a:rPr>
              <a:t>Los documentos deberán entregarse a través del Campus Virtual.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descr="Imagen que contiene Forma&#10;&#10;Descripción generada automáticamente">
            <a:extLst>
              <a:ext uri="{FF2B5EF4-FFF2-40B4-BE49-F238E27FC236}">
                <a16:creationId xmlns:a16="http://schemas.microsoft.com/office/drawing/2014/main" id="{3D4FEDEF-D2A9-E03D-EEA3-D7450B2E1227}"/>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9" name="CuadroTexto 11">
            <a:extLst>
              <a:ext uri="{FF2B5EF4-FFF2-40B4-BE49-F238E27FC236}">
                <a16:creationId xmlns:a16="http://schemas.microsoft.com/office/drawing/2014/main" id="{4C0141BE-EB81-BB1E-413D-B811440AFD59}"/>
              </a:ext>
            </a:extLst>
          </p:cNvPr>
          <p:cNvSpPr txBox="1"/>
          <p:nvPr/>
        </p:nvSpPr>
        <p:spPr>
          <a:xfrm>
            <a:off x="0" y="281644"/>
            <a:ext cx="3156855" cy="1200329"/>
          </a:xfrm>
          <a:prstGeom prst="rect">
            <a:avLst/>
          </a:prstGeom>
          <a:noFill/>
          <a:ln cap="flat">
            <a:noFill/>
          </a:ln>
        </p:spPr>
        <p:txBody>
          <a:bodyPr vert="horz" wrap="square" lIns="54000" tIns="45720" rIns="5400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1" i="0" u="none" strike="noStrike" kern="0" cap="none" spc="0" baseline="0" dirty="0">
                <a:solidFill>
                  <a:srgbClr val="595959"/>
                </a:solidFill>
                <a:uFillTx/>
                <a:latin typeface="Arial" pitchFamily="34"/>
                <a:cs typeface="Arial" pitchFamily="34"/>
              </a:rPr>
              <a:t>DEFENSA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1" kern="0" dirty="0">
                <a:solidFill>
                  <a:srgbClr val="595959"/>
                </a:solidFill>
                <a:latin typeface="Arial" pitchFamily="34"/>
                <a:cs typeface="Arial" pitchFamily="34"/>
              </a:rPr>
              <a:t>TFM</a:t>
            </a:r>
            <a:endParaRPr lang="es-ES" sz="3600" b="1" i="0" u="none" strike="noStrike" kern="0" cap="none" spc="0" baseline="0" dirty="0">
              <a:solidFill>
                <a:srgbClr val="595959"/>
              </a:solidFill>
              <a:uFillTx/>
              <a:latin typeface="Arial" pitchFamily="34"/>
              <a:cs typeface="Arial" pitchFamily="34"/>
            </a:endParaRPr>
          </a:p>
        </p:txBody>
      </p:sp>
      <p:sp>
        <p:nvSpPr>
          <p:cNvPr id="4" name="Rectángulo 3">
            <a:extLst>
              <a:ext uri="{FF2B5EF4-FFF2-40B4-BE49-F238E27FC236}">
                <a16:creationId xmlns:a16="http://schemas.microsoft.com/office/drawing/2014/main" id="{00B6A3F3-4329-7DF6-0ECC-2390F7755049}"/>
              </a:ext>
            </a:extLst>
          </p:cNvPr>
          <p:cNvSpPr/>
          <p:nvPr/>
        </p:nvSpPr>
        <p:spPr>
          <a:xfrm>
            <a:off x="3325091" y="281644"/>
            <a:ext cx="8866905" cy="120032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5" name="Imagen 4">
            <a:extLst>
              <a:ext uri="{FF2B5EF4-FFF2-40B4-BE49-F238E27FC236}">
                <a16:creationId xmlns:a16="http://schemas.microsoft.com/office/drawing/2014/main" id="{5052A1D2-3D4A-085E-B50C-3505C66B3B94}"/>
              </a:ext>
            </a:extLst>
          </p:cNvPr>
          <p:cNvPicPr>
            <a:picLocks noChangeAspect="1"/>
          </p:cNvPicPr>
          <p:nvPr/>
        </p:nvPicPr>
        <p:blipFill rotWithShape="1">
          <a:blip r:embed="rId3"/>
          <a:srcRect l="37045" t="27475" r="30909" b="42491"/>
          <a:stretch/>
        </p:blipFill>
        <p:spPr>
          <a:xfrm>
            <a:off x="5418613" y="3115794"/>
            <a:ext cx="3906982" cy="2059709"/>
          </a:xfrm>
          <a:prstGeom prst="rect">
            <a:avLst/>
          </a:prstGeom>
        </p:spPr>
      </p:pic>
      <p:sp>
        <p:nvSpPr>
          <p:cNvPr id="11" name="Bocadillo: rectángulo 10">
            <a:extLst>
              <a:ext uri="{FF2B5EF4-FFF2-40B4-BE49-F238E27FC236}">
                <a16:creationId xmlns:a16="http://schemas.microsoft.com/office/drawing/2014/main" id="{6AF00E04-FB23-5675-D491-0CAB1923C43D}"/>
              </a:ext>
            </a:extLst>
          </p:cNvPr>
          <p:cNvSpPr/>
          <p:nvPr/>
        </p:nvSpPr>
        <p:spPr>
          <a:xfrm>
            <a:off x="4004130" y="1481973"/>
            <a:ext cx="4183740" cy="1311693"/>
          </a:xfrm>
          <a:prstGeom prst="wedgeRectCallout">
            <a:avLst>
              <a:gd name="adj1" fmla="val -576"/>
              <a:gd name="adj2" fmla="val 147787"/>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Reunión de la Comisión Académica del Máster para nombrar los tribunales de cada taller y acordar el horario de defensa</a:t>
            </a:r>
          </a:p>
        </p:txBody>
      </p:sp>
      <p:sp>
        <p:nvSpPr>
          <p:cNvPr id="14" name="Bocadillo: rectángulo 13">
            <a:extLst>
              <a:ext uri="{FF2B5EF4-FFF2-40B4-BE49-F238E27FC236}">
                <a16:creationId xmlns:a16="http://schemas.microsoft.com/office/drawing/2014/main" id="{8C86CD81-EABF-145D-CCFD-8085A985837E}"/>
              </a:ext>
            </a:extLst>
          </p:cNvPr>
          <p:cNvSpPr/>
          <p:nvPr/>
        </p:nvSpPr>
        <p:spPr>
          <a:xfrm>
            <a:off x="8504222" y="5564316"/>
            <a:ext cx="3246576" cy="405516"/>
          </a:xfrm>
          <a:prstGeom prst="wedgeRectCallout">
            <a:avLst>
              <a:gd name="adj1" fmla="val -79845"/>
              <a:gd name="adj2" fmla="val -333981"/>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Exposición y defensa de TFM</a:t>
            </a:r>
          </a:p>
        </p:txBody>
      </p:sp>
      <p:sp>
        <p:nvSpPr>
          <p:cNvPr id="15" name="Bocadillo: rectángulo 14">
            <a:extLst>
              <a:ext uri="{FF2B5EF4-FFF2-40B4-BE49-F238E27FC236}">
                <a16:creationId xmlns:a16="http://schemas.microsoft.com/office/drawing/2014/main" id="{CDAFC960-B0FC-E11E-2A90-426CC5EF44A5}"/>
              </a:ext>
            </a:extLst>
          </p:cNvPr>
          <p:cNvSpPr/>
          <p:nvPr/>
        </p:nvSpPr>
        <p:spPr>
          <a:xfrm>
            <a:off x="4276436" y="5572098"/>
            <a:ext cx="2600367" cy="405516"/>
          </a:xfrm>
          <a:prstGeom prst="wedgeRectCallout">
            <a:avLst>
              <a:gd name="adj1" fmla="val 20518"/>
              <a:gd name="adj2" fmla="val -258817"/>
            </a:avLst>
          </a:prstGeom>
          <a:solidFill>
            <a:srgbClr val="A6A6A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Revisión de calificaciones</a:t>
            </a:r>
          </a:p>
        </p:txBody>
      </p:sp>
      <p:sp>
        <p:nvSpPr>
          <p:cNvPr id="16" name="CuadroTexto 6">
            <a:extLst>
              <a:ext uri="{FF2B5EF4-FFF2-40B4-BE49-F238E27FC236}">
                <a16:creationId xmlns:a16="http://schemas.microsoft.com/office/drawing/2014/main" id="{FFC789C7-9604-1009-92C1-D658DAA9A8C6}"/>
              </a:ext>
            </a:extLst>
          </p:cNvPr>
          <p:cNvSpPr txBox="1"/>
          <p:nvPr/>
        </p:nvSpPr>
        <p:spPr>
          <a:xfrm>
            <a:off x="8968674" y="281644"/>
            <a:ext cx="3033485" cy="707882"/>
          </a:xfrm>
          <a:prstGeom prst="rect">
            <a:avLst/>
          </a:prstGeom>
          <a:solidFill>
            <a:srgbClr val="234863"/>
          </a:solid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000" b="0" i="0" u="none" strike="noStrike" kern="0" cap="none" spc="0" baseline="0" dirty="0">
                <a:solidFill>
                  <a:srgbClr val="FFFFFF"/>
                </a:solidFill>
                <a:uFillTx/>
                <a:latin typeface="Arial" pitchFamily="34"/>
                <a:cs typeface="Arial" pitchFamily="34"/>
              </a:rPr>
              <a:t>Convocatoria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000" b="0" i="0" u="none" strike="noStrike" kern="0" cap="none" spc="0" baseline="0" dirty="0">
                <a:solidFill>
                  <a:srgbClr val="FFFFFF"/>
                </a:solidFill>
                <a:uFillTx/>
                <a:latin typeface="Arial" pitchFamily="34"/>
                <a:cs typeface="Arial" pitchFamily="34"/>
              </a:rPr>
              <a:t>Extraordinaria</a:t>
            </a:r>
            <a:endParaRPr lang="es-ES" sz="2000" b="0" i="0" u="none" strike="noStrike" kern="1200" cap="none" spc="0" baseline="0" dirty="0">
              <a:solidFill>
                <a:srgbClr val="FFFFFF"/>
              </a:solidFill>
              <a:uFillTx/>
              <a:latin typeface="Arial" pitchFamily="34"/>
              <a:cs typeface="Arial" pitchFamily="34"/>
            </a:endParaRPr>
          </a:p>
        </p:txBody>
      </p:sp>
    </p:spTree>
    <p:extLst>
      <p:ext uri="{BB962C8B-B14F-4D97-AF65-F5344CB8AC3E}">
        <p14:creationId xmlns:p14="http://schemas.microsoft.com/office/powerpoint/2010/main" val="3648154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3" descr="Imagen de la pantalla de un celular con letras&#10;&#10;Descripción generada automáticamente con confianza baja">
            <a:extLst>
              <a:ext uri="{FF2B5EF4-FFF2-40B4-BE49-F238E27FC236}">
                <a16:creationId xmlns:a16="http://schemas.microsoft.com/office/drawing/2014/main" id="{4E8DD367-63EF-5AED-D8BA-A3D1F0F4E610}"/>
              </a:ext>
            </a:extLst>
          </p:cNvPr>
          <p:cNvPicPr>
            <a:picLocks noChangeAspect="1"/>
          </p:cNvPicPr>
          <p:nvPr/>
        </p:nvPicPr>
        <p:blipFill>
          <a:blip r:embed="rId3"/>
          <a:stretch>
            <a:fillRect/>
          </a:stretch>
        </p:blipFill>
        <p:spPr>
          <a:xfrm>
            <a:off x="0" y="0"/>
            <a:ext cx="12191996" cy="6858000"/>
          </a:xfrm>
          <a:prstGeom prst="rect">
            <a:avLst/>
          </a:prstGeom>
          <a:noFill/>
          <a:ln cap="flat">
            <a:noFill/>
          </a:ln>
        </p:spPr>
      </p:pic>
      <p:sp>
        <p:nvSpPr>
          <p:cNvPr id="4" name="CuadroTexto 7">
            <a:extLst>
              <a:ext uri="{FF2B5EF4-FFF2-40B4-BE49-F238E27FC236}">
                <a16:creationId xmlns:a16="http://schemas.microsoft.com/office/drawing/2014/main" id="{15019EC8-EB14-49C1-5331-98DBD41139C5}"/>
              </a:ext>
            </a:extLst>
          </p:cNvPr>
          <p:cNvSpPr txBox="1"/>
          <p:nvPr/>
        </p:nvSpPr>
        <p:spPr>
          <a:xfrm>
            <a:off x="66675" y="308977"/>
            <a:ext cx="5715000" cy="36933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b="1" dirty="0">
                <a:solidFill>
                  <a:srgbClr val="404040"/>
                </a:solidFill>
                <a:latin typeface="Arial" pitchFamily="34"/>
                <a:cs typeface="Arial" pitchFamily="34"/>
              </a:rPr>
              <a:t>Condición de estudiante a tiempo parcial</a:t>
            </a:r>
            <a:endParaRPr lang="es-ES" sz="1800" b="1" i="0" u="none" strike="noStrike" kern="1200" cap="none" spc="0" baseline="0" dirty="0">
              <a:solidFill>
                <a:srgbClr val="404040"/>
              </a:solidFill>
              <a:uFillTx/>
              <a:latin typeface="Arial" pitchFamily="34"/>
              <a:cs typeface="Arial" pitchFamily="34"/>
            </a:endParaRPr>
          </a:p>
        </p:txBody>
      </p:sp>
      <p:sp>
        <p:nvSpPr>
          <p:cNvPr id="6" name="CuadroTexto 7">
            <a:extLst>
              <a:ext uri="{FF2B5EF4-FFF2-40B4-BE49-F238E27FC236}">
                <a16:creationId xmlns:a16="http://schemas.microsoft.com/office/drawing/2014/main" id="{D80EDE0B-0BCD-8636-B301-02B19A512549}"/>
              </a:ext>
            </a:extLst>
          </p:cNvPr>
          <p:cNvSpPr txBox="1"/>
          <p:nvPr/>
        </p:nvSpPr>
        <p:spPr>
          <a:xfrm>
            <a:off x="706584" y="1729654"/>
            <a:ext cx="6094266" cy="369332"/>
          </a:xfrm>
          <a:prstGeom prst="rect">
            <a:avLst/>
          </a:prstGeom>
          <a:noFill/>
          <a:ln cap="flat">
            <a:noFill/>
          </a:ln>
        </p:spPr>
        <p:txBody>
          <a:bodyPr vert="horz" wrap="square" lIns="91440" tIns="45720" rIns="91440" bIns="45720" anchor="t" anchorCtr="1"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0" i="0" u="none" strike="noStrike" kern="1200" cap="none" spc="0" baseline="0" dirty="0">
                <a:solidFill>
                  <a:srgbClr val="404040"/>
                </a:solidFill>
                <a:uFillTx/>
                <a:latin typeface="Arial" pitchFamily="34"/>
                <a:cs typeface="Arial" pitchFamily="34"/>
              </a:rPr>
              <a:t>.</a:t>
            </a:r>
          </a:p>
        </p:txBody>
      </p:sp>
      <p:sp>
        <p:nvSpPr>
          <p:cNvPr id="8" name="CuadroTexto 7">
            <a:extLst>
              <a:ext uri="{FF2B5EF4-FFF2-40B4-BE49-F238E27FC236}">
                <a16:creationId xmlns:a16="http://schemas.microsoft.com/office/drawing/2014/main" id="{329BE6B3-FF8F-64E7-F6ED-592739BEA1F6}"/>
              </a:ext>
            </a:extLst>
          </p:cNvPr>
          <p:cNvSpPr txBox="1"/>
          <p:nvPr/>
        </p:nvSpPr>
        <p:spPr>
          <a:xfrm>
            <a:off x="2376488" y="2748978"/>
            <a:ext cx="5786438" cy="3539430"/>
          </a:xfrm>
          <a:prstGeom prst="rect">
            <a:avLst/>
          </a:prstGeom>
          <a:noFill/>
          <a:ln cap="flat">
            <a:noFill/>
          </a:ln>
        </p:spPr>
        <p:txBody>
          <a:bodyPr vert="horz" wrap="square" lIns="91440" tIns="45720" rIns="91440" bIns="45720" anchor="t" anchorCtr="1"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dirty="0">
                <a:latin typeface="Arial" panose="020B0604020202020204" pitchFamily="34" charset="0"/>
                <a:cs typeface="Arial" panose="020B0604020202020204" pitchFamily="34" charset="0"/>
              </a:rPr>
              <a:t>La solicitud y documentación deberá ser presentada en la Secretaría del centro, durante el plazo de matrícula, a través del </a:t>
            </a:r>
            <a:r>
              <a:rPr lang="es-ES" sz="1600" u="sng" dirty="0">
                <a:latin typeface="Arial" panose="020B0604020202020204" pitchFamily="34" charset="0"/>
                <a:cs typeface="Arial" panose="020B0604020202020204" pitchFamily="34" charset="0"/>
              </a:rPr>
              <a:t>Gestor de Peticiones de las Secretarías de la Universidad de Málaga</a:t>
            </a:r>
            <a:r>
              <a:rPr lang="es-ES" sz="1600" dirty="0">
                <a:latin typeface="Arial" panose="020B0604020202020204" pitchFamily="34" charset="0"/>
                <a:cs typeface="Arial" panose="020B0604020202020204" pitchFamily="34" charset="0"/>
              </a:rPr>
              <a:t>. La solicitud también podrá ser presentada desde el 1 de septiembre hasta el 11 de octubre. </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600" dirty="0">
              <a:latin typeface="Arial" panose="020B0604020202020204" pitchFamily="34" charset="0"/>
              <a:cs typeface="Arial" panose="020B0604020202020204" pitchFamily="34" charset="0"/>
            </a:endParaRP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dirty="0">
                <a:latin typeface="Arial" panose="020B0604020202020204" pitchFamily="34" charset="0"/>
                <a:cs typeface="Arial" panose="020B0604020202020204" pitchFamily="34" charset="0"/>
              </a:rPr>
              <a:t>No obstante, cuando la causa alegada se haya producido o reconocido con posterioridad a la finalización del correspondiente plazo, </a:t>
            </a:r>
            <a:r>
              <a:rPr lang="es-ES" sz="1600" u="sng" dirty="0">
                <a:latin typeface="Arial" panose="020B0604020202020204" pitchFamily="34" charset="0"/>
                <a:cs typeface="Arial" panose="020B0604020202020204" pitchFamily="34" charset="0"/>
              </a:rPr>
              <a:t>la solicitud podrá ser presentada en un plazo de quince días a contar desde el momento de dicha producción o reconocimiento</a:t>
            </a:r>
            <a:r>
              <a:rPr lang="es-ES" sz="1600" dirty="0">
                <a:latin typeface="Arial" panose="020B0604020202020204" pitchFamily="34" charset="0"/>
                <a:cs typeface="Arial" panose="020B0604020202020204" pitchFamily="34" charset="0"/>
              </a:rPr>
              <a:t> quedando limitados los efectos del régimen de tiempo parcial que, en su caso, se concediese únicamente a las asignaturas cuya impartición aún no se hubiese comenzado en el momento de la presentación.</a:t>
            </a:r>
            <a:endParaRPr lang="es-ES" sz="1600" b="0" i="0" u="none" strike="noStrike" kern="1200" cap="none" spc="0" baseline="0" dirty="0">
              <a:solidFill>
                <a:srgbClr val="404040"/>
              </a:solidFill>
              <a:uFillTx/>
              <a:latin typeface="Arial" panose="020B0604020202020204" pitchFamily="34" charset="0"/>
              <a:cs typeface="Arial" panose="020B0604020202020204" pitchFamily="34" charset="0"/>
            </a:endParaRPr>
          </a:p>
        </p:txBody>
      </p:sp>
      <p:sp>
        <p:nvSpPr>
          <p:cNvPr id="9" name="CuadroTexto 7">
            <a:extLst>
              <a:ext uri="{FF2B5EF4-FFF2-40B4-BE49-F238E27FC236}">
                <a16:creationId xmlns:a16="http://schemas.microsoft.com/office/drawing/2014/main" id="{2C369B3B-B0FF-0D8A-91D2-C54B5E2951D4}"/>
              </a:ext>
            </a:extLst>
          </p:cNvPr>
          <p:cNvSpPr txBox="1"/>
          <p:nvPr/>
        </p:nvSpPr>
        <p:spPr>
          <a:xfrm>
            <a:off x="6800850" y="0"/>
            <a:ext cx="3619500" cy="1077218"/>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200" b="0" i="0" u="none" strike="noStrike" kern="1200" cap="none" spc="0" baseline="0" dirty="0">
                <a:solidFill>
                  <a:srgbClr val="FFFFFF"/>
                </a:solidFill>
                <a:uFillTx/>
                <a:latin typeface="Arial" pitchFamily="34"/>
                <a:cs typeface="Arial" pitchFamily="34"/>
              </a:rPr>
              <a:t>ESTUDIANTE A TIEMPO PARCIAL</a:t>
            </a:r>
          </a:p>
        </p:txBody>
      </p:sp>
      <p:sp>
        <p:nvSpPr>
          <p:cNvPr id="10" name="CuadroTexto 7">
            <a:extLst>
              <a:ext uri="{FF2B5EF4-FFF2-40B4-BE49-F238E27FC236}">
                <a16:creationId xmlns:a16="http://schemas.microsoft.com/office/drawing/2014/main" id="{AE3C087C-F0F2-4CCA-A12E-EAE5288C08EB}"/>
              </a:ext>
            </a:extLst>
          </p:cNvPr>
          <p:cNvSpPr txBox="1"/>
          <p:nvPr/>
        </p:nvSpPr>
        <p:spPr>
          <a:xfrm>
            <a:off x="347663" y="1037157"/>
            <a:ext cx="5943600" cy="1754326"/>
          </a:xfrm>
          <a:prstGeom prst="rect">
            <a:avLst/>
          </a:prstGeom>
          <a:noFill/>
          <a:ln cap="flat">
            <a:noFill/>
          </a:ln>
        </p:spPr>
        <p:txBody>
          <a:bodyPr vert="horz" wrap="square" lIns="91440" tIns="45720" rIns="91440" bIns="45720" anchor="t" anchorCtr="1"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600" dirty="0">
                <a:latin typeface="Arial" panose="020B0604020202020204" pitchFamily="34" charset="0"/>
                <a:cs typeface="Arial" panose="020B0604020202020204" pitchFamily="34" charset="0"/>
              </a:rPr>
              <a:t>Las personas interesadas deberán formalizar la correspondiente solicitud, alegando alguna de las circunstancias que se relacionan y aportando la documentación que, en su caso, igualmente se indica en la Guía de matriculación de estudios de máster 2023/2024, apartado 18.</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400" b="0" i="0" u="none" strike="noStrike" kern="1200" cap="none" spc="0" baseline="0" dirty="0">
                <a:solidFill>
                  <a:srgbClr val="404040"/>
                </a:solidFill>
                <a:uFillTx/>
                <a:latin typeface="Arial" panose="020B0604020202020204" pitchFamily="34" charset="0"/>
                <a:cs typeface="Arial" panose="020B0604020202020204" pitchFamily="34" charset="0"/>
                <a:hlinkClick r:id="rId4"/>
              </a:rPr>
              <a:t>https://www.uma.es/media/files/GuiaMaster_23-24_def.pdf</a:t>
            </a:r>
            <a:endParaRPr lang="es-ES" sz="1400" b="0" i="0" u="none" strike="noStrike" kern="1200" cap="none" spc="0" baseline="0" dirty="0">
              <a:solidFill>
                <a:srgbClr val="404040"/>
              </a:solidFill>
              <a:uFillTx/>
              <a:latin typeface="Arial" panose="020B0604020202020204" pitchFamily="34" charset="0"/>
              <a:cs typeface="Arial" panose="020B0604020202020204" pitchFamily="34" charset="0"/>
            </a:endParaRP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1400" b="0" i="0" u="none" strike="noStrike" kern="1200" cap="none" spc="0" baseline="0" dirty="0">
              <a:solidFill>
                <a:srgbClr val="404040"/>
              </a:solidFill>
              <a:uFillTx/>
              <a:latin typeface="Arial" pitchFamily="34"/>
              <a:cs typeface="Arial" pitchFamily="34"/>
            </a:endParaRPr>
          </a:p>
        </p:txBody>
      </p:sp>
    </p:spTree>
    <p:extLst>
      <p:ext uri="{BB962C8B-B14F-4D97-AF65-F5344CB8AC3E}">
        <p14:creationId xmlns:p14="http://schemas.microsoft.com/office/powerpoint/2010/main" val="41353512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descr="Imagen que contiene Forma&#10;&#10;Descripción generada automáticamente">
            <a:extLst>
              <a:ext uri="{FF2B5EF4-FFF2-40B4-BE49-F238E27FC236}">
                <a16:creationId xmlns:a16="http://schemas.microsoft.com/office/drawing/2014/main" id="{3D4FEDEF-D2A9-E03D-EEA3-D7450B2E1227}"/>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CuadroTexto 5">
            <a:extLst>
              <a:ext uri="{FF2B5EF4-FFF2-40B4-BE49-F238E27FC236}">
                <a16:creationId xmlns:a16="http://schemas.microsoft.com/office/drawing/2014/main" id="{D60DCFBD-A956-3241-7A64-981AB477A6DB}"/>
              </a:ext>
            </a:extLst>
          </p:cNvPr>
          <p:cNvSpPr txBox="1"/>
          <p:nvPr/>
        </p:nvSpPr>
        <p:spPr>
          <a:xfrm>
            <a:off x="4049484" y="542897"/>
            <a:ext cx="899888"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a:solidFill>
                  <a:srgbClr val="FFFFFF"/>
                </a:solidFill>
                <a:uFillTx/>
                <a:latin typeface="Arial" pitchFamily="34"/>
                <a:cs typeface="Arial" pitchFamily="34"/>
              </a:rPr>
              <a:t>1</a:t>
            </a:r>
            <a:endParaRPr lang="es-ES" sz="3600" b="0" i="0" u="none" strike="noStrike" kern="1200" cap="none" spc="0" baseline="0">
              <a:solidFill>
                <a:srgbClr val="FFFFFF"/>
              </a:solidFill>
              <a:uFillTx/>
              <a:latin typeface="Arial" pitchFamily="34"/>
              <a:cs typeface="Arial" pitchFamily="34"/>
            </a:endParaRPr>
          </a:p>
        </p:txBody>
      </p:sp>
      <p:sp>
        <p:nvSpPr>
          <p:cNvPr id="6" name="CuadroTexto 8">
            <a:extLst>
              <a:ext uri="{FF2B5EF4-FFF2-40B4-BE49-F238E27FC236}">
                <a16:creationId xmlns:a16="http://schemas.microsoft.com/office/drawing/2014/main" id="{ABE06EBC-5B8B-AD46-E5E7-9D81C2CA161A}"/>
              </a:ext>
            </a:extLst>
          </p:cNvPr>
          <p:cNvSpPr txBox="1"/>
          <p:nvPr/>
        </p:nvSpPr>
        <p:spPr>
          <a:xfrm>
            <a:off x="5842001" y="542897"/>
            <a:ext cx="899888"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a:solidFill>
                  <a:srgbClr val="FFFFFF"/>
                </a:solidFill>
                <a:uFillTx/>
                <a:latin typeface="Arial" pitchFamily="34"/>
                <a:cs typeface="Arial" pitchFamily="34"/>
              </a:rPr>
              <a:t>2</a:t>
            </a:r>
            <a:endParaRPr lang="es-ES" sz="3600" b="0" i="0" u="none" strike="noStrike" kern="1200" cap="none" spc="0" baseline="0">
              <a:solidFill>
                <a:srgbClr val="FFFFFF"/>
              </a:solidFill>
              <a:uFillTx/>
              <a:latin typeface="Arial" pitchFamily="34"/>
              <a:cs typeface="Arial" pitchFamily="34"/>
            </a:endParaRPr>
          </a:p>
        </p:txBody>
      </p:sp>
      <p:sp>
        <p:nvSpPr>
          <p:cNvPr id="7" name="CuadroTexto 9">
            <a:extLst>
              <a:ext uri="{FF2B5EF4-FFF2-40B4-BE49-F238E27FC236}">
                <a16:creationId xmlns:a16="http://schemas.microsoft.com/office/drawing/2014/main" id="{6FB45823-643F-0DE9-6CA0-42B0A0D6CFB3}"/>
              </a:ext>
            </a:extLst>
          </p:cNvPr>
          <p:cNvSpPr txBox="1"/>
          <p:nvPr/>
        </p:nvSpPr>
        <p:spPr>
          <a:xfrm>
            <a:off x="7438570" y="542897"/>
            <a:ext cx="899888"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a:solidFill>
                  <a:srgbClr val="FFFFFF"/>
                </a:solidFill>
                <a:uFillTx/>
                <a:latin typeface="Arial" pitchFamily="34"/>
                <a:cs typeface="Arial" pitchFamily="34"/>
              </a:rPr>
              <a:t>3</a:t>
            </a:r>
            <a:endParaRPr lang="es-ES" sz="3600" b="0" i="0" u="none" strike="noStrike" kern="1200" cap="none" spc="0" baseline="0">
              <a:solidFill>
                <a:srgbClr val="FFFFFF"/>
              </a:solidFill>
              <a:uFillTx/>
              <a:latin typeface="Arial" pitchFamily="34"/>
              <a:cs typeface="Arial" pitchFamily="34"/>
            </a:endParaRPr>
          </a:p>
        </p:txBody>
      </p:sp>
      <p:sp>
        <p:nvSpPr>
          <p:cNvPr id="8" name="CuadroTexto 10">
            <a:extLst>
              <a:ext uri="{FF2B5EF4-FFF2-40B4-BE49-F238E27FC236}">
                <a16:creationId xmlns:a16="http://schemas.microsoft.com/office/drawing/2014/main" id="{EE2ABD88-61A2-AD0B-AA6B-59C3000709D8}"/>
              </a:ext>
            </a:extLst>
          </p:cNvPr>
          <p:cNvSpPr txBox="1"/>
          <p:nvPr/>
        </p:nvSpPr>
        <p:spPr>
          <a:xfrm>
            <a:off x="8937171" y="542897"/>
            <a:ext cx="899888"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a:solidFill>
                  <a:srgbClr val="FFFFFF"/>
                </a:solidFill>
                <a:uFillTx/>
                <a:latin typeface="Arial" pitchFamily="34"/>
                <a:cs typeface="Arial" pitchFamily="34"/>
              </a:rPr>
              <a:t>4</a:t>
            </a:r>
            <a:endParaRPr lang="es-ES" sz="3600" b="0" i="0" u="none" strike="noStrike" kern="1200" cap="none" spc="0" baseline="0">
              <a:solidFill>
                <a:srgbClr val="FFFFFF"/>
              </a:solidFill>
              <a:uFillTx/>
              <a:latin typeface="Arial" pitchFamily="34"/>
              <a:cs typeface="Arial" pitchFamily="34"/>
            </a:endParaRPr>
          </a:p>
        </p:txBody>
      </p:sp>
      <p:sp>
        <p:nvSpPr>
          <p:cNvPr id="9" name="CuadroTexto 11">
            <a:extLst>
              <a:ext uri="{FF2B5EF4-FFF2-40B4-BE49-F238E27FC236}">
                <a16:creationId xmlns:a16="http://schemas.microsoft.com/office/drawing/2014/main" id="{4C0141BE-EB81-BB1E-413D-B811440AFD59}"/>
              </a:ext>
            </a:extLst>
          </p:cNvPr>
          <p:cNvSpPr txBox="1"/>
          <p:nvPr/>
        </p:nvSpPr>
        <p:spPr>
          <a:xfrm>
            <a:off x="0" y="281644"/>
            <a:ext cx="3156855" cy="1200329"/>
          </a:xfrm>
          <a:prstGeom prst="rect">
            <a:avLst/>
          </a:prstGeom>
          <a:noFill/>
          <a:ln cap="flat">
            <a:noFill/>
          </a:ln>
        </p:spPr>
        <p:txBody>
          <a:bodyPr vert="horz" wrap="square" lIns="54000" tIns="45720" rIns="5400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1" i="0" u="none" strike="noStrike" kern="0" cap="none" spc="0" baseline="0" dirty="0">
                <a:solidFill>
                  <a:srgbClr val="595959"/>
                </a:solidFill>
                <a:uFillTx/>
                <a:latin typeface="Arial" pitchFamily="34"/>
                <a:cs typeface="Arial" pitchFamily="34"/>
              </a:rPr>
              <a:t>DEFENSA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1" kern="0" dirty="0">
                <a:solidFill>
                  <a:srgbClr val="595959"/>
                </a:solidFill>
                <a:latin typeface="Arial" pitchFamily="34"/>
                <a:cs typeface="Arial" pitchFamily="34"/>
              </a:rPr>
              <a:t>TFM</a:t>
            </a:r>
            <a:endParaRPr lang="es-ES" sz="3600" b="1" i="0" u="none" strike="noStrike" kern="0" cap="none" spc="0" baseline="0" dirty="0">
              <a:solidFill>
                <a:srgbClr val="595959"/>
              </a:solidFill>
              <a:uFillTx/>
              <a:latin typeface="Arial" pitchFamily="34"/>
              <a:cs typeface="Arial" pitchFamily="34"/>
            </a:endParaRPr>
          </a:p>
        </p:txBody>
      </p:sp>
      <p:sp>
        <p:nvSpPr>
          <p:cNvPr id="10" name="CuadroTexto 12">
            <a:extLst>
              <a:ext uri="{FF2B5EF4-FFF2-40B4-BE49-F238E27FC236}">
                <a16:creationId xmlns:a16="http://schemas.microsoft.com/office/drawing/2014/main" id="{ECE5A9DE-B3FE-D5AE-4267-12EE35AFEA2C}"/>
              </a:ext>
            </a:extLst>
          </p:cNvPr>
          <p:cNvSpPr txBox="1"/>
          <p:nvPr/>
        </p:nvSpPr>
        <p:spPr>
          <a:xfrm>
            <a:off x="10040258" y="542897"/>
            <a:ext cx="899888"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a:solidFill>
                  <a:srgbClr val="FFFFFF"/>
                </a:solidFill>
                <a:uFillTx/>
                <a:latin typeface="Arial" pitchFamily="34"/>
                <a:cs typeface="Arial" pitchFamily="34"/>
              </a:rPr>
              <a:t>5</a:t>
            </a:r>
            <a:endParaRPr lang="es-ES" sz="3600" b="0" i="0" u="none" strike="noStrike" kern="1200" cap="none" spc="0" baseline="0">
              <a:solidFill>
                <a:srgbClr val="FFFFFF"/>
              </a:solidFill>
              <a:uFillTx/>
              <a:latin typeface="Arial" pitchFamily="34"/>
              <a:cs typeface="Arial" pitchFamily="34"/>
            </a:endParaRPr>
          </a:p>
        </p:txBody>
      </p:sp>
      <p:sp>
        <p:nvSpPr>
          <p:cNvPr id="4" name="Rectángulo 3">
            <a:extLst>
              <a:ext uri="{FF2B5EF4-FFF2-40B4-BE49-F238E27FC236}">
                <a16:creationId xmlns:a16="http://schemas.microsoft.com/office/drawing/2014/main" id="{00B6A3F3-4329-7DF6-0ECC-2390F7755049}"/>
              </a:ext>
            </a:extLst>
          </p:cNvPr>
          <p:cNvSpPr/>
          <p:nvPr/>
        </p:nvSpPr>
        <p:spPr>
          <a:xfrm>
            <a:off x="3325091" y="281644"/>
            <a:ext cx="8866905" cy="120032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 name="CuadroTexto 6">
            <a:extLst>
              <a:ext uri="{FF2B5EF4-FFF2-40B4-BE49-F238E27FC236}">
                <a16:creationId xmlns:a16="http://schemas.microsoft.com/office/drawing/2014/main" id="{DF4D41EF-8FA2-8FF6-3786-9B499B637E68}"/>
              </a:ext>
            </a:extLst>
          </p:cNvPr>
          <p:cNvSpPr txBox="1"/>
          <p:nvPr/>
        </p:nvSpPr>
        <p:spPr>
          <a:xfrm>
            <a:off x="8968674" y="281644"/>
            <a:ext cx="3033485" cy="707882"/>
          </a:xfrm>
          <a:prstGeom prst="rect">
            <a:avLst/>
          </a:prstGeom>
          <a:solidFill>
            <a:srgbClr val="234863"/>
          </a:solid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000" b="0" i="0" u="none" strike="noStrike" kern="0" cap="none" spc="0" baseline="0" dirty="0">
                <a:solidFill>
                  <a:srgbClr val="FFFFFF"/>
                </a:solidFill>
                <a:uFillTx/>
                <a:latin typeface="Arial" pitchFamily="34"/>
                <a:cs typeface="Arial" pitchFamily="34"/>
              </a:rPr>
              <a:t>1ª Convocatoria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000" b="0" i="0" u="none" strike="noStrike" kern="0" cap="none" spc="0" baseline="0" dirty="0">
                <a:solidFill>
                  <a:srgbClr val="FFFFFF"/>
                </a:solidFill>
                <a:uFillTx/>
                <a:latin typeface="Arial" pitchFamily="34"/>
                <a:cs typeface="Arial" pitchFamily="34"/>
              </a:rPr>
              <a:t>Ordinaria</a:t>
            </a:r>
            <a:endParaRPr lang="es-ES" sz="2000" b="0" i="0" u="none" strike="noStrike" kern="1200" cap="none" spc="0" baseline="0" dirty="0">
              <a:solidFill>
                <a:srgbClr val="FFFFFF"/>
              </a:solidFill>
              <a:uFillTx/>
              <a:latin typeface="Arial" pitchFamily="34"/>
              <a:cs typeface="Arial" pitchFamily="34"/>
            </a:endParaRPr>
          </a:p>
        </p:txBody>
      </p:sp>
      <p:pic>
        <p:nvPicPr>
          <p:cNvPr id="14" name="Imagen 13">
            <a:extLst>
              <a:ext uri="{FF2B5EF4-FFF2-40B4-BE49-F238E27FC236}">
                <a16:creationId xmlns:a16="http://schemas.microsoft.com/office/drawing/2014/main" id="{2A30365A-65C7-E51F-DDF6-81C15730654C}"/>
              </a:ext>
            </a:extLst>
          </p:cNvPr>
          <p:cNvPicPr>
            <a:picLocks noChangeAspect="1"/>
          </p:cNvPicPr>
          <p:nvPr/>
        </p:nvPicPr>
        <p:blipFill rotWithShape="1">
          <a:blip r:embed="rId3"/>
          <a:srcRect l="58712" t="28283" r="9697" b="42896"/>
          <a:stretch/>
        </p:blipFill>
        <p:spPr>
          <a:xfrm>
            <a:off x="5474032" y="3157357"/>
            <a:ext cx="3851563" cy="1976582"/>
          </a:xfrm>
          <a:prstGeom prst="rect">
            <a:avLst/>
          </a:prstGeom>
        </p:spPr>
      </p:pic>
      <p:sp>
        <p:nvSpPr>
          <p:cNvPr id="16" name="Bocadillo: rectángulo 15">
            <a:extLst>
              <a:ext uri="{FF2B5EF4-FFF2-40B4-BE49-F238E27FC236}">
                <a16:creationId xmlns:a16="http://schemas.microsoft.com/office/drawing/2014/main" id="{13789946-0850-DA5C-9459-AD8EC99D706D}"/>
              </a:ext>
            </a:extLst>
          </p:cNvPr>
          <p:cNvSpPr/>
          <p:nvPr/>
        </p:nvSpPr>
        <p:spPr>
          <a:xfrm>
            <a:off x="4784934" y="1588060"/>
            <a:ext cx="4183740" cy="1311693"/>
          </a:xfrm>
          <a:prstGeom prst="wedgeRectCallout">
            <a:avLst>
              <a:gd name="adj1" fmla="val -16472"/>
              <a:gd name="adj2" fmla="val 143562"/>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Reunión de la Comisión Académica del Máster para nombrar los tribunales de cada taller y acordar el horario de defensa</a:t>
            </a:r>
          </a:p>
        </p:txBody>
      </p:sp>
      <p:sp>
        <p:nvSpPr>
          <p:cNvPr id="17" name="Bocadillo: rectángulo 16">
            <a:extLst>
              <a:ext uri="{FF2B5EF4-FFF2-40B4-BE49-F238E27FC236}">
                <a16:creationId xmlns:a16="http://schemas.microsoft.com/office/drawing/2014/main" id="{1FC7347E-B96F-4599-050E-02DAD08E31EA}"/>
              </a:ext>
            </a:extLst>
          </p:cNvPr>
          <p:cNvSpPr/>
          <p:nvPr/>
        </p:nvSpPr>
        <p:spPr>
          <a:xfrm>
            <a:off x="8504222" y="5564316"/>
            <a:ext cx="3246576" cy="405516"/>
          </a:xfrm>
          <a:prstGeom prst="wedgeRectCallout">
            <a:avLst>
              <a:gd name="adj1" fmla="val -79845"/>
              <a:gd name="adj2" fmla="val -333981"/>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Exposición y defensa de TFM</a:t>
            </a:r>
          </a:p>
        </p:txBody>
      </p:sp>
      <p:sp>
        <p:nvSpPr>
          <p:cNvPr id="18" name="Bocadillo: rectángulo 17">
            <a:extLst>
              <a:ext uri="{FF2B5EF4-FFF2-40B4-BE49-F238E27FC236}">
                <a16:creationId xmlns:a16="http://schemas.microsoft.com/office/drawing/2014/main" id="{633821C4-C2BD-8EEC-308D-92474A56DC86}"/>
              </a:ext>
            </a:extLst>
          </p:cNvPr>
          <p:cNvSpPr/>
          <p:nvPr/>
        </p:nvSpPr>
        <p:spPr>
          <a:xfrm>
            <a:off x="4276436" y="5572098"/>
            <a:ext cx="2600367" cy="405516"/>
          </a:xfrm>
          <a:prstGeom prst="wedgeRectCallout">
            <a:avLst>
              <a:gd name="adj1" fmla="val 20518"/>
              <a:gd name="adj2" fmla="val -258817"/>
            </a:avLst>
          </a:prstGeom>
          <a:solidFill>
            <a:srgbClr val="A6A6A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Revisión de calificaciones</a:t>
            </a:r>
          </a:p>
        </p:txBody>
      </p:sp>
    </p:spTree>
    <p:extLst>
      <p:ext uri="{BB962C8B-B14F-4D97-AF65-F5344CB8AC3E}">
        <p14:creationId xmlns:p14="http://schemas.microsoft.com/office/powerpoint/2010/main" val="40646785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descr="Imagen que contiene Forma&#10;&#10;Descripción generada automáticamente">
            <a:extLst>
              <a:ext uri="{FF2B5EF4-FFF2-40B4-BE49-F238E27FC236}">
                <a16:creationId xmlns:a16="http://schemas.microsoft.com/office/drawing/2014/main" id="{3D4FEDEF-D2A9-E03D-EEA3-D7450B2E1227}"/>
              </a:ext>
            </a:extLst>
          </p:cNvPr>
          <p:cNvPicPr>
            <a:picLocks noChangeAspect="1"/>
          </p:cNvPicPr>
          <p:nvPr/>
        </p:nvPicPr>
        <p:blipFill>
          <a:blip r:embed="rId2"/>
          <a:stretch>
            <a:fillRect/>
          </a:stretch>
        </p:blipFill>
        <p:spPr>
          <a:xfrm>
            <a:off x="0" y="11000"/>
            <a:ext cx="12191996" cy="6858000"/>
          </a:xfrm>
          <a:prstGeom prst="rect">
            <a:avLst/>
          </a:prstGeom>
          <a:noFill/>
          <a:ln cap="flat">
            <a:noFill/>
          </a:ln>
        </p:spPr>
      </p:pic>
      <p:sp>
        <p:nvSpPr>
          <p:cNvPr id="3" name="CuadroTexto 5">
            <a:extLst>
              <a:ext uri="{FF2B5EF4-FFF2-40B4-BE49-F238E27FC236}">
                <a16:creationId xmlns:a16="http://schemas.microsoft.com/office/drawing/2014/main" id="{D60DCFBD-A956-3241-7A64-981AB477A6DB}"/>
              </a:ext>
            </a:extLst>
          </p:cNvPr>
          <p:cNvSpPr txBox="1"/>
          <p:nvPr/>
        </p:nvSpPr>
        <p:spPr>
          <a:xfrm>
            <a:off x="4049484" y="542897"/>
            <a:ext cx="899888"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a:solidFill>
                  <a:srgbClr val="FFFFFF"/>
                </a:solidFill>
                <a:uFillTx/>
                <a:latin typeface="Arial" pitchFamily="34"/>
                <a:cs typeface="Arial" pitchFamily="34"/>
              </a:rPr>
              <a:t>1</a:t>
            </a:r>
            <a:endParaRPr lang="es-ES" sz="3600" b="0" i="0" u="none" strike="noStrike" kern="1200" cap="none" spc="0" baseline="0">
              <a:solidFill>
                <a:srgbClr val="FFFFFF"/>
              </a:solidFill>
              <a:uFillTx/>
              <a:latin typeface="Arial" pitchFamily="34"/>
              <a:cs typeface="Arial" pitchFamily="34"/>
            </a:endParaRPr>
          </a:p>
        </p:txBody>
      </p:sp>
      <p:sp>
        <p:nvSpPr>
          <p:cNvPr id="6" name="CuadroTexto 8">
            <a:extLst>
              <a:ext uri="{FF2B5EF4-FFF2-40B4-BE49-F238E27FC236}">
                <a16:creationId xmlns:a16="http://schemas.microsoft.com/office/drawing/2014/main" id="{ABE06EBC-5B8B-AD46-E5E7-9D81C2CA161A}"/>
              </a:ext>
            </a:extLst>
          </p:cNvPr>
          <p:cNvSpPr txBox="1"/>
          <p:nvPr/>
        </p:nvSpPr>
        <p:spPr>
          <a:xfrm>
            <a:off x="5842001" y="542897"/>
            <a:ext cx="899888"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a:solidFill>
                  <a:srgbClr val="FFFFFF"/>
                </a:solidFill>
                <a:uFillTx/>
                <a:latin typeface="Arial" pitchFamily="34"/>
                <a:cs typeface="Arial" pitchFamily="34"/>
              </a:rPr>
              <a:t>2</a:t>
            </a:r>
            <a:endParaRPr lang="es-ES" sz="3600" b="0" i="0" u="none" strike="noStrike" kern="1200" cap="none" spc="0" baseline="0">
              <a:solidFill>
                <a:srgbClr val="FFFFFF"/>
              </a:solidFill>
              <a:uFillTx/>
              <a:latin typeface="Arial" pitchFamily="34"/>
              <a:cs typeface="Arial" pitchFamily="34"/>
            </a:endParaRPr>
          </a:p>
        </p:txBody>
      </p:sp>
      <p:sp>
        <p:nvSpPr>
          <p:cNvPr id="7" name="CuadroTexto 9">
            <a:extLst>
              <a:ext uri="{FF2B5EF4-FFF2-40B4-BE49-F238E27FC236}">
                <a16:creationId xmlns:a16="http://schemas.microsoft.com/office/drawing/2014/main" id="{6FB45823-643F-0DE9-6CA0-42B0A0D6CFB3}"/>
              </a:ext>
            </a:extLst>
          </p:cNvPr>
          <p:cNvSpPr txBox="1"/>
          <p:nvPr/>
        </p:nvSpPr>
        <p:spPr>
          <a:xfrm>
            <a:off x="7438570" y="542897"/>
            <a:ext cx="899888"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a:solidFill>
                  <a:srgbClr val="FFFFFF"/>
                </a:solidFill>
                <a:uFillTx/>
                <a:latin typeface="Arial" pitchFamily="34"/>
                <a:cs typeface="Arial" pitchFamily="34"/>
              </a:rPr>
              <a:t>3</a:t>
            </a:r>
            <a:endParaRPr lang="es-ES" sz="3600" b="0" i="0" u="none" strike="noStrike" kern="1200" cap="none" spc="0" baseline="0">
              <a:solidFill>
                <a:srgbClr val="FFFFFF"/>
              </a:solidFill>
              <a:uFillTx/>
              <a:latin typeface="Arial" pitchFamily="34"/>
              <a:cs typeface="Arial" pitchFamily="34"/>
            </a:endParaRPr>
          </a:p>
        </p:txBody>
      </p:sp>
      <p:sp>
        <p:nvSpPr>
          <p:cNvPr id="8" name="CuadroTexto 10">
            <a:extLst>
              <a:ext uri="{FF2B5EF4-FFF2-40B4-BE49-F238E27FC236}">
                <a16:creationId xmlns:a16="http://schemas.microsoft.com/office/drawing/2014/main" id="{EE2ABD88-61A2-AD0B-AA6B-59C3000709D8}"/>
              </a:ext>
            </a:extLst>
          </p:cNvPr>
          <p:cNvSpPr txBox="1"/>
          <p:nvPr/>
        </p:nvSpPr>
        <p:spPr>
          <a:xfrm>
            <a:off x="8937171" y="542897"/>
            <a:ext cx="899888"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a:solidFill>
                  <a:srgbClr val="FFFFFF"/>
                </a:solidFill>
                <a:uFillTx/>
                <a:latin typeface="Arial" pitchFamily="34"/>
                <a:cs typeface="Arial" pitchFamily="34"/>
              </a:rPr>
              <a:t>4</a:t>
            </a:r>
            <a:endParaRPr lang="es-ES" sz="3600" b="0" i="0" u="none" strike="noStrike" kern="1200" cap="none" spc="0" baseline="0">
              <a:solidFill>
                <a:srgbClr val="FFFFFF"/>
              </a:solidFill>
              <a:uFillTx/>
              <a:latin typeface="Arial" pitchFamily="34"/>
              <a:cs typeface="Arial" pitchFamily="34"/>
            </a:endParaRPr>
          </a:p>
        </p:txBody>
      </p:sp>
      <p:sp>
        <p:nvSpPr>
          <p:cNvPr id="9" name="CuadroTexto 11">
            <a:extLst>
              <a:ext uri="{FF2B5EF4-FFF2-40B4-BE49-F238E27FC236}">
                <a16:creationId xmlns:a16="http://schemas.microsoft.com/office/drawing/2014/main" id="{4C0141BE-EB81-BB1E-413D-B811440AFD59}"/>
              </a:ext>
            </a:extLst>
          </p:cNvPr>
          <p:cNvSpPr txBox="1"/>
          <p:nvPr/>
        </p:nvSpPr>
        <p:spPr>
          <a:xfrm>
            <a:off x="0" y="281644"/>
            <a:ext cx="3156855" cy="1200329"/>
          </a:xfrm>
          <a:prstGeom prst="rect">
            <a:avLst/>
          </a:prstGeom>
          <a:noFill/>
          <a:ln cap="flat">
            <a:noFill/>
          </a:ln>
        </p:spPr>
        <p:txBody>
          <a:bodyPr vert="horz" wrap="square" lIns="54000" tIns="45720" rIns="5400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1" i="0" u="none" strike="noStrike" kern="0" cap="none" spc="0" baseline="0" dirty="0">
                <a:solidFill>
                  <a:srgbClr val="595959"/>
                </a:solidFill>
                <a:uFillTx/>
                <a:latin typeface="Arial" pitchFamily="34"/>
                <a:cs typeface="Arial" pitchFamily="34"/>
              </a:rPr>
              <a:t>DEFENSA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1" kern="0" dirty="0">
                <a:solidFill>
                  <a:srgbClr val="595959"/>
                </a:solidFill>
                <a:latin typeface="Arial" pitchFamily="34"/>
                <a:cs typeface="Arial" pitchFamily="34"/>
              </a:rPr>
              <a:t>TFM</a:t>
            </a:r>
            <a:endParaRPr lang="es-ES" sz="3600" b="1" i="0" u="none" strike="noStrike" kern="0" cap="none" spc="0" baseline="0" dirty="0">
              <a:solidFill>
                <a:srgbClr val="595959"/>
              </a:solidFill>
              <a:uFillTx/>
              <a:latin typeface="Arial" pitchFamily="34"/>
              <a:cs typeface="Arial" pitchFamily="34"/>
            </a:endParaRPr>
          </a:p>
        </p:txBody>
      </p:sp>
      <p:sp>
        <p:nvSpPr>
          <p:cNvPr id="10" name="CuadroTexto 12">
            <a:extLst>
              <a:ext uri="{FF2B5EF4-FFF2-40B4-BE49-F238E27FC236}">
                <a16:creationId xmlns:a16="http://schemas.microsoft.com/office/drawing/2014/main" id="{ECE5A9DE-B3FE-D5AE-4267-12EE35AFEA2C}"/>
              </a:ext>
            </a:extLst>
          </p:cNvPr>
          <p:cNvSpPr txBox="1"/>
          <p:nvPr/>
        </p:nvSpPr>
        <p:spPr>
          <a:xfrm>
            <a:off x="10040258" y="542897"/>
            <a:ext cx="899888"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a:solidFill>
                  <a:srgbClr val="FFFFFF"/>
                </a:solidFill>
                <a:uFillTx/>
                <a:latin typeface="Arial" pitchFamily="34"/>
                <a:cs typeface="Arial" pitchFamily="34"/>
              </a:rPr>
              <a:t>5</a:t>
            </a:r>
            <a:endParaRPr lang="es-ES" sz="3600" b="0" i="0" u="none" strike="noStrike" kern="1200" cap="none" spc="0" baseline="0">
              <a:solidFill>
                <a:srgbClr val="FFFFFF"/>
              </a:solidFill>
              <a:uFillTx/>
              <a:latin typeface="Arial" pitchFamily="34"/>
              <a:cs typeface="Arial" pitchFamily="34"/>
            </a:endParaRPr>
          </a:p>
        </p:txBody>
      </p:sp>
      <p:sp>
        <p:nvSpPr>
          <p:cNvPr id="4" name="Rectángulo 3">
            <a:extLst>
              <a:ext uri="{FF2B5EF4-FFF2-40B4-BE49-F238E27FC236}">
                <a16:creationId xmlns:a16="http://schemas.microsoft.com/office/drawing/2014/main" id="{00B6A3F3-4329-7DF6-0ECC-2390F7755049}"/>
              </a:ext>
            </a:extLst>
          </p:cNvPr>
          <p:cNvSpPr/>
          <p:nvPr/>
        </p:nvSpPr>
        <p:spPr>
          <a:xfrm>
            <a:off x="3325091" y="281644"/>
            <a:ext cx="8866905" cy="120032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 name="CuadroTexto 6">
            <a:extLst>
              <a:ext uri="{FF2B5EF4-FFF2-40B4-BE49-F238E27FC236}">
                <a16:creationId xmlns:a16="http://schemas.microsoft.com/office/drawing/2014/main" id="{DF4D41EF-8FA2-8FF6-3786-9B499B637E68}"/>
              </a:ext>
            </a:extLst>
          </p:cNvPr>
          <p:cNvSpPr txBox="1"/>
          <p:nvPr/>
        </p:nvSpPr>
        <p:spPr>
          <a:xfrm>
            <a:off x="8968674" y="281644"/>
            <a:ext cx="3033485" cy="707882"/>
          </a:xfrm>
          <a:prstGeom prst="rect">
            <a:avLst/>
          </a:prstGeom>
          <a:solidFill>
            <a:srgbClr val="234863"/>
          </a:solid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000" b="0" i="0" u="none" strike="noStrike" kern="0" cap="none" spc="0" baseline="0" dirty="0">
                <a:solidFill>
                  <a:srgbClr val="FFFFFF"/>
                </a:solidFill>
                <a:uFillTx/>
                <a:latin typeface="Arial" pitchFamily="34"/>
                <a:cs typeface="Arial" pitchFamily="34"/>
              </a:rPr>
              <a:t>2ª Convocatoria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000" b="0" i="0" u="none" strike="noStrike" kern="0" cap="none" spc="0" baseline="0" dirty="0">
                <a:solidFill>
                  <a:srgbClr val="FFFFFF"/>
                </a:solidFill>
                <a:uFillTx/>
                <a:latin typeface="Arial" pitchFamily="34"/>
                <a:cs typeface="Arial" pitchFamily="34"/>
              </a:rPr>
              <a:t>Ordinaria</a:t>
            </a:r>
            <a:endParaRPr lang="es-ES" sz="2000" b="0" i="0" u="none" strike="noStrike" kern="1200" cap="none" spc="0" baseline="0" dirty="0">
              <a:solidFill>
                <a:srgbClr val="FFFFFF"/>
              </a:solidFill>
              <a:uFillTx/>
              <a:latin typeface="Arial" pitchFamily="34"/>
              <a:cs typeface="Arial" pitchFamily="34"/>
            </a:endParaRPr>
          </a:p>
        </p:txBody>
      </p:sp>
      <p:pic>
        <p:nvPicPr>
          <p:cNvPr id="13" name="Imagen 12">
            <a:extLst>
              <a:ext uri="{FF2B5EF4-FFF2-40B4-BE49-F238E27FC236}">
                <a16:creationId xmlns:a16="http://schemas.microsoft.com/office/drawing/2014/main" id="{CA7B7FE8-1F91-896C-7EAC-F8B32D6B2CF2}"/>
              </a:ext>
            </a:extLst>
          </p:cNvPr>
          <p:cNvPicPr>
            <a:picLocks noChangeAspect="1"/>
          </p:cNvPicPr>
          <p:nvPr/>
        </p:nvPicPr>
        <p:blipFill rotWithShape="1">
          <a:blip r:embed="rId3"/>
          <a:srcRect l="58939" t="44175" r="9545" b="22828"/>
          <a:stretch/>
        </p:blipFill>
        <p:spPr>
          <a:xfrm>
            <a:off x="5544787" y="3157357"/>
            <a:ext cx="3842328" cy="2262910"/>
          </a:xfrm>
          <a:prstGeom prst="rect">
            <a:avLst/>
          </a:prstGeom>
        </p:spPr>
      </p:pic>
      <p:sp>
        <p:nvSpPr>
          <p:cNvPr id="14" name="Bocadillo: rectángulo 13">
            <a:extLst>
              <a:ext uri="{FF2B5EF4-FFF2-40B4-BE49-F238E27FC236}">
                <a16:creationId xmlns:a16="http://schemas.microsoft.com/office/drawing/2014/main" id="{97F84661-1AD8-9ECE-845E-2F4EE7064540}"/>
              </a:ext>
            </a:extLst>
          </p:cNvPr>
          <p:cNvSpPr/>
          <p:nvPr/>
        </p:nvSpPr>
        <p:spPr>
          <a:xfrm>
            <a:off x="4271001" y="1287014"/>
            <a:ext cx="4183740" cy="1311693"/>
          </a:xfrm>
          <a:prstGeom prst="wedgeRectCallout">
            <a:avLst>
              <a:gd name="adj1" fmla="val -4550"/>
              <a:gd name="adj2" fmla="val 209753"/>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Reunión de la Comisión Académica del Máster para nombrar los tribunales de cada taller y acordar el horario de defensa</a:t>
            </a:r>
          </a:p>
        </p:txBody>
      </p:sp>
      <p:sp>
        <p:nvSpPr>
          <p:cNvPr id="15" name="Bocadillo: rectángulo 14">
            <a:extLst>
              <a:ext uri="{FF2B5EF4-FFF2-40B4-BE49-F238E27FC236}">
                <a16:creationId xmlns:a16="http://schemas.microsoft.com/office/drawing/2014/main" id="{DD495DC8-8ECC-EA20-BF36-08E14DF9F2DE}"/>
              </a:ext>
            </a:extLst>
          </p:cNvPr>
          <p:cNvSpPr/>
          <p:nvPr/>
        </p:nvSpPr>
        <p:spPr>
          <a:xfrm>
            <a:off x="8498787" y="5836709"/>
            <a:ext cx="3246576" cy="405516"/>
          </a:xfrm>
          <a:prstGeom prst="wedgeRectCallout">
            <a:avLst>
              <a:gd name="adj1" fmla="val -92648"/>
              <a:gd name="adj2" fmla="val -263373"/>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Exposición y defensa de TFM</a:t>
            </a:r>
          </a:p>
        </p:txBody>
      </p:sp>
      <p:sp>
        <p:nvSpPr>
          <p:cNvPr id="16" name="Bocadillo: rectángulo 15">
            <a:extLst>
              <a:ext uri="{FF2B5EF4-FFF2-40B4-BE49-F238E27FC236}">
                <a16:creationId xmlns:a16="http://schemas.microsoft.com/office/drawing/2014/main" id="{2AC64914-06BB-A198-631B-CB50AC8A5135}"/>
              </a:ext>
            </a:extLst>
          </p:cNvPr>
          <p:cNvSpPr/>
          <p:nvPr/>
        </p:nvSpPr>
        <p:spPr>
          <a:xfrm>
            <a:off x="4271001" y="5844491"/>
            <a:ext cx="2600367" cy="405516"/>
          </a:xfrm>
          <a:prstGeom prst="wedgeRectCallout">
            <a:avLst>
              <a:gd name="adj1" fmla="val 18387"/>
              <a:gd name="adj2" fmla="val -208708"/>
            </a:avLst>
          </a:prstGeom>
          <a:solidFill>
            <a:srgbClr val="A6A6A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Revisión de calificaciones</a:t>
            </a:r>
          </a:p>
        </p:txBody>
      </p:sp>
    </p:spTree>
    <p:extLst>
      <p:ext uri="{BB962C8B-B14F-4D97-AF65-F5344CB8AC3E}">
        <p14:creationId xmlns:p14="http://schemas.microsoft.com/office/powerpoint/2010/main" val="8687729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descr="Imagen que contiene Forma&#10;&#10;Descripción generada automáticamente">
            <a:extLst>
              <a:ext uri="{FF2B5EF4-FFF2-40B4-BE49-F238E27FC236}">
                <a16:creationId xmlns:a16="http://schemas.microsoft.com/office/drawing/2014/main" id="{3D4FEDEF-D2A9-E03D-EEA3-D7450B2E1227}"/>
              </a:ext>
            </a:extLst>
          </p:cNvPr>
          <p:cNvPicPr>
            <a:picLocks noChangeAspect="1"/>
          </p:cNvPicPr>
          <p:nvPr/>
        </p:nvPicPr>
        <p:blipFill>
          <a:blip r:embed="rId2"/>
          <a:stretch>
            <a:fillRect/>
          </a:stretch>
        </p:blipFill>
        <p:spPr>
          <a:xfrm>
            <a:off x="0" y="11000"/>
            <a:ext cx="12191996" cy="6858000"/>
          </a:xfrm>
          <a:prstGeom prst="rect">
            <a:avLst/>
          </a:prstGeom>
          <a:noFill/>
          <a:ln cap="flat">
            <a:noFill/>
          </a:ln>
        </p:spPr>
      </p:pic>
      <p:sp>
        <p:nvSpPr>
          <p:cNvPr id="3" name="CuadroTexto 5">
            <a:extLst>
              <a:ext uri="{FF2B5EF4-FFF2-40B4-BE49-F238E27FC236}">
                <a16:creationId xmlns:a16="http://schemas.microsoft.com/office/drawing/2014/main" id="{D60DCFBD-A956-3241-7A64-981AB477A6DB}"/>
              </a:ext>
            </a:extLst>
          </p:cNvPr>
          <p:cNvSpPr txBox="1"/>
          <p:nvPr/>
        </p:nvSpPr>
        <p:spPr>
          <a:xfrm>
            <a:off x="4049484" y="542897"/>
            <a:ext cx="899888"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a:solidFill>
                  <a:srgbClr val="FFFFFF"/>
                </a:solidFill>
                <a:uFillTx/>
                <a:latin typeface="Arial" pitchFamily="34"/>
                <a:cs typeface="Arial" pitchFamily="34"/>
              </a:rPr>
              <a:t>1</a:t>
            </a:r>
            <a:endParaRPr lang="es-ES" sz="3600" b="0" i="0" u="none" strike="noStrike" kern="1200" cap="none" spc="0" baseline="0">
              <a:solidFill>
                <a:srgbClr val="FFFFFF"/>
              </a:solidFill>
              <a:uFillTx/>
              <a:latin typeface="Arial" pitchFamily="34"/>
              <a:cs typeface="Arial" pitchFamily="34"/>
            </a:endParaRPr>
          </a:p>
        </p:txBody>
      </p:sp>
      <p:sp>
        <p:nvSpPr>
          <p:cNvPr id="6" name="CuadroTexto 8">
            <a:extLst>
              <a:ext uri="{FF2B5EF4-FFF2-40B4-BE49-F238E27FC236}">
                <a16:creationId xmlns:a16="http://schemas.microsoft.com/office/drawing/2014/main" id="{ABE06EBC-5B8B-AD46-E5E7-9D81C2CA161A}"/>
              </a:ext>
            </a:extLst>
          </p:cNvPr>
          <p:cNvSpPr txBox="1"/>
          <p:nvPr/>
        </p:nvSpPr>
        <p:spPr>
          <a:xfrm>
            <a:off x="5842001" y="542897"/>
            <a:ext cx="899888"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a:solidFill>
                  <a:srgbClr val="FFFFFF"/>
                </a:solidFill>
                <a:uFillTx/>
                <a:latin typeface="Arial" pitchFamily="34"/>
                <a:cs typeface="Arial" pitchFamily="34"/>
              </a:rPr>
              <a:t>2</a:t>
            </a:r>
            <a:endParaRPr lang="es-ES" sz="3600" b="0" i="0" u="none" strike="noStrike" kern="1200" cap="none" spc="0" baseline="0">
              <a:solidFill>
                <a:srgbClr val="FFFFFF"/>
              </a:solidFill>
              <a:uFillTx/>
              <a:latin typeface="Arial" pitchFamily="34"/>
              <a:cs typeface="Arial" pitchFamily="34"/>
            </a:endParaRPr>
          </a:p>
        </p:txBody>
      </p:sp>
      <p:sp>
        <p:nvSpPr>
          <p:cNvPr id="7" name="CuadroTexto 9">
            <a:extLst>
              <a:ext uri="{FF2B5EF4-FFF2-40B4-BE49-F238E27FC236}">
                <a16:creationId xmlns:a16="http://schemas.microsoft.com/office/drawing/2014/main" id="{6FB45823-643F-0DE9-6CA0-42B0A0D6CFB3}"/>
              </a:ext>
            </a:extLst>
          </p:cNvPr>
          <p:cNvSpPr txBox="1"/>
          <p:nvPr/>
        </p:nvSpPr>
        <p:spPr>
          <a:xfrm>
            <a:off x="7438570" y="542897"/>
            <a:ext cx="899888"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a:solidFill>
                  <a:srgbClr val="FFFFFF"/>
                </a:solidFill>
                <a:uFillTx/>
                <a:latin typeface="Arial" pitchFamily="34"/>
                <a:cs typeface="Arial" pitchFamily="34"/>
              </a:rPr>
              <a:t>3</a:t>
            </a:r>
            <a:endParaRPr lang="es-ES" sz="3600" b="0" i="0" u="none" strike="noStrike" kern="1200" cap="none" spc="0" baseline="0">
              <a:solidFill>
                <a:srgbClr val="FFFFFF"/>
              </a:solidFill>
              <a:uFillTx/>
              <a:latin typeface="Arial" pitchFamily="34"/>
              <a:cs typeface="Arial" pitchFamily="34"/>
            </a:endParaRPr>
          </a:p>
        </p:txBody>
      </p:sp>
      <p:sp>
        <p:nvSpPr>
          <p:cNvPr id="8" name="CuadroTexto 10">
            <a:extLst>
              <a:ext uri="{FF2B5EF4-FFF2-40B4-BE49-F238E27FC236}">
                <a16:creationId xmlns:a16="http://schemas.microsoft.com/office/drawing/2014/main" id="{EE2ABD88-61A2-AD0B-AA6B-59C3000709D8}"/>
              </a:ext>
            </a:extLst>
          </p:cNvPr>
          <p:cNvSpPr txBox="1"/>
          <p:nvPr/>
        </p:nvSpPr>
        <p:spPr>
          <a:xfrm>
            <a:off x="8937171" y="542897"/>
            <a:ext cx="899888"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a:solidFill>
                  <a:srgbClr val="FFFFFF"/>
                </a:solidFill>
                <a:uFillTx/>
                <a:latin typeface="Arial" pitchFamily="34"/>
                <a:cs typeface="Arial" pitchFamily="34"/>
              </a:rPr>
              <a:t>4</a:t>
            </a:r>
            <a:endParaRPr lang="es-ES" sz="3600" b="0" i="0" u="none" strike="noStrike" kern="1200" cap="none" spc="0" baseline="0">
              <a:solidFill>
                <a:srgbClr val="FFFFFF"/>
              </a:solidFill>
              <a:uFillTx/>
              <a:latin typeface="Arial" pitchFamily="34"/>
              <a:cs typeface="Arial" pitchFamily="34"/>
            </a:endParaRPr>
          </a:p>
        </p:txBody>
      </p:sp>
      <p:sp>
        <p:nvSpPr>
          <p:cNvPr id="9" name="CuadroTexto 11">
            <a:extLst>
              <a:ext uri="{FF2B5EF4-FFF2-40B4-BE49-F238E27FC236}">
                <a16:creationId xmlns:a16="http://schemas.microsoft.com/office/drawing/2014/main" id="{4C0141BE-EB81-BB1E-413D-B811440AFD59}"/>
              </a:ext>
            </a:extLst>
          </p:cNvPr>
          <p:cNvSpPr txBox="1"/>
          <p:nvPr/>
        </p:nvSpPr>
        <p:spPr>
          <a:xfrm>
            <a:off x="0" y="281644"/>
            <a:ext cx="3156855" cy="1200329"/>
          </a:xfrm>
          <a:prstGeom prst="rect">
            <a:avLst/>
          </a:prstGeom>
          <a:noFill/>
          <a:ln cap="flat">
            <a:noFill/>
          </a:ln>
        </p:spPr>
        <p:txBody>
          <a:bodyPr vert="horz" wrap="square" lIns="54000" tIns="45720" rIns="5400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1" i="0" u="none" strike="noStrike" kern="0" cap="none" spc="0" baseline="0" dirty="0">
                <a:solidFill>
                  <a:srgbClr val="595959"/>
                </a:solidFill>
                <a:uFillTx/>
                <a:latin typeface="Arial" pitchFamily="34"/>
                <a:cs typeface="Arial" pitchFamily="34"/>
              </a:rPr>
              <a:t>DEFENSA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1" kern="0" dirty="0">
                <a:solidFill>
                  <a:srgbClr val="595959"/>
                </a:solidFill>
                <a:latin typeface="Arial" pitchFamily="34"/>
                <a:cs typeface="Arial" pitchFamily="34"/>
              </a:rPr>
              <a:t>TFM</a:t>
            </a:r>
            <a:endParaRPr lang="es-ES" sz="3600" b="1" i="0" u="none" strike="noStrike" kern="0" cap="none" spc="0" baseline="0" dirty="0">
              <a:solidFill>
                <a:srgbClr val="595959"/>
              </a:solidFill>
              <a:uFillTx/>
              <a:latin typeface="Arial" pitchFamily="34"/>
              <a:cs typeface="Arial" pitchFamily="34"/>
            </a:endParaRPr>
          </a:p>
        </p:txBody>
      </p:sp>
      <p:sp>
        <p:nvSpPr>
          <p:cNvPr id="10" name="CuadroTexto 12">
            <a:extLst>
              <a:ext uri="{FF2B5EF4-FFF2-40B4-BE49-F238E27FC236}">
                <a16:creationId xmlns:a16="http://schemas.microsoft.com/office/drawing/2014/main" id="{ECE5A9DE-B3FE-D5AE-4267-12EE35AFEA2C}"/>
              </a:ext>
            </a:extLst>
          </p:cNvPr>
          <p:cNvSpPr txBox="1"/>
          <p:nvPr/>
        </p:nvSpPr>
        <p:spPr>
          <a:xfrm>
            <a:off x="10040258" y="542897"/>
            <a:ext cx="899888"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a:solidFill>
                  <a:srgbClr val="FFFFFF"/>
                </a:solidFill>
                <a:uFillTx/>
                <a:latin typeface="Arial" pitchFamily="34"/>
                <a:cs typeface="Arial" pitchFamily="34"/>
              </a:rPr>
              <a:t>5</a:t>
            </a:r>
            <a:endParaRPr lang="es-ES" sz="3600" b="0" i="0" u="none" strike="noStrike" kern="1200" cap="none" spc="0" baseline="0">
              <a:solidFill>
                <a:srgbClr val="FFFFFF"/>
              </a:solidFill>
              <a:uFillTx/>
              <a:latin typeface="Arial" pitchFamily="34"/>
              <a:cs typeface="Arial" pitchFamily="34"/>
            </a:endParaRPr>
          </a:p>
        </p:txBody>
      </p:sp>
      <p:sp>
        <p:nvSpPr>
          <p:cNvPr id="4" name="Rectángulo 3">
            <a:extLst>
              <a:ext uri="{FF2B5EF4-FFF2-40B4-BE49-F238E27FC236}">
                <a16:creationId xmlns:a16="http://schemas.microsoft.com/office/drawing/2014/main" id="{00B6A3F3-4329-7DF6-0ECC-2390F7755049}"/>
              </a:ext>
            </a:extLst>
          </p:cNvPr>
          <p:cNvSpPr/>
          <p:nvPr/>
        </p:nvSpPr>
        <p:spPr>
          <a:xfrm>
            <a:off x="3325091" y="281644"/>
            <a:ext cx="8866905" cy="120032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21" name="Imagen 20">
            <a:extLst>
              <a:ext uri="{FF2B5EF4-FFF2-40B4-BE49-F238E27FC236}">
                <a16:creationId xmlns:a16="http://schemas.microsoft.com/office/drawing/2014/main" id="{DD1C8A14-C43D-0210-AF58-7939A2172930}"/>
              </a:ext>
            </a:extLst>
          </p:cNvPr>
          <p:cNvPicPr>
            <a:picLocks noChangeAspect="1"/>
          </p:cNvPicPr>
          <p:nvPr/>
        </p:nvPicPr>
        <p:blipFill rotWithShape="1">
          <a:blip r:embed="rId3"/>
          <a:srcRect l="3410" t="42424" r="52083" b="40073"/>
          <a:stretch/>
        </p:blipFill>
        <p:spPr>
          <a:xfrm>
            <a:off x="3769315" y="265899"/>
            <a:ext cx="5426365" cy="1200329"/>
          </a:xfrm>
          <a:prstGeom prst="rect">
            <a:avLst/>
          </a:prstGeom>
        </p:spPr>
      </p:pic>
      <p:sp>
        <p:nvSpPr>
          <p:cNvPr id="26" name="Rectángulo: esquinas redondeadas 25">
            <a:extLst>
              <a:ext uri="{FF2B5EF4-FFF2-40B4-BE49-F238E27FC236}">
                <a16:creationId xmlns:a16="http://schemas.microsoft.com/office/drawing/2014/main" id="{18EBA0C8-3D31-12E2-62B7-DC011F723C14}"/>
              </a:ext>
            </a:extLst>
          </p:cNvPr>
          <p:cNvSpPr/>
          <p:nvPr/>
        </p:nvSpPr>
        <p:spPr>
          <a:xfrm>
            <a:off x="4949371" y="281644"/>
            <a:ext cx="6994389" cy="2553891"/>
          </a:xfrm>
          <a:prstGeom prst="roundRect">
            <a:avLst/>
          </a:prstGeom>
          <a:solidFill>
            <a:srgbClr val="3A789C"/>
          </a:solidFill>
          <a:ln w="44450">
            <a:noFill/>
          </a:ln>
          <a:scene3d>
            <a:camera prst="orthographicFront"/>
            <a:lightRig rig="threePt" dir="t"/>
          </a:scene3d>
          <a:sp3d extrusionH="57150">
            <a:bevelT w="50800"/>
            <a:bevelB w="50800"/>
          </a:sp3d>
        </p:spPr>
        <p:txBody>
          <a:bodyPr wrap="square">
            <a:spAutoFit/>
          </a:bodyPr>
          <a:lstStyle/>
          <a:p>
            <a:pPr lvl="0" defTabSz="889000">
              <a:spcBef>
                <a:spcPct val="0"/>
              </a:spcBef>
            </a:pPr>
            <a:r>
              <a:rPr lang="es-ES" dirty="0">
                <a:solidFill>
                  <a:schemeClr val="bg1"/>
                </a:solidFill>
                <a:latin typeface="Arial" panose="020B0604020202020204" pitchFamily="34" charset="0"/>
                <a:cs typeface="Arial" panose="020B0604020202020204" pitchFamily="34" charset="0"/>
              </a:rPr>
              <a:t>El acto de defensa es individual y público. </a:t>
            </a:r>
          </a:p>
          <a:p>
            <a:pPr lvl="0" defTabSz="889000">
              <a:spcBef>
                <a:spcPct val="0"/>
              </a:spcBef>
            </a:pPr>
            <a:r>
              <a:rPr lang="es-ES" dirty="0">
                <a:solidFill>
                  <a:schemeClr val="bg1"/>
                </a:solidFill>
                <a:latin typeface="Arial" panose="020B0604020202020204" pitchFamily="34" charset="0"/>
                <a:cs typeface="Arial" panose="020B0604020202020204" pitchFamily="34" charset="0"/>
              </a:rPr>
              <a:t>En su primera fase, durante un tiempo máximo de 10 minutos, la persona que defiende realizará una presentación oral de su TFM. </a:t>
            </a:r>
          </a:p>
          <a:p>
            <a:pPr lvl="0" defTabSz="889000">
              <a:spcBef>
                <a:spcPct val="0"/>
              </a:spcBef>
            </a:pPr>
            <a:r>
              <a:rPr lang="es-ES" dirty="0">
                <a:solidFill>
                  <a:schemeClr val="bg1"/>
                </a:solidFill>
                <a:latin typeface="Arial" panose="020B0604020202020204" pitchFamily="34" charset="0"/>
                <a:cs typeface="Arial" panose="020B0604020202020204" pitchFamily="34" charset="0"/>
              </a:rPr>
              <a:t>La defensa podrá apoyarse en una presentación digital, además de en los paneles resumen del proyecto, que deberán llevarse impresos. Además, debe presentarse la evidencia de haber elaborado el contenido específico del taller TFM. </a:t>
            </a:r>
            <a:endParaRPr lang="es-ES" dirty="0">
              <a:latin typeface="Arial" panose="020B0604020202020204" pitchFamily="34" charset="0"/>
              <a:cs typeface="Arial" panose="020B0604020202020204" pitchFamily="34" charset="0"/>
            </a:endParaRPr>
          </a:p>
        </p:txBody>
      </p:sp>
      <p:pic>
        <p:nvPicPr>
          <p:cNvPr id="27" name="Imagen 26">
            <a:extLst>
              <a:ext uri="{FF2B5EF4-FFF2-40B4-BE49-F238E27FC236}">
                <a16:creationId xmlns:a16="http://schemas.microsoft.com/office/drawing/2014/main" id="{5158D03B-87B1-58C6-52F9-2A8357BDD42D}"/>
              </a:ext>
            </a:extLst>
          </p:cNvPr>
          <p:cNvPicPr>
            <a:picLocks noChangeAspect="1"/>
          </p:cNvPicPr>
          <p:nvPr/>
        </p:nvPicPr>
        <p:blipFill rotWithShape="1">
          <a:blip r:embed="rId3"/>
          <a:srcRect l="3410" t="42424" r="52083" b="40073"/>
          <a:stretch/>
        </p:blipFill>
        <p:spPr>
          <a:xfrm>
            <a:off x="3769317" y="3147526"/>
            <a:ext cx="5426365" cy="1200329"/>
          </a:xfrm>
          <a:prstGeom prst="rect">
            <a:avLst/>
          </a:prstGeom>
        </p:spPr>
      </p:pic>
      <p:sp>
        <p:nvSpPr>
          <p:cNvPr id="28" name="CuadroTexto 6">
            <a:extLst>
              <a:ext uri="{FF2B5EF4-FFF2-40B4-BE49-F238E27FC236}">
                <a16:creationId xmlns:a16="http://schemas.microsoft.com/office/drawing/2014/main" id="{598E8932-00EB-8328-DC24-61E1999A0BC4}"/>
              </a:ext>
            </a:extLst>
          </p:cNvPr>
          <p:cNvSpPr txBox="1"/>
          <p:nvPr/>
        </p:nvSpPr>
        <p:spPr>
          <a:xfrm>
            <a:off x="4209743" y="3265200"/>
            <a:ext cx="484807" cy="553998"/>
          </a:xfrm>
          <a:prstGeom prst="rect">
            <a:avLst/>
          </a:prstGeom>
          <a:solidFill>
            <a:srgbClr val="356E92"/>
          </a:solid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dirty="0">
                <a:solidFill>
                  <a:srgbClr val="FFFFFF"/>
                </a:solidFill>
                <a:uFillTx/>
                <a:latin typeface="Arial" pitchFamily="34"/>
                <a:cs typeface="Arial" pitchFamily="34"/>
              </a:rPr>
              <a:t>2º</a:t>
            </a:r>
            <a:endParaRPr lang="es-ES" sz="3600" b="0" i="0" u="none" strike="noStrike" kern="1200" cap="none" spc="0" baseline="0" dirty="0">
              <a:solidFill>
                <a:srgbClr val="FFFFFF"/>
              </a:solidFill>
              <a:uFillTx/>
              <a:latin typeface="Arial" pitchFamily="34"/>
              <a:cs typeface="Arial" pitchFamily="34"/>
            </a:endParaRPr>
          </a:p>
        </p:txBody>
      </p:sp>
      <p:sp>
        <p:nvSpPr>
          <p:cNvPr id="29" name="Rectángulo: esquinas redondeadas 28">
            <a:extLst>
              <a:ext uri="{FF2B5EF4-FFF2-40B4-BE49-F238E27FC236}">
                <a16:creationId xmlns:a16="http://schemas.microsoft.com/office/drawing/2014/main" id="{B62CA83E-F9FA-65B1-DF9D-044617A06EA3}"/>
              </a:ext>
            </a:extLst>
          </p:cNvPr>
          <p:cNvSpPr/>
          <p:nvPr/>
        </p:nvSpPr>
        <p:spPr>
          <a:xfrm>
            <a:off x="4949371" y="3147526"/>
            <a:ext cx="6994389" cy="1021556"/>
          </a:xfrm>
          <a:prstGeom prst="roundRect">
            <a:avLst/>
          </a:prstGeom>
          <a:solidFill>
            <a:srgbClr val="306287"/>
          </a:solidFill>
          <a:ln w="44450">
            <a:noFill/>
          </a:ln>
          <a:scene3d>
            <a:camera prst="orthographicFront"/>
            <a:lightRig rig="threePt" dir="t"/>
          </a:scene3d>
          <a:sp3d extrusionH="57150">
            <a:bevelT w="50800"/>
            <a:bevelB w="50800"/>
          </a:sp3d>
        </p:spPr>
        <p:txBody>
          <a:bodyPr wrap="square">
            <a:spAutoFit/>
          </a:bodyPr>
          <a:lstStyle/>
          <a:p>
            <a:pPr defTabSz="889000">
              <a:spcBef>
                <a:spcPct val="0"/>
              </a:spcBef>
            </a:pPr>
            <a:r>
              <a:rPr lang="es-ES" dirty="0">
                <a:solidFill>
                  <a:schemeClr val="bg1"/>
                </a:solidFill>
                <a:latin typeface="Arial" panose="020B0604020202020204" pitchFamily="34" charset="0"/>
                <a:cs typeface="Arial" panose="020B0604020202020204" pitchFamily="34" charset="0"/>
              </a:rPr>
              <a:t>En la segunda fase, cada integrante del tribunal intervendrá, del modo que considere oportuno, con comentarios en los que se realizará una evaluación de la calidad del trabajo.</a:t>
            </a:r>
          </a:p>
        </p:txBody>
      </p:sp>
      <p:pic>
        <p:nvPicPr>
          <p:cNvPr id="30" name="Imagen 29">
            <a:extLst>
              <a:ext uri="{FF2B5EF4-FFF2-40B4-BE49-F238E27FC236}">
                <a16:creationId xmlns:a16="http://schemas.microsoft.com/office/drawing/2014/main" id="{6409DE20-5155-A92C-CB7A-82E088173C57}"/>
              </a:ext>
            </a:extLst>
          </p:cNvPr>
          <p:cNvPicPr>
            <a:picLocks noChangeAspect="1"/>
          </p:cNvPicPr>
          <p:nvPr/>
        </p:nvPicPr>
        <p:blipFill rotWithShape="1">
          <a:blip r:embed="rId3"/>
          <a:srcRect l="3410" t="42424" r="52083" b="40073"/>
          <a:stretch/>
        </p:blipFill>
        <p:spPr>
          <a:xfrm>
            <a:off x="3769317" y="4665633"/>
            <a:ext cx="5426365" cy="1200329"/>
          </a:xfrm>
          <a:prstGeom prst="rect">
            <a:avLst/>
          </a:prstGeom>
        </p:spPr>
      </p:pic>
      <p:sp>
        <p:nvSpPr>
          <p:cNvPr id="31" name="CuadroTexto 6">
            <a:extLst>
              <a:ext uri="{FF2B5EF4-FFF2-40B4-BE49-F238E27FC236}">
                <a16:creationId xmlns:a16="http://schemas.microsoft.com/office/drawing/2014/main" id="{6334B8E0-2F55-7444-D5AD-3D94CCD1C4FA}"/>
              </a:ext>
            </a:extLst>
          </p:cNvPr>
          <p:cNvSpPr txBox="1"/>
          <p:nvPr/>
        </p:nvSpPr>
        <p:spPr>
          <a:xfrm>
            <a:off x="4209743" y="4783307"/>
            <a:ext cx="484807" cy="553998"/>
          </a:xfrm>
          <a:prstGeom prst="rect">
            <a:avLst/>
          </a:prstGeom>
          <a:solidFill>
            <a:srgbClr val="356E92"/>
          </a:solid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dirty="0">
                <a:solidFill>
                  <a:srgbClr val="FFFFFF"/>
                </a:solidFill>
                <a:uFillTx/>
                <a:latin typeface="Arial" pitchFamily="34"/>
                <a:cs typeface="Arial" pitchFamily="34"/>
              </a:rPr>
              <a:t>3º</a:t>
            </a:r>
            <a:endParaRPr lang="es-ES" sz="3600" b="0" i="0" u="none" strike="noStrike" kern="1200" cap="none" spc="0" baseline="0" dirty="0">
              <a:solidFill>
                <a:srgbClr val="FFFFFF"/>
              </a:solidFill>
              <a:uFillTx/>
              <a:latin typeface="Arial" pitchFamily="34"/>
              <a:cs typeface="Arial" pitchFamily="34"/>
            </a:endParaRPr>
          </a:p>
        </p:txBody>
      </p:sp>
      <p:sp>
        <p:nvSpPr>
          <p:cNvPr id="32" name="Rectángulo: esquinas redondeadas 31">
            <a:extLst>
              <a:ext uri="{FF2B5EF4-FFF2-40B4-BE49-F238E27FC236}">
                <a16:creationId xmlns:a16="http://schemas.microsoft.com/office/drawing/2014/main" id="{F0A75086-F32F-8863-FC1D-1B5C6D36776B}"/>
              </a:ext>
            </a:extLst>
          </p:cNvPr>
          <p:cNvSpPr/>
          <p:nvPr/>
        </p:nvSpPr>
        <p:spPr>
          <a:xfrm>
            <a:off x="4949371" y="4665633"/>
            <a:ext cx="6994389" cy="1021556"/>
          </a:xfrm>
          <a:prstGeom prst="roundRect">
            <a:avLst/>
          </a:prstGeom>
          <a:solidFill>
            <a:srgbClr val="306287"/>
          </a:solidFill>
          <a:ln w="44450">
            <a:noFill/>
          </a:ln>
          <a:scene3d>
            <a:camera prst="orthographicFront"/>
            <a:lightRig rig="threePt" dir="t"/>
          </a:scene3d>
          <a:sp3d extrusionH="57150">
            <a:bevelT w="50800"/>
            <a:bevelB w="50800"/>
          </a:sp3d>
        </p:spPr>
        <p:txBody>
          <a:bodyPr wrap="square">
            <a:spAutoFit/>
          </a:bodyPr>
          <a:lstStyle/>
          <a:p>
            <a:pPr lvl="0"/>
            <a:r>
              <a:rPr lang="es-ES" sz="1800" dirty="0">
                <a:solidFill>
                  <a:schemeClr val="bg1"/>
                </a:solidFill>
                <a:latin typeface="Arial" panose="020B0604020202020204" pitchFamily="34" charset="0"/>
                <a:cs typeface="Arial" panose="020B0604020202020204" pitchFamily="34" charset="0"/>
              </a:rPr>
              <a:t>Terminada la defensa, el tribunal deliberará, en sesión privada, para otorgar la calificación al TFM, en función de los criterios e instrumentos de evaluación y calificación publicados.</a:t>
            </a:r>
          </a:p>
        </p:txBody>
      </p:sp>
    </p:spTree>
    <p:extLst>
      <p:ext uri="{BB962C8B-B14F-4D97-AF65-F5344CB8AC3E}">
        <p14:creationId xmlns:p14="http://schemas.microsoft.com/office/powerpoint/2010/main" val="2401069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descr="Imagen que contiene Forma&#10;&#10;Descripción generada automáticamente">
            <a:extLst>
              <a:ext uri="{FF2B5EF4-FFF2-40B4-BE49-F238E27FC236}">
                <a16:creationId xmlns:a16="http://schemas.microsoft.com/office/drawing/2014/main" id="{D62144A6-5D83-5795-B981-9B48B73EBC5D}"/>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pic>
        <p:nvPicPr>
          <p:cNvPr id="3" name="Imagen 6" descr="Imagen que contiene dibujo&#10;&#10;Descripción generada automáticamente">
            <a:extLst>
              <a:ext uri="{FF2B5EF4-FFF2-40B4-BE49-F238E27FC236}">
                <a16:creationId xmlns:a16="http://schemas.microsoft.com/office/drawing/2014/main" id="{63DAD3B2-6947-E188-9268-CCBAFCA8741A}"/>
              </a:ext>
            </a:extLst>
          </p:cNvPr>
          <p:cNvPicPr>
            <a:picLocks noChangeAspect="1"/>
          </p:cNvPicPr>
          <p:nvPr/>
        </p:nvPicPr>
        <p:blipFill>
          <a:blip r:embed="rId3"/>
          <a:stretch>
            <a:fillRect/>
          </a:stretch>
        </p:blipFill>
        <p:spPr>
          <a:xfrm>
            <a:off x="0" y="0"/>
            <a:ext cx="12191996" cy="6858000"/>
          </a:xfrm>
          <a:prstGeom prst="rect">
            <a:avLst/>
          </a:prstGeom>
          <a:noFill/>
          <a:ln cap="flat">
            <a:noFill/>
          </a:ln>
        </p:spPr>
      </p:pic>
      <p:sp>
        <p:nvSpPr>
          <p:cNvPr id="4" name="CuadroTexto 7">
            <a:extLst>
              <a:ext uri="{FF2B5EF4-FFF2-40B4-BE49-F238E27FC236}">
                <a16:creationId xmlns:a16="http://schemas.microsoft.com/office/drawing/2014/main" id="{FB0D3623-B53C-6E55-B3F0-C1EDE198CF51}"/>
              </a:ext>
            </a:extLst>
          </p:cNvPr>
          <p:cNvSpPr txBox="1"/>
          <p:nvPr/>
        </p:nvSpPr>
        <p:spPr>
          <a:xfrm>
            <a:off x="1482434" y="1523948"/>
            <a:ext cx="4475018"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1" i="0" u="none" strike="noStrike" kern="1200" cap="none" spc="0" baseline="0" dirty="0">
                <a:solidFill>
                  <a:srgbClr val="404040"/>
                </a:solidFill>
                <a:uFillTx/>
                <a:latin typeface="Arial" panose="020B0604020202020204" pitchFamily="34" charset="0"/>
                <a:cs typeface="Arial" panose="020B0604020202020204" pitchFamily="34" charset="0"/>
              </a:rPr>
              <a:t>PRIMER SEMESTRE</a:t>
            </a:r>
          </a:p>
        </p:txBody>
      </p:sp>
      <p:sp>
        <p:nvSpPr>
          <p:cNvPr id="5" name="CuadroTexto 8">
            <a:extLst>
              <a:ext uri="{FF2B5EF4-FFF2-40B4-BE49-F238E27FC236}">
                <a16:creationId xmlns:a16="http://schemas.microsoft.com/office/drawing/2014/main" id="{8301A554-10D0-4802-542D-F76AE872C96F}"/>
              </a:ext>
            </a:extLst>
          </p:cNvPr>
          <p:cNvSpPr txBox="1"/>
          <p:nvPr/>
        </p:nvSpPr>
        <p:spPr>
          <a:xfrm>
            <a:off x="775859" y="1486988"/>
            <a:ext cx="609603"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1200" cap="none" spc="0" baseline="0" dirty="0">
                <a:solidFill>
                  <a:srgbClr val="FFFFFF"/>
                </a:solidFill>
                <a:uFillTx/>
                <a:latin typeface="Arial" pitchFamily="34"/>
                <a:cs typeface="Arial" pitchFamily="34"/>
              </a:rPr>
              <a:t>1º</a:t>
            </a:r>
          </a:p>
        </p:txBody>
      </p:sp>
      <p:sp>
        <p:nvSpPr>
          <p:cNvPr id="6" name="CuadroTexto 9">
            <a:extLst>
              <a:ext uri="{FF2B5EF4-FFF2-40B4-BE49-F238E27FC236}">
                <a16:creationId xmlns:a16="http://schemas.microsoft.com/office/drawing/2014/main" id="{35FE7B69-02C8-9235-F90A-DB916FE13522}"/>
              </a:ext>
            </a:extLst>
          </p:cNvPr>
          <p:cNvSpPr txBox="1"/>
          <p:nvPr/>
        </p:nvSpPr>
        <p:spPr>
          <a:xfrm>
            <a:off x="1482434" y="1782439"/>
            <a:ext cx="4876796" cy="307777"/>
          </a:xfrm>
          <a:prstGeom prst="rect">
            <a:avLst/>
          </a:prstGeom>
          <a:noFill/>
          <a:ln cap="flat">
            <a:noFill/>
          </a:ln>
        </p:spPr>
        <p:txBody>
          <a:bodyPr vert="horz" wrap="square" lIns="91440" tIns="45720" rIns="91440" bIns="45720" anchor="t" anchorCtr="0" compatLnSpc="1">
            <a:spAutoFit/>
          </a:bodyPr>
          <a:lstStyle/>
          <a:p>
            <a:pPr marL="180975" marR="0" lvl="0" indent="-180975"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s-ES" sz="1400" b="1" i="0" u="none" strike="noStrike" kern="1200" cap="none" spc="0" baseline="0" dirty="0">
                <a:solidFill>
                  <a:srgbClr val="000000"/>
                </a:solidFill>
                <a:uFillTx/>
                <a:latin typeface="Arial" panose="020B0604020202020204" pitchFamily="34" charset="0"/>
                <a:cs typeface="Arial" panose="020B0604020202020204" pitchFamily="34" charset="0"/>
              </a:rPr>
              <a:t>Cursar 5 asignaturas obligatorias</a:t>
            </a:r>
            <a:r>
              <a:rPr lang="es-ES" sz="1400" b="0" i="0" u="none" strike="noStrike" kern="1200" cap="none" spc="0" baseline="0" dirty="0">
                <a:solidFill>
                  <a:srgbClr val="000000"/>
                </a:solidFill>
                <a:uFillTx/>
                <a:latin typeface="Arial" panose="020B0604020202020204" pitchFamily="34" charset="0"/>
                <a:cs typeface="Arial" panose="020B0604020202020204" pitchFamily="34" charset="0"/>
              </a:rPr>
              <a:t>.</a:t>
            </a:r>
          </a:p>
        </p:txBody>
      </p:sp>
      <p:sp>
        <p:nvSpPr>
          <p:cNvPr id="15" name="CuadroTexto 18">
            <a:extLst>
              <a:ext uri="{FF2B5EF4-FFF2-40B4-BE49-F238E27FC236}">
                <a16:creationId xmlns:a16="http://schemas.microsoft.com/office/drawing/2014/main" id="{EB9EAB17-4511-3F1C-0B35-D0E901427000}"/>
              </a:ext>
            </a:extLst>
          </p:cNvPr>
          <p:cNvSpPr txBox="1"/>
          <p:nvPr/>
        </p:nvSpPr>
        <p:spPr>
          <a:xfrm>
            <a:off x="138540" y="38898"/>
            <a:ext cx="11804071"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1200" cap="none" spc="0" baseline="0">
                <a:solidFill>
                  <a:srgbClr val="FFFFFF"/>
                </a:solidFill>
                <a:uFillTx/>
                <a:latin typeface="Arial" pitchFamily="34"/>
                <a:cs typeface="Arial" pitchFamily="34"/>
              </a:rPr>
              <a:t>¿Qué pasos debo seguir para entregar el TFM?</a:t>
            </a:r>
          </a:p>
        </p:txBody>
      </p:sp>
      <p:sp>
        <p:nvSpPr>
          <p:cNvPr id="19" name="Rectángulo 18">
            <a:extLst>
              <a:ext uri="{FF2B5EF4-FFF2-40B4-BE49-F238E27FC236}">
                <a16:creationId xmlns:a16="http://schemas.microsoft.com/office/drawing/2014/main" id="{C83818C6-81DA-3FDE-F841-4B2D71FFE124}"/>
              </a:ext>
            </a:extLst>
          </p:cNvPr>
          <p:cNvSpPr/>
          <p:nvPr/>
        </p:nvSpPr>
        <p:spPr>
          <a:xfrm>
            <a:off x="138540" y="2847975"/>
            <a:ext cx="12053460" cy="2838450"/>
          </a:xfrm>
          <a:prstGeom prst="rect">
            <a:avLst/>
          </a:prstGeom>
          <a:solidFill>
            <a:srgbClr val="3062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a:extLst>
              <a:ext uri="{FF2B5EF4-FFF2-40B4-BE49-F238E27FC236}">
                <a16:creationId xmlns:a16="http://schemas.microsoft.com/office/drawing/2014/main" id="{CF746665-287A-BCC7-1C7B-22F1B5EBBE55}"/>
              </a:ext>
            </a:extLst>
          </p:cNvPr>
          <p:cNvPicPr>
            <a:picLocks noChangeAspect="1"/>
          </p:cNvPicPr>
          <p:nvPr/>
        </p:nvPicPr>
        <p:blipFill rotWithShape="1">
          <a:blip r:embed="rId4"/>
          <a:srcRect l="1393" t="2709" r="1668" b="5716"/>
          <a:stretch/>
        </p:blipFill>
        <p:spPr>
          <a:xfrm>
            <a:off x="6770536" y="1452780"/>
            <a:ext cx="5105400" cy="1274871"/>
          </a:xfrm>
          <a:prstGeom prst="rect">
            <a:avLst/>
          </a:prstGeom>
        </p:spPr>
      </p:pic>
      <p:sp>
        <p:nvSpPr>
          <p:cNvPr id="8" name="CuadroTexto 15">
            <a:extLst>
              <a:ext uri="{FF2B5EF4-FFF2-40B4-BE49-F238E27FC236}">
                <a16:creationId xmlns:a16="http://schemas.microsoft.com/office/drawing/2014/main" id="{5E072F6A-3F23-B248-5112-CD4453DE2BF7}"/>
              </a:ext>
            </a:extLst>
          </p:cNvPr>
          <p:cNvSpPr txBox="1"/>
          <p:nvPr/>
        </p:nvSpPr>
        <p:spPr>
          <a:xfrm>
            <a:off x="6895214" y="1514713"/>
            <a:ext cx="4876796" cy="1169551"/>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s-ES" sz="1400" dirty="0">
                <a:solidFill>
                  <a:srgbClr val="000000"/>
                </a:solidFill>
                <a:latin typeface="Arial" panose="020B0604020202020204" pitchFamily="34" charset="0"/>
                <a:cs typeface="Arial" panose="020B0604020202020204" pitchFamily="34" charset="0"/>
              </a:rPr>
              <a:t>Rehabilitación e intervención en patrimonio (RIPA)</a:t>
            </a:r>
          </a:p>
          <a:p>
            <a:pPr marL="285750" marR="0" lvl="0" indent="-285750"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s-ES" sz="1400" b="0" i="0" u="none" strike="noStrike" kern="1200" cap="none" spc="0" baseline="0" dirty="0">
                <a:solidFill>
                  <a:srgbClr val="000000"/>
                </a:solidFill>
                <a:uFillTx/>
                <a:latin typeface="Arial" panose="020B0604020202020204" pitchFamily="34" charset="0"/>
                <a:cs typeface="Arial" panose="020B0604020202020204" pitchFamily="34" charset="0"/>
              </a:rPr>
              <a:t>Eficiencia en</a:t>
            </a:r>
            <a:r>
              <a:rPr lang="es-ES" sz="1400" dirty="0">
                <a:solidFill>
                  <a:srgbClr val="000000"/>
                </a:solidFill>
                <a:latin typeface="Arial" panose="020B0604020202020204" pitchFamily="34" charset="0"/>
                <a:cs typeface="Arial" panose="020B0604020202020204" pitchFamily="34" charset="0"/>
              </a:rPr>
              <a:t>ergética y nuevas tecnologías (EENT)</a:t>
            </a:r>
          </a:p>
          <a:p>
            <a:pPr marL="285750" marR="0" lvl="0" indent="-285750"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s-ES" sz="1400" b="0" i="0" u="none" strike="noStrike" kern="1200" cap="none" spc="0" baseline="0" dirty="0">
                <a:solidFill>
                  <a:srgbClr val="000000"/>
                </a:solidFill>
                <a:uFillTx/>
                <a:latin typeface="Arial" panose="020B0604020202020204" pitchFamily="34" charset="0"/>
                <a:cs typeface="Arial" panose="020B0604020202020204" pitchFamily="34" charset="0"/>
              </a:rPr>
              <a:t>Proyectos arquitectónicos avanzados (PAA)</a:t>
            </a:r>
          </a:p>
          <a:p>
            <a:pPr marL="285750" marR="0" lvl="0" indent="-285750"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s-ES" sz="1400" dirty="0">
                <a:solidFill>
                  <a:srgbClr val="000000"/>
                </a:solidFill>
                <a:latin typeface="Arial" panose="020B0604020202020204" pitchFamily="34" charset="0"/>
                <a:cs typeface="Arial" panose="020B0604020202020204" pitchFamily="34" charset="0"/>
              </a:rPr>
              <a:t>Planificación y legislación urbanística (PLU)</a:t>
            </a:r>
          </a:p>
          <a:p>
            <a:pPr marL="285750" marR="0" lvl="0" indent="-285750"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s-ES" sz="1400" b="0" i="0" u="none" strike="noStrike" kern="1200" cap="none" spc="0" baseline="0" dirty="0">
                <a:solidFill>
                  <a:srgbClr val="000000"/>
                </a:solidFill>
                <a:uFillTx/>
                <a:latin typeface="Arial" panose="020B0604020202020204" pitchFamily="34" charset="0"/>
                <a:cs typeface="Arial" panose="020B0604020202020204" pitchFamily="34" charset="0"/>
              </a:rPr>
              <a:t>Teoría de la arquitectura (TA)</a:t>
            </a:r>
          </a:p>
        </p:txBody>
      </p:sp>
      <p:pic>
        <p:nvPicPr>
          <p:cNvPr id="9" name="Imagen 8">
            <a:extLst>
              <a:ext uri="{FF2B5EF4-FFF2-40B4-BE49-F238E27FC236}">
                <a16:creationId xmlns:a16="http://schemas.microsoft.com/office/drawing/2014/main" id="{FFD3D613-9997-A8D4-5D0D-BF4A57F6B43A}"/>
              </a:ext>
            </a:extLst>
          </p:cNvPr>
          <p:cNvPicPr>
            <a:picLocks noChangeAspect="1"/>
          </p:cNvPicPr>
          <p:nvPr/>
        </p:nvPicPr>
        <p:blipFill rotWithShape="1">
          <a:blip r:embed="rId4"/>
          <a:srcRect l="1393" t="2709" r="1668" b="5716"/>
          <a:stretch/>
        </p:blipFill>
        <p:spPr>
          <a:xfrm>
            <a:off x="6770536" y="1452780"/>
            <a:ext cx="5105400" cy="1274871"/>
          </a:xfrm>
          <a:prstGeom prst="rect">
            <a:avLst/>
          </a:prstGeom>
        </p:spPr>
      </p:pic>
      <p:sp>
        <p:nvSpPr>
          <p:cNvPr id="10" name="CuadroTexto 15">
            <a:extLst>
              <a:ext uri="{FF2B5EF4-FFF2-40B4-BE49-F238E27FC236}">
                <a16:creationId xmlns:a16="http://schemas.microsoft.com/office/drawing/2014/main" id="{543F4198-3298-427B-E335-5C07046E4EB2}"/>
              </a:ext>
            </a:extLst>
          </p:cNvPr>
          <p:cNvSpPr txBox="1"/>
          <p:nvPr/>
        </p:nvSpPr>
        <p:spPr>
          <a:xfrm>
            <a:off x="6895214" y="1514713"/>
            <a:ext cx="4876796" cy="1169551"/>
          </a:xfrm>
          <a:prstGeom prst="rect">
            <a:avLst/>
          </a:prstGeom>
          <a:noFill/>
          <a:ln cap="flat">
            <a:noFill/>
          </a:ln>
        </p:spPr>
        <p:txBody>
          <a:bodyPr vert="horz" wrap="square" lIns="91440" tIns="45720" rIns="91440" bIns="45720" anchor="t" anchorCtr="0" compatLnSpc="1">
            <a:spAutoFit/>
          </a:bodyPr>
          <a:lstStyle/>
          <a:p>
            <a:pPr marL="180975" marR="0" lvl="0" indent="-180975"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s-ES" sz="1400" b="1" dirty="0">
                <a:solidFill>
                  <a:srgbClr val="000000"/>
                </a:solidFill>
                <a:latin typeface="Arial" panose="020B0604020202020204" pitchFamily="34" charset="0"/>
                <a:cs typeface="Arial" panose="020B0604020202020204" pitchFamily="34" charset="0"/>
              </a:rPr>
              <a:t>Rehabilitación e intervención en patrimonio (RIPA)</a:t>
            </a:r>
          </a:p>
          <a:p>
            <a:pPr marL="180975" marR="0" lvl="0" indent="-180975"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s-ES" sz="1400" b="1" i="0" u="none" strike="noStrike" kern="1200" cap="none" spc="0" baseline="0" dirty="0">
                <a:solidFill>
                  <a:srgbClr val="000000"/>
                </a:solidFill>
                <a:uFillTx/>
                <a:latin typeface="Arial" panose="020B0604020202020204" pitchFamily="34" charset="0"/>
                <a:cs typeface="Arial" panose="020B0604020202020204" pitchFamily="34" charset="0"/>
              </a:rPr>
              <a:t>Eficiencia en</a:t>
            </a:r>
            <a:r>
              <a:rPr lang="es-ES" sz="1400" b="1" dirty="0">
                <a:solidFill>
                  <a:srgbClr val="000000"/>
                </a:solidFill>
                <a:latin typeface="Arial" panose="020B0604020202020204" pitchFamily="34" charset="0"/>
                <a:cs typeface="Arial" panose="020B0604020202020204" pitchFamily="34" charset="0"/>
              </a:rPr>
              <a:t>ergética y nuevas tecnologías (EENT)</a:t>
            </a:r>
          </a:p>
          <a:p>
            <a:pPr marL="180975" marR="0" lvl="0" indent="-180975"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s-ES" sz="1400" b="1" i="0" u="none" strike="noStrike" kern="1200" cap="none" spc="0" baseline="0" dirty="0">
                <a:solidFill>
                  <a:srgbClr val="000000"/>
                </a:solidFill>
                <a:uFillTx/>
                <a:latin typeface="Arial" panose="020B0604020202020204" pitchFamily="34" charset="0"/>
                <a:cs typeface="Arial" panose="020B0604020202020204" pitchFamily="34" charset="0"/>
              </a:rPr>
              <a:t>Proyectos arquitectónicos avanzados (PAA)</a:t>
            </a:r>
          </a:p>
          <a:p>
            <a:pPr marL="180975" marR="0" lvl="0" indent="-180975"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s-ES" sz="1400" b="1" dirty="0">
                <a:solidFill>
                  <a:srgbClr val="000000"/>
                </a:solidFill>
                <a:latin typeface="Arial" panose="020B0604020202020204" pitchFamily="34" charset="0"/>
                <a:cs typeface="Arial" panose="020B0604020202020204" pitchFamily="34" charset="0"/>
              </a:rPr>
              <a:t>Planificación y legislación urbanística (PLU)</a:t>
            </a:r>
          </a:p>
          <a:p>
            <a:pPr marL="180975" marR="0" lvl="0" indent="-180975"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s-ES" sz="1400" b="1" i="0" u="none" strike="noStrike" kern="1200" cap="none" spc="0" baseline="0" dirty="0">
                <a:solidFill>
                  <a:srgbClr val="000000"/>
                </a:solidFill>
                <a:uFillTx/>
                <a:latin typeface="Arial" panose="020B0604020202020204" pitchFamily="34" charset="0"/>
                <a:cs typeface="Arial" panose="020B0604020202020204" pitchFamily="34" charset="0"/>
              </a:rPr>
              <a:t>Teoría de la arquitectura (TA)</a:t>
            </a:r>
          </a:p>
        </p:txBody>
      </p:sp>
    </p:spTree>
    <p:extLst>
      <p:ext uri="{BB962C8B-B14F-4D97-AF65-F5344CB8AC3E}">
        <p14:creationId xmlns:p14="http://schemas.microsoft.com/office/powerpoint/2010/main" val="34827411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descr="Imagen que contiene Forma&#10;&#10;Descripción generada automáticamente">
            <a:extLst>
              <a:ext uri="{FF2B5EF4-FFF2-40B4-BE49-F238E27FC236}">
                <a16:creationId xmlns:a16="http://schemas.microsoft.com/office/drawing/2014/main" id="{D62144A6-5D83-5795-B981-9B48B73EBC5D}"/>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pic>
        <p:nvPicPr>
          <p:cNvPr id="3" name="Imagen 6" descr="Imagen que contiene dibujo&#10;&#10;Descripción generada automáticamente">
            <a:extLst>
              <a:ext uri="{FF2B5EF4-FFF2-40B4-BE49-F238E27FC236}">
                <a16:creationId xmlns:a16="http://schemas.microsoft.com/office/drawing/2014/main" id="{63DAD3B2-6947-E188-9268-CCBAFCA8741A}"/>
              </a:ext>
            </a:extLst>
          </p:cNvPr>
          <p:cNvPicPr>
            <a:picLocks noChangeAspect="1"/>
          </p:cNvPicPr>
          <p:nvPr/>
        </p:nvPicPr>
        <p:blipFill>
          <a:blip r:embed="rId3"/>
          <a:stretch>
            <a:fillRect/>
          </a:stretch>
        </p:blipFill>
        <p:spPr>
          <a:xfrm>
            <a:off x="0" y="0"/>
            <a:ext cx="12191996" cy="6858000"/>
          </a:xfrm>
          <a:prstGeom prst="rect">
            <a:avLst/>
          </a:prstGeom>
          <a:noFill/>
          <a:ln cap="flat">
            <a:noFill/>
          </a:ln>
        </p:spPr>
      </p:pic>
      <p:sp>
        <p:nvSpPr>
          <p:cNvPr id="4" name="CuadroTexto 7">
            <a:extLst>
              <a:ext uri="{FF2B5EF4-FFF2-40B4-BE49-F238E27FC236}">
                <a16:creationId xmlns:a16="http://schemas.microsoft.com/office/drawing/2014/main" id="{FB0D3623-B53C-6E55-B3F0-C1EDE198CF51}"/>
              </a:ext>
            </a:extLst>
          </p:cNvPr>
          <p:cNvSpPr txBox="1"/>
          <p:nvPr/>
        </p:nvSpPr>
        <p:spPr>
          <a:xfrm>
            <a:off x="1482434" y="1523948"/>
            <a:ext cx="4475018"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1" i="0" u="none" strike="noStrike" kern="1200" cap="none" spc="0" baseline="0" dirty="0">
                <a:solidFill>
                  <a:srgbClr val="404040"/>
                </a:solidFill>
                <a:uFillTx/>
                <a:latin typeface="Arial" panose="020B0604020202020204" pitchFamily="34" charset="0"/>
                <a:cs typeface="Arial" panose="020B0604020202020204" pitchFamily="34" charset="0"/>
              </a:rPr>
              <a:t>PRIMER SEMESTRE</a:t>
            </a:r>
          </a:p>
        </p:txBody>
      </p:sp>
      <p:sp>
        <p:nvSpPr>
          <p:cNvPr id="5" name="CuadroTexto 8">
            <a:extLst>
              <a:ext uri="{FF2B5EF4-FFF2-40B4-BE49-F238E27FC236}">
                <a16:creationId xmlns:a16="http://schemas.microsoft.com/office/drawing/2014/main" id="{8301A554-10D0-4802-542D-F76AE872C96F}"/>
              </a:ext>
            </a:extLst>
          </p:cNvPr>
          <p:cNvSpPr txBox="1"/>
          <p:nvPr/>
        </p:nvSpPr>
        <p:spPr>
          <a:xfrm>
            <a:off x="775859" y="1486988"/>
            <a:ext cx="609603"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1200" cap="none" spc="0" baseline="0" dirty="0">
                <a:solidFill>
                  <a:srgbClr val="FFFFFF"/>
                </a:solidFill>
                <a:uFillTx/>
                <a:latin typeface="Arial" pitchFamily="34"/>
                <a:cs typeface="Arial" pitchFamily="34"/>
              </a:rPr>
              <a:t>1º</a:t>
            </a:r>
          </a:p>
        </p:txBody>
      </p:sp>
      <p:sp>
        <p:nvSpPr>
          <p:cNvPr id="6" name="CuadroTexto 9">
            <a:extLst>
              <a:ext uri="{FF2B5EF4-FFF2-40B4-BE49-F238E27FC236}">
                <a16:creationId xmlns:a16="http://schemas.microsoft.com/office/drawing/2014/main" id="{35FE7B69-02C8-9235-F90A-DB916FE13522}"/>
              </a:ext>
            </a:extLst>
          </p:cNvPr>
          <p:cNvSpPr txBox="1"/>
          <p:nvPr/>
        </p:nvSpPr>
        <p:spPr>
          <a:xfrm>
            <a:off x="1482434" y="1782439"/>
            <a:ext cx="4876796" cy="954107"/>
          </a:xfrm>
          <a:prstGeom prst="rect">
            <a:avLst/>
          </a:prstGeom>
          <a:noFill/>
          <a:ln cap="flat">
            <a:noFill/>
          </a:ln>
        </p:spPr>
        <p:txBody>
          <a:bodyPr vert="horz" wrap="square" lIns="91440" tIns="45720" rIns="91440" bIns="45720" anchor="t" anchorCtr="0" compatLnSpc="1">
            <a:spAutoFit/>
          </a:bodyPr>
          <a:lstStyle/>
          <a:p>
            <a:pPr marL="180975" marR="0" lvl="0" indent="-180975"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s-ES" sz="1400" i="0" u="none" strike="noStrike" kern="1200" cap="none" spc="0" baseline="0" dirty="0">
                <a:solidFill>
                  <a:srgbClr val="000000"/>
                </a:solidFill>
                <a:uFillTx/>
                <a:latin typeface="Arial" panose="020B0604020202020204" pitchFamily="34" charset="0"/>
                <a:cs typeface="Arial" panose="020B0604020202020204" pitchFamily="34" charset="0"/>
              </a:rPr>
              <a:t>Cursar 5 asignaturas obligatorias.</a:t>
            </a:r>
          </a:p>
          <a:p>
            <a:pPr marL="180975" indent="-180975">
              <a:buFont typeface="Arial" panose="020B0604020202020204" pitchFamily="34" charset="0"/>
              <a:buChar char="•"/>
              <a:defRPr sz="1800" b="0" i="0" u="none" strike="noStrike" kern="0" cap="none" spc="0" baseline="0">
                <a:solidFill>
                  <a:srgbClr val="000000"/>
                </a:solidFill>
                <a:uFillTx/>
              </a:defRPr>
            </a:pPr>
            <a:r>
              <a:rPr lang="es-ES" sz="1400" b="1" i="0" u="none" strike="noStrike" kern="1200" cap="none" spc="0" baseline="0" dirty="0">
                <a:solidFill>
                  <a:srgbClr val="000000"/>
                </a:solidFill>
                <a:uFillTx/>
                <a:latin typeface="Arial" panose="020B0604020202020204" pitchFamily="34" charset="0"/>
                <a:cs typeface="Arial" panose="020B0604020202020204" pitchFamily="34" charset="0"/>
              </a:rPr>
              <a:t>Elegir dos asignaturas optativas, una de cada bloque que se oferta. Una del Bloque 1 y una del Bloque 2.</a:t>
            </a:r>
          </a:p>
          <a:p>
            <a:pPr marR="0" lvl="0" algn="l" defTabSz="914400" rtl="0" fontAlgn="auto" hangingPunct="1">
              <a:lnSpc>
                <a:spcPct val="100000"/>
              </a:lnSpc>
              <a:spcBef>
                <a:spcPts val="0"/>
              </a:spcBef>
              <a:spcAft>
                <a:spcPts val="0"/>
              </a:spcAft>
              <a:tabLst/>
              <a:defRPr sz="1800" b="0" i="0" u="none" strike="noStrike" kern="0" cap="none" spc="0" baseline="0">
                <a:solidFill>
                  <a:srgbClr val="000000"/>
                </a:solidFill>
                <a:uFillTx/>
              </a:defRPr>
            </a:pPr>
            <a:endParaRPr lang="es-ES" sz="1400" b="0" i="0" u="none" strike="noStrike" kern="1200" cap="none" spc="0" baseline="0" dirty="0">
              <a:solidFill>
                <a:srgbClr val="000000"/>
              </a:solidFill>
              <a:uFillTx/>
              <a:latin typeface="Arial" panose="020B0604020202020204" pitchFamily="34" charset="0"/>
              <a:cs typeface="Arial" panose="020B0604020202020204" pitchFamily="34" charset="0"/>
            </a:endParaRPr>
          </a:p>
        </p:txBody>
      </p:sp>
      <p:sp>
        <p:nvSpPr>
          <p:cNvPr id="15" name="CuadroTexto 18">
            <a:extLst>
              <a:ext uri="{FF2B5EF4-FFF2-40B4-BE49-F238E27FC236}">
                <a16:creationId xmlns:a16="http://schemas.microsoft.com/office/drawing/2014/main" id="{EB9EAB17-4511-3F1C-0B35-D0E901427000}"/>
              </a:ext>
            </a:extLst>
          </p:cNvPr>
          <p:cNvSpPr txBox="1"/>
          <p:nvPr/>
        </p:nvSpPr>
        <p:spPr>
          <a:xfrm>
            <a:off x="138540" y="38898"/>
            <a:ext cx="11804071"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1200" cap="none" spc="0" baseline="0">
                <a:solidFill>
                  <a:srgbClr val="FFFFFF"/>
                </a:solidFill>
                <a:uFillTx/>
                <a:latin typeface="Arial" pitchFamily="34"/>
                <a:cs typeface="Arial" pitchFamily="34"/>
              </a:rPr>
              <a:t>¿Qué pasos debo seguir para entregar el TFM?</a:t>
            </a:r>
          </a:p>
        </p:txBody>
      </p:sp>
      <p:pic>
        <p:nvPicPr>
          <p:cNvPr id="17" name="Imagen 16">
            <a:extLst>
              <a:ext uri="{FF2B5EF4-FFF2-40B4-BE49-F238E27FC236}">
                <a16:creationId xmlns:a16="http://schemas.microsoft.com/office/drawing/2014/main" id="{B693F34A-DF53-57D7-48F4-A714E46FBD98}"/>
              </a:ext>
            </a:extLst>
          </p:cNvPr>
          <p:cNvPicPr>
            <a:picLocks noChangeAspect="1"/>
          </p:cNvPicPr>
          <p:nvPr/>
        </p:nvPicPr>
        <p:blipFill rotWithShape="1">
          <a:blip r:embed="rId4"/>
          <a:srcRect l="1393" t="2709" r="1668" b="5716"/>
          <a:stretch/>
        </p:blipFill>
        <p:spPr>
          <a:xfrm>
            <a:off x="6770536" y="1452780"/>
            <a:ext cx="5105400" cy="1274871"/>
          </a:xfrm>
          <a:prstGeom prst="rect">
            <a:avLst/>
          </a:prstGeom>
        </p:spPr>
      </p:pic>
      <p:sp>
        <p:nvSpPr>
          <p:cNvPr id="18" name="CuadroTexto 15">
            <a:extLst>
              <a:ext uri="{FF2B5EF4-FFF2-40B4-BE49-F238E27FC236}">
                <a16:creationId xmlns:a16="http://schemas.microsoft.com/office/drawing/2014/main" id="{BC11DD94-C0A8-F1E7-FDAB-6D50FD275EA4}"/>
              </a:ext>
            </a:extLst>
          </p:cNvPr>
          <p:cNvSpPr txBox="1"/>
          <p:nvPr/>
        </p:nvSpPr>
        <p:spPr>
          <a:xfrm>
            <a:off x="6895214" y="1514713"/>
            <a:ext cx="4876796" cy="1169551"/>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s-ES" sz="1400" dirty="0">
                <a:solidFill>
                  <a:srgbClr val="000000"/>
                </a:solidFill>
                <a:latin typeface="Arial" panose="020B0604020202020204" pitchFamily="34" charset="0"/>
                <a:cs typeface="Arial" panose="020B0604020202020204" pitchFamily="34" charset="0"/>
              </a:rPr>
              <a:t>Rehabilitación e intervención en patrimonio (RIPA)</a:t>
            </a:r>
          </a:p>
          <a:p>
            <a:pPr marL="285750" marR="0" lvl="0" indent="-285750"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s-ES" sz="1400" b="0" i="0" u="none" strike="noStrike" kern="1200" cap="none" spc="0" baseline="0" dirty="0">
                <a:solidFill>
                  <a:srgbClr val="000000"/>
                </a:solidFill>
                <a:uFillTx/>
                <a:latin typeface="Arial" panose="020B0604020202020204" pitchFamily="34" charset="0"/>
                <a:cs typeface="Arial" panose="020B0604020202020204" pitchFamily="34" charset="0"/>
              </a:rPr>
              <a:t>Eficiencia en</a:t>
            </a:r>
            <a:r>
              <a:rPr lang="es-ES" sz="1400" dirty="0">
                <a:solidFill>
                  <a:srgbClr val="000000"/>
                </a:solidFill>
                <a:latin typeface="Arial" panose="020B0604020202020204" pitchFamily="34" charset="0"/>
                <a:cs typeface="Arial" panose="020B0604020202020204" pitchFamily="34" charset="0"/>
              </a:rPr>
              <a:t>ergética y nuevas tecnologías (EENT)</a:t>
            </a:r>
          </a:p>
          <a:p>
            <a:pPr marL="285750" marR="0" lvl="0" indent="-285750"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s-ES" sz="1400" b="0" i="0" u="none" strike="noStrike" kern="1200" cap="none" spc="0" baseline="0" dirty="0">
                <a:solidFill>
                  <a:srgbClr val="000000"/>
                </a:solidFill>
                <a:uFillTx/>
                <a:latin typeface="Arial" panose="020B0604020202020204" pitchFamily="34" charset="0"/>
                <a:cs typeface="Arial" panose="020B0604020202020204" pitchFamily="34" charset="0"/>
              </a:rPr>
              <a:t>Proyectos arquitectónicos avanzados (PAA)</a:t>
            </a:r>
          </a:p>
          <a:p>
            <a:pPr marL="285750" marR="0" lvl="0" indent="-285750"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s-ES" sz="1400" dirty="0">
                <a:solidFill>
                  <a:srgbClr val="000000"/>
                </a:solidFill>
                <a:latin typeface="Arial" panose="020B0604020202020204" pitchFamily="34" charset="0"/>
                <a:cs typeface="Arial" panose="020B0604020202020204" pitchFamily="34" charset="0"/>
              </a:rPr>
              <a:t>Planificación y legislación urbanística (PLU)</a:t>
            </a:r>
          </a:p>
          <a:p>
            <a:pPr marL="285750" marR="0" lvl="0" indent="-285750"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s-ES" sz="1400" b="0" i="0" u="none" strike="noStrike" kern="1200" cap="none" spc="0" baseline="0" dirty="0">
                <a:solidFill>
                  <a:srgbClr val="000000"/>
                </a:solidFill>
                <a:uFillTx/>
                <a:latin typeface="Arial" panose="020B0604020202020204" pitchFamily="34" charset="0"/>
                <a:cs typeface="Arial" panose="020B0604020202020204" pitchFamily="34" charset="0"/>
              </a:rPr>
              <a:t>Teoría de la arquitectura (TA)</a:t>
            </a:r>
          </a:p>
        </p:txBody>
      </p:sp>
      <p:sp>
        <p:nvSpPr>
          <p:cNvPr id="19" name="Rectángulo 18">
            <a:extLst>
              <a:ext uri="{FF2B5EF4-FFF2-40B4-BE49-F238E27FC236}">
                <a16:creationId xmlns:a16="http://schemas.microsoft.com/office/drawing/2014/main" id="{C83818C6-81DA-3FDE-F841-4B2D71FFE124}"/>
              </a:ext>
            </a:extLst>
          </p:cNvPr>
          <p:cNvSpPr/>
          <p:nvPr/>
        </p:nvSpPr>
        <p:spPr>
          <a:xfrm>
            <a:off x="138540" y="4259623"/>
            <a:ext cx="12053460" cy="1426802"/>
          </a:xfrm>
          <a:prstGeom prst="rect">
            <a:avLst/>
          </a:prstGeom>
          <a:solidFill>
            <a:srgbClr val="3062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a:extLst>
              <a:ext uri="{FF2B5EF4-FFF2-40B4-BE49-F238E27FC236}">
                <a16:creationId xmlns:a16="http://schemas.microsoft.com/office/drawing/2014/main" id="{E88E248D-A35B-E7B3-5320-C374CF34894F}"/>
              </a:ext>
            </a:extLst>
          </p:cNvPr>
          <p:cNvSpPr/>
          <p:nvPr/>
        </p:nvSpPr>
        <p:spPr>
          <a:xfrm>
            <a:off x="11499270" y="2826046"/>
            <a:ext cx="692726" cy="1563137"/>
          </a:xfrm>
          <a:prstGeom prst="rect">
            <a:avLst/>
          </a:prstGeom>
          <a:solidFill>
            <a:srgbClr val="3062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a:extLst>
              <a:ext uri="{FF2B5EF4-FFF2-40B4-BE49-F238E27FC236}">
                <a16:creationId xmlns:a16="http://schemas.microsoft.com/office/drawing/2014/main" id="{76C72D61-4057-3635-238F-FC1EEE801D6B}"/>
              </a:ext>
            </a:extLst>
          </p:cNvPr>
          <p:cNvPicPr>
            <a:picLocks noChangeAspect="1"/>
          </p:cNvPicPr>
          <p:nvPr/>
        </p:nvPicPr>
        <p:blipFill rotWithShape="1">
          <a:blip r:embed="rId4"/>
          <a:srcRect l="1393" t="2709" r="1668" b="5716"/>
          <a:stretch/>
        </p:blipFill>
        <p:spPr>
          <a:xfrm>
            <a:off x="6771413" y="2873737"/>
            <a:ext cx="5105400" cy="1274871"/>
          </a:xfrm>
          <a:prstGeom prst="rect">
            <a:avLst/>
          </a:prstGeom>
        </p:spPr>
      </p:pic>
      <p:sp>
        <p:nvSpPr>
          <p:cNvPr id="9" name="CuadroTexto 10">
            <a:extLst>
              <a:ext uri="{FF2B5EF4-FFF2-40B4-BE49-F238E27FC236}">
                <a16:creationId xmlns:a16="http://schemas.microsoft.com/office/drawing/2014/main" id="{35BEEE5D-0CDB-E45B-5B1D-83AB92046E8F}"/>
              </a:ext>
            </a:extLst>
          </p:cNvPr>
          <p:cNvSpPr txBox="1"/>
          <p:nvPr/>
        </p:nvSpPr>
        <p:spPr>
          <a:xfrm>
            <a:off x="429493" y="2990252"/>
            <a:ext cx="4475018"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1" i="0" u="none" strike="noStrike" kern="1200" cap="none" spc="0" baseline="0" dirty="0">
                <a:solidFill>
                  <a:srgbClr val="404040"/>
                </a:solidFill>
                <a:uFillTx/>
                <a:latin typeface="Arial" panose="020B0604020202020204" pitchFamily="34" charset="0"/>
                <a:cs typeface="Arial" panose="020B0604020202020204" pitchFamily="34" charset="0"/>
              </a:rPr>
              <a:t>Optativas BLOQUE 1</a:t>
            </a:r>
          </a:p>
        </p:txBody>
      </p:sp>
      <p:sp>
        <p:nvSpPr>
          <p:cNvPr id="10" name="CuadroTexto 11">
            <a:extLst>
              <a:ext uri="{FF2B5EF4-FFF2-40B4-BE49-F238E27FC236}">
                <a16:creationId xmlns:a16="http://schemas.microsoft.com/office/drawing/2014/main" id="{B7981CBE-8779-C1AC-9789-73C92BC0DCF2}"/>
              </a:ext>
            </a:extLst>
          </p:cNvPr>
          <p:cNvSpPr txBox="1"/>
          <p:nvPr/>
        </p:nvSpPr>
        <p:spPr>
          <a:xfrm>
            <a:off x="429493" y="3286844"/>
            <a:ext cx="4876796" cy="830997"/>
          </a:xfrm>
          <a:prstGeom prst="rect">
            <a:avLst/>
          </a:prstGeom>
          <a:noFill/>
          <a:ln cap="flat">
            <a:noFill/>
          </a:ln>
        </p:spPr>
        <p:txBody>
          <a:bodyPr vert="horz" wrap="square" lIns="91440" tIns="45720" rIns="91440" bIns="45720" anchor="t" anchorCtr="0" compatLnSpc="1">
            <a:spAutoFit/>
          </a:bodyPr>
          <a:lstStyle/>
          <a:p>
            <a:pPr marL="180975" marR="0" lvl="0" indent="-180975"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s-ES" sz="1200" b="0" i="0" u="none" strike="noStrike" kern="1200" cap="none" spc="0" baseline="0" dirty="0">
                <a:solidFill>
                  <a:srgbClr val="000000"/>
                </a:solidFill>
                <a:uFillTx/>
                <a:latin typeface="Arial" panose="020B0604020202020204" pitchFamily="34" charset="0"/>
                <a:cs typeface="Arial" panose="020B0604020202020204" pitchFamily="34" charset="0"/>
              </a:rPr>
              <a:t>Diseño Sísmico de Estructuras y Riesgos Naturales</a:t>
            </a:r>
          </a:p>
          <a:p>
            <a:pPr marL="180975" marR="0" lvl="0" indent="-180975"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s-ES" sz="1200" b="0" i="0" u="none" strike="noStrike" kern="1200" cap="none" spc="0" baseline="0" dirty="0">
                <a:solidFill>
                  <a:srgbClr val="000000"/>
                </a:solidFill>
                <a:uFillTx/>
                <a:latin typeface="Arial" panose="020B0604020202020204" pitchFamily="34" charset="0"/>
                <a:cs typeface="Arial" panose="020B0604020202020204" pitchFamily="34" charset="0"/>
              </a:rPr>
              <a:t>Ciudad Saludable e Inteligencia Ambiental</a:t>
            </a:r>
          </a:p>
          <a:p>
            <a:pPr marL="180975" marR="0" lvl="0" indent="-180975"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s-ES" sz="1200" b="0" i="0" u="none" strike="noStrike" kern="1200" cap="none" spc="0" baseline="0" dirty="0">
                <a:solidFill>
                  <a:srgbClr val="000000"/>
                </a:solidFill>
                <a:uFillTx/>
                <a:latin typeface="Arial" panose="020B0604020202020204" pitchFamily="34" charset="0"/>
                <a:cs typeface="Arial" panose="020B0604020202020204" pitchFamily="34" charset="0"/>
              </a:rPr>
              <a:t>Paisaje y Proyecto Arquitectónico Contemporáneo</a:t>
            </a:r>
          </a:p>
          <a:p>
            <a:pPr marL="180975" marR="0" lvl="0" indent="-180975"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s-ES" sz="1200" b="0" i="0" u="none" strike="noStrike" kern="1200" cap="none" spc="0" baseline="0" dirty="0">
                <a:solidFill>
                  <a:srgbClr val="000000"/>
                </a:solidFill>
                <a:uFillTx/>
                <a:latin typeface="Arial" panose="020B0604020202020204" pitchFamily="34" charset="0"/>
                <a:cs typeface="Arial" panose="020B0604020202020204" pitchFamily="34" charset="0"/>
              </a:rPr>
              <a:t>Documentación y Catalogación en el Patrimonio Arquitectónico</a:t>
            </a:r>
          </a:p>
        </p:txBody>
      </p:sp>
      <p:pic>
        <p:nvPicPr>
          <p:cNvPr id="11" name="Imagen 10">
            <a:extLst>
              <a:ext uri="{FF2B5EF4-FFF2-40B4-BE49-F238E27FC236}">
                <a16:creationId xmlns:a16="http://schemas.microsoft.com/office/drawing/2014/main" id="{2FA87D8A-E483-9F68-6EF7-1CF4B4EE6C58}"/>
              </a:ext>
            </a:extLst>
          </p:cNvPr>
          <p:cNvPicPr>
            <a:picLocks noChangeAspect="1"/>
          </p:cNvPicPr>
          <p:nvPr/>
        </p:nvPicPr>
        <p:blipFill rotWithShape="1">
          <a:blip r:embed="rId4"/>
          <a:srcRect l="1393" t="2709" r="1668" b="5716"/>
          <a:stretch/>
        </p:blipFill>
        <p:spPr>
          <a:xfrm>
            <a:off x="6770536" y="1452780"/>
            <a:ext cx="5105400" cy="1274871"/>
          </a:xfrm>
          <a:prstGeom prst="rect">
            <a:avLst/>
          </a:prstGeom>
        </p:spPr>
      </p:pic>
      <p:sp>
        <p:nvSpPr>
          <p:cNvPr id="12" name="CuadroTexto 15">
            <a:extLst>
              <a:ext uri="{FF2B5EF4-FFF2-40B4-BE49-F238E27FC236}">
                <a16:creationId xmlns:a16="http://schemas.microsoft.com/office/drawing/2014/main" id="{EA48D64D-5673-DB05-FA5D-BA93E9C488D9}"/>
              </a:ext>
            </a:extLst>
          </p:cNvPr>
          <p:cNvSpPr txBox="1"/>
          <p:nvPr/>
        </p:nvSpPr>
        <p:spPr>
          <a:xfrm>
            <a:off x="6895214" y="1514713"/>
            <a:ext cx="4876796" cy="1169551"/>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s-ES" sz="1400" dirty="0">
                <a:solidFill>
                  <a:srgbClr val="000000"/>
                </a:solidFill>
                <a:latin typeface="Arial" panose="020B0604020202020204" pitchFamily="34" charset="0"/>
                <a:cs typeface="Arial" panose="020B0604020202020204" pitchFamily="34" charset="0"/>
              </a:rPr>
              <a:t>Rehabilitación e intervención en patrimonio (RIPA)</a:t>
            </a:r>
          </a:p>
          <a:p>
            <a:pPr marL="285750" marR="0" lvl="0" indent="-285750"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s-ES" sz="1400" b="0" i="0" u="none" strike="noStrike" kern="1200" cap="none" spc="0" baseline="0" dirty="0">
                <a:solidFill>
                  <a:srgbClr val="000000"/>
                </a:solidFill>
                <a:uFillTx/>
                <a:latin typeface="Arial" panose="020B0604020202020204" pitchFamily="34" charset="0"/>
                <a:cs typeface="Arial" panose="020B0604020202020204" pitchFamily="34" charset="0"/>
              </a:rPr>
              <a:t>Eficiencia en</a:t>
            </a:r>
            <a:r>
              <a:rPr lang="es-ES" sz="1400" dirty="0">
                <a:solidFill>
                  <a:srgbClr val="000000"/>
                </a:solidFill>
                <a:latin typeface="Arial" panose="020B0604020202020204" pitchFamily="34" charset="0"/>
                <a:cs typeface="Arial" panose="020B0604020202020204" pitchFamily="34" charset="0"/>
              </a:rPr>
              <a:t>ergética y nuevas tecnologías (EENT)</a:t>
            </a:r>
          </a:p>
          <a:p>
            <a:pPr marL="285750" marR="0" lvl="0" indent="-285750"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s-ES" sz="1400" b="0" i="0" u="none" strike="noStrike" kern="1200" cap="none" spc="0" baseline="0" dirty="0">
                <a:solidFill>
                  <a:srgbClr val="000000"/>
                </a:solidFill>
                <a:uFillTx/>
                <a:latin typeface="Arial" panose="020B0604020202020204" pitchFamily="34" charset="0"/>
                <a:cs typeface="Arial" panose="020B0604020202020204" pitchFamily="34" charset="0"/>
              </a:rPr>
              <a:t>Proyectos arquitectónicos avanzados (PAA)</a:t>
            </a:r>
          </a:p>
          <a:p>
            <a:pPr marL="285750" marR="0" lvl="0" indent="-285750"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s-ES" sz="1400" dirty="0">
                <a:solidFill>
                  <a:srgbClr val="000000"/>
                </a:solidFill>
                <a:latin typeface="Arial" panose="020B0604020202020204" pitchFamily="34" charset="0"/>
                <a:cs typeface="Arial" panose="020B0604020202020204" pitchFamily="34" charset="0"/>
              </a:rPr>
              <a:t>Planificación y legislación urbanística (PLU)</a:t>
            </a:r>
          </a:p>
          <a:p>
            <a:pPr marL="285750" marR="0" lvl="0" indent="-285750"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s-ES" sz="1400" b="0" i="0" u="none" strike="noStrike" kern="1200" cap="none" spc="0" baseline="0" dirty="0">
                <a:solidFill>
                  <a:srgbClr val="000000"/>
                </a:solidFill>
                <a:uFillTx/>
                <a:latin typeface="Arial" panose="020B0604020202020204" pitchFamily="34" charset="0"/>
                <a:cs typeface="Arial" panose="020B0604020202020204" pitchFamily="34" charset="0"/>
              </a:rPr>
              <a:t>Teoría de la arquitectura (TA)</a:t>
            </a:r>
          </a:p>
        </p:txBody>
      </p:sp>
      <p:sp>
        <p:nvSpPr>
          <p:cNvPr id="13" name="CuadroTexto 14">
            <a:extLst>
              <a:ext uri="{FF2B5EF4-FFF2-40B4-BE49-F238E27FC236}">
                <a16:creationId xmlns:a16="http://schemas.microsoft.com/office/drawing/2014/main" id="{2A5B48A6-6EEC-784C-BB9B-53F0068232F7}"/>
              </a:ext>
            </a:extLst>
          </p:cNvPr>
          <p:cNvSpPr txBox="1"/>
          <p:nvPr/>
        </p:nvSpPr>
        <p:spPr>
          <a:xfrm>
            <a:off x="6885715" y="2969614"/>
            <a:ext cx="4475018"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1" i="0" u="none" strike="noStrike" kern="1200" cap="none" spc="0" baseline="0" dirty="0">
                <a:solidFill>
                  <a:srgbClr val="404040"/>
                </a:solidFill>
                <a:uFillTx/>
                <a:latin typeface="Arial" panose="020B0604020202020204" pitchFamily="34" charset="0"/>
                <a:cs typeface="Arial" panose="020B0604020202020204" pitchFamily="34" charset="0"/>
              </a:rPr>
              <a:t>Optativas BLOQUE 2</a:t>
            </a:r>
          </a:p>
        </p:txBody>
      </p:sp>
      <p:sp>
        <p:nvSpPr>
          <p:cNvPr id="14" name="CuadroTexto 15">
            <a:extLst>
              <a:ext uri="{FF2B5EF4-FFF2-40B4-BE49-F238E27FC236}">
                <a16:creationId xmlns:a16="http://schemas.microsoft.com/office/drawing/2014/main" id="{BA70CA9C-5A47-A31A-4AC8-C1188D665210}"/>
              </a:ext>
            </a:extLst>
          </p:cNvPr>
          <p:cNvSpPr txBox="1"/>
          <p:nvPr/>
        </p:nvSpPr>
        <p:spPr>
          <a:xfrm>
            <a:off x="6885715" y="3439136"/>
            <a:ext cx="4876796" cy="646331"/>
          </a:xfrm>
          <a:prstGeom prst="rect">
            <a:avLst/>
          </a:prstGeom>
          <a:noFill/>
          <a:ln cap="flat">
            <a:noFill/>
          </a:ln>
        </p:spPr>
        <p:txBody>
          <a:bodyPr vert="horz" wrap="square" lIns="91440" tIns="45720" rIns="91440" bIns="45720" anchor="t" anchorCtr="0" compatLnSpc="1">
            <a:spAutoFit/>
          </a:bodyPr>
          <a:lstStyle/>
          <a:p>
            <a:pPr marL="171450" marR="0" lvl="0" indent="-171450"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s-ES" sz="1200" b="0" i="0" u="none" strike="noStrike" kern="1200" cap="none" spc="0" baseline="0" dirty="0">
                <a:solidFill>
                  <a:srgbClr val="000000"/>
                </a:solidFill>
                <a:uFillTx/>
                <a:latin typeface="Arial" panose="020B0604020202020204" pitchFamily="34" charset="0"/>
                <a:cs typeface="Arial" panose="020B0604020202020204" pitchFamily="34" charset="0"/>
              </a:rPr>
              <a:t>Arquitectura Efímera y Diseño</a:t>
            </a:r>
          </a:p>
          <a:p>
            <a:pPr marL="171450" marR="0" lvl="0" indent="-171450"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s-ES" sz="1200" b="0" i="0" u="none" strike="noStrike" kern="1200" cap="none" spc="0" baseline="0" dirty="0">
                <a:solidFill>
                  <a:srgbClr val="000000"/>
                </a:solidFill>
                <a:uFillTx/>
                <a:latin typeface="Arial" panose="020B0604020202020204" pitchFamily="34" charset="0"/>
                <a:cs typeface="Arial" panose="020B0604020202020204" pitchFamily="34" charset="0"/>
              </a:rPr>
              <a:t>Técnicas de Diseño Avanzado</a:t>
            </a:r>
          </a:p>
          <a:p>
            <a:pPr marL="171450" marR="0" lvl="0" indent="-171450"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s-ES" sz="1200" b="0" i="0" u="none" strike="noStrike" kern="1200" cap="none" spc="0" baseline="0" dirty="0">
                <a:solidFill>
                  <a:srgbClr val="000000"/>
                </a:solidFill>
                <a:uFillTx/>
                <a:latin typeface="Arial" panose="020B0604020202020204" pitchFamily="34" charset="0"/>
                <a:cs typeface="Arial" panose="020B0604020202020204" pitchFamily="34" charset="0"/>
              </a:rPr>
              <a:t>Reciclaje y paisaje Turístico</a:t>
            </a:r>
          </a:p>
        </p:txBody>
      </p:sp>
    </p:spTree>
    <p:extLst>
      <p:ext uri="{BB962C8B-B14F-4D97-AF65-F5344CB8AC3E}">
        <p14:creationId xmlns:p14="http://schemas.microsoft.com/office/powerpoint/2010/main" val="3496365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descr="Imagen que contiene Forma&#10;&#10;Descripción generada automáticamente">
            <a:extLst>
              <a:ext uri="{FF2B5EF4-FFF2-40B4-BE49-F238E27FC236}">
                <a16:creationId xmlns:a16="http://schemas.microsoft.com/office/drawing/2014/main" id="{D62144A6-5D83-5795-B981-9B48B73EBC5D}"/>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pic>
        <p:nvPicPr>
          <p:cNvPr id="3" name="Imagen 6" descr="Imagen que contiene dibujo&#10;&#10;Descripción generada automáticamente">
            <a:extLst>
              <a:ext uri="{FF2B5EF4-FFF2-40B4-BE49-F238E27FC236}">
                <a16:creationId xmlns:a16="http://schemas.microsoft.com/office/drawing/2014/main" id="{63DAD3B2-6947-E188-9268-CCBAFCA8741A}"/>
              </a:ext>
            </a:extLst>
          </p:cNvPr>
          <p:cNvPicPr>
            <a:picLocks noChangeAspect="1"/>
          </p:cNvPicPr>
          <p:nvPr/>
        </p:nvPicPr>
        <p:blipFill>
          <a:blip r:embed="rId3"/>
          <a:stretch>
            <a:fillRect/>
          </a:stretch>
        </p:blipFill>
        <p:spPr>
          <a:xfrm>
            <a:off x="0" y="0"/>
            <a:ext cx="12191996" cy="6858000"/>
          </a:xfrm>
          <a:prstGeom prst="rect">
            <a:avLst/>
          </a:prstGeom>
          <a:noFill/>
          <a:ln cap="flat">
            <a:noFill/>
          </a:ln>
        </p:spPr>
      </p:pic>
      <p:sp>
        <p:nvSpPr>
          <p:cNvPr id="4" name="CuadroTexto 7">
            <a:extLst>
              <a:ext uri="{FF2B5EF4-FFF2-40B4-BE49-F238E27FC236}">
                <a16:creationId xmlns:a16="http://schemas.microsoft.com/office/drawing/2014/main" id="{FB0D3623-B53C-6E55-B3F0-C1EDE198CF51}"/>
              </a:ext>
            </a:extLst>
          </p:cNvPr>
          <p:cNvSpPr txBox="1"/>
          <p:nvPr/>
        </p:nvSpPr>
        <p:spPr>
          <a:xfrm>
            <a:off x="1482434" y="1523948"/>
            <a:ext cx="4475018"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1" i="0" u="none" strike="noStrike" kern="1200" cap="none" spc="0" baseline="0" dirty="0">
                <a:solidFill>
                  <a:srgbClr val="404040"/>
                </a:solidFill>
                <a:uFillTx/>
                <a:latin typeface="Arial" panose="020B0604020202020204" pitchFamily="34" charset="0"/>
                <a:cs typeface="Arial" panose="020B0604020202020204" pitchFamily="34" charset="0"/>
              </a:rPr>
              <a:t>PRIMER SEMESTRE</a:t>
            </a:r>
          </a:p>
        </p:txBody>
      </p:sp>
      <p:sp>
        <p:nvSpPr>
          <p:cNvPr id="5" name="CuadroTexto 8">
            <a:extLst>
              <a:ext uri="{FF2B5EF4-FFF2-40B4-BE49-F238E27FC236}">
                <a16:creationId xmlns:a16="http://schemas.microsoft.com/office/drawing/2014/main" id="{8301A554-10D0-4802-542D-F76AE872C96F}"/>
              </a:ext>
            </a:extLst>
          </p:cNvPr>
          <p:cNvSpPr txBox="1"/>
          <p:nvPr/>
        </p:nvSpPr>
        <p:spPr>
          <a:xfrm>
            <a:off x="775859" y="1486988"/>
            <a:ext cx="609603"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1200" cap="none" spc="0" baseline="0" dirty="0">
                <a:solidFill>
                  <a:srgbClr val="FFFFFF"/>
                </a:solidFill>
                <a:uFillTx/>
                <a:latin typeface="Arial" pitchFamily="34"/>
                <a:cs typeface="Arial" pitchFamily="34"/>
              </a:rPr>
              <a:t>1º</a:t>
            </a:r>
          </a:p>
        </p:txBody>
      </p:sp>
      <p:sp>
        <p:nvSpPr>
          <p:cNvPr id="6" name="CuadroTexto 9">
            <a:extLst>
              <a:ext uri="{FF2B5EF4-FFF2-40B4-BE49-F238E27FC236}">
                <a16:creationId xmlns:a16="http://schemas.microsoft.com/office/drawing/2014/main" id="{35FE7B69-02C8-9235-F90A-DB916FE13522}"/>
              </a:ext>
            </a:extLst>
          </p:cNvPr>
          <p:cNvSpPr txBox="1"/>
          <p:nvPr/>
        </p:nvSpPr>
        <p:spPr>
          <a:xfrm>
            <a:off x="1482434" y="1782439"/>
            <a:ext cx="4876796" cy="954107"/>
          </a:xfrm>
          <a:prstGeom prst="rect">
            <a:avLst/>
          </a:prstGeom>
          <a:noFill/>
          <a:ln cap="flat">
            <a:noFill/>
          </a:ln>
        </p:spPr>
        <p:txBody>
          <a:bodyPr vert="horz" wrap="square" lIns="91440" tIns="45720" rIns="91440" bIns="45720" anchor="t" anchorCtr="0" compatLnSpc="1">
            <a:spAutoFit/>
          </a:bodyPr>
          <a:lstStyle/>
          <a:p>
            <a:pPr marL="180975" marR="0" lvl="0" indent="-180975"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s-ES" sz="1400" i="0" u="none" strike="noStrike" kern="1200" cap="none" spc="0" baseline="0" dirty="0">
                <a:solidFill>
                  <a:srgbClr val="000000"/>
                </a:solidFill>
                <a:uFillTx/>
                <a:latin typeface="Arial" panose="020B0604020202020204" pitchFamily="34" charset="0"/>
                <a:cs typeface="Arial" panose="020B0604020202020204" pitchFamily="34" charset="0"/>
              </a:rPr>
              <a:t>Cursar 5 asignaturas obligatorias.</a:t>
            </a:r>
          </a:p>
          <a:p>
            <a:pPr marL="180975" indent="-180975">
              <a:buFont typeface="Arial" panose="020B0604020202020204" pitchFamily="34" charset="0"/>
              <a:buChar char="•"/>
              <a:defRPr sz="1800" b="0" i="0" u="none" strike="noStrike" kern="0" cap="none" spc="0" baseline="0">
                <a:solidFill>
                  <a:srgbClr val="000000"/>
                </a:solidFill>
                <a:uFillTx/>
              </a:defRPr>
            </a:pPr>
            <a:r>
              <a:rPr lang="es-ES" sz="1400" i="0" u="none" strike="noStrike" kern="1200" cap="none" spc="0" baseline="0" dirty="0">
                <a:solidFill>
                  <a:srgbClr val="000000"/>
                </a:solidFill>
                <a:uFillTx/>
                <a:latin typeface="Arial" panose="020B0604020202020204" pitchFamily="34" charset="0"/>
                <a:cs typeface="Arial" panose="020B0604020202020204" pitchFamily="34" charset="0"/>
              </a:rPr>
              <a:t>Elegir dos asignaturas optativas, una de cada bloque que se oferta. Una del Bloque 1 y una del Bloque 2.</a:t>
            </a:r>
          </a:p>
          <a:p>
            <a:pPr marL="180975" indent="-180975">
              <a:buFont typeface="Arial" panose="020B0604020202020204" pitchFamily="34" charset="0"/>
              <a:buChar char="•"/>
              <a:defRPr sz="1800" b="0" i="0" u="none" strike="noStrike" kern="0" cap="none" spc="0" baseline="0">
                <a:solidFill>
                  <a:srgbClr val="000000"/>
                </a:solidFill>
                <a:uFillTx/>
              </a:defRPr>
            </a:pPr>
            <a:r>
              <a:rPr lang="es-ES" sz="1400" b="1" dirty="0">
                <a:solidFill>
                  <a:srgbClr val="000000"/>
                </a:solidFill>
                <a:latin typeface="Arial" panose="020B0604020202020204" pitchFamily="34" charset="0"/>
                <a:cs typeface="Arial" panose="020B0604020202020204" pitchFamily="34" charset="0"/>
              </a:rPr>
              <a:t>Elección de tutor – taller.</a:t>
            </a:r>
            <a:endParaRPr lang="es-ES" sz="1400" b="0" i="0" u="none" strike="noStrike" kern="1200" cap="none" spc="0" baseline="0" dirty="0">
              <a:solidFill>
                <a:srgbClr val="000000"/>
              </a:solidFill>
              <a:uFillTx/>
              <a:latin typeface="Arial" panose="020B0604020202020204" pitchFamily="34" charset="0"/>
              <a:cs typeface="Arial" panose="020B0604020202020204" pitchFamily="34" charset="0"/>
            </a:endParaRPr>
          </a:p>
        </p:txBody>
      </p:sp>
      <p:sp>
        <p:nvSpPr>
          <p:cNvPr id="15" name="CuadroTexto 18">
            <a:extLst>
              <a:ext uri="{FF2B5EF4-FFF2-40B4-BE49-F238E27FC236}">
                <a16:creationId xmlns:a16="http://schemas.microsoft.com/office/drawing/2014/main" id="{EB9EAB17-4511-3F1C-0B35-D0E901427000}"/>
              </a:ext>
            </a:extLst>
          </p:cNvPr>
          <p:cNvSpPr txBox="1"/>
          <p:nvPr/>
        </p:nvSpPr>
        <p:spPr>
          <a:xfrm>
            <a:off x="138540" y="38898"/>
            <a:ext cx="11804071"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1200" cap="none" spc="0" baseline="0">
                <a:solidFill>
                  <a:srgbClr val="FFFFFF"/>
                </a:solidFill>
                <a:uFillTx/>
                <a:latin typeface="Arial" pitchFamily="34"/>
                <a:cs typeface="Arial" pitchFamily="34"/>
              </a:rPr>
              <a:t>¿Qué pasos debo seguir para entregar el TFM?</a:t>
            </a:r>
          </a:p>
        </p:txBody>
      </p:sp>
      <p:pic>
        <p:nvPicPr>
          <p:cNvPr id="17" name="Imagen 16">
            <a:extLst>
              <a:ext uri="{FF2B5EF4-FFF2-40B4-BE49-F238E27FC236}">
                <a16:creationId xmlns:a16="http://schemas.microsoft.com/office/drawing/2014/main" id="{B693F34A-DF53-57D7-48F4-A714E46FBD98}"/>
              </a:ext>
            </a:extLst>
          </p:cNvPr>
          <p:cNvPicPr>
            <a:picLocks noChangeAspect="1"/>
          </p:cNvPicPr>
          <p:nvPr/>
        </p:nvPicPr>
        <p:blipFill rotWithShape="1">
          <a:blip r:embed="rId4"/>
          <a:srcRect l="1393" t="2709" r="1668" b="5716"/>
          <a:stretch/>
        </p:blipFill>
        <p:spPr>
          <a:xfrm>
            <a:off x="6770536" y="1452780"/>
            <a:ext cx="5105400" cy="1274871"/>
          </a:xfrm>
          <a:prstGeom prst="rect">
            <a:avLst/>
          </a:prstGeom>
        </p:spPr>
      </p:pic>
      <p:sp>
        <p:nvSpPr>
          <p:cNvPr id="18" name="CuadroTexto 15">
            <a:extLst>
              <a:ext uri="{FF2B5EF4-FFF2-40B4-BE49-F238E27FC236}">
                <a16:creationId xmlns:a16="http://schemas.microsoft.com/office/drawing/2014/main" id="{BC11DD94-C0A8-F1E7-FDAB-6D50FD275EA4}"/>
              </a:ext>
            </a:extLst>
          </p:cNvPr>
          <p:cNvSpPr txBox="1"/>
          <p:nvPr/>
        </p:nvSpPr>
        <p:spPr>
          <a:xfrm>
            <a:off x="6895214" y="1514713"/>
            <a:ext cx="4876796" cy="1169551"/>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s-ES" sz="1400" dirty="0">
                <a:solidFill>
                  <a:srgbClr val="000000"/>
                </a:solidFill>
                <a:latin typeface="Arial" panose="020B0604020202020204" pitchFamily="34" charset="0"/>
                <a:cs typeface="Arial" panose="020B0604020202020204" pitchFamily="34" charset="0"/>
              </a:rPr>
              <a:t>Rehabilitación e intervención en patrimonio (RIPA)</a:t>
            </a:r>
          </a:p>
          <a:p>
            <a:pPr marL="285750" marR="0" lvl="0" indent="-285750"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s-ES" sz="1400" b="0" i="0" u="none" strike="noStrike" kern="1200" cap="none" spc="0" baseline="0" dirty="0">
                <a:solidFill>
                  <a:srgbClr val="000000"/>
                </a:solidFill>
                <a:uFillTx/>
                <a:latin typeface="Arial" panose="020B0604020202020204" pitchFamily="34" charset="0"/>
                <a:cs typeface="Arial" panose="020B0604020202020204" pitchFamily="34" charset="0"/>
              </a:rPr>
              <a:t>Eficiencia en</a:t>
            </a:r>
            <a:r>
              <a:rPr lang="es-ES" sz="1400" dirty="0">
                <a:solidFill>
                  <a:srgbClr val="000000"/>
                </a:solidFill>
                <a:latin typeface="Arial" panose="020B0604020202020204" pitchFamily="34" charset="0"/>
                <a:cs typeface="Arial" panose="020B0604020202020204" pitchFamily="34" charset="0"/>
              </a:rPr>
              <a:t>ergética y nuevas tecnologías (EENT)</a:t>
            </a:r>
          </a:p>
          <a:p>
            <a:pPr marL="285750" marR="0" lvl="0" indent="-285750"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s-ES" sz="1400" b="0" i="0" u="none" strike="noStrike" kern="1200" cap="none" spc="0" baseline="0" dirty="0">
                <a:solidFill>
                  <a:srgbClr val="000000"/>
                </a:solidFill>
                <a:uFillTx/>
                <a:latin typeface="Arial" panose="020B0604020202020204" pitchFamily="34" charset="0"/>
                <a:cs typeface="Arial" panose="020B0604020202020204" pitchFamily="34" charset="0"/>
              </a:rPr>
              <a:t>Proyectos arquitectónicos avanzados (PAA)</a:t>
            </a:r>
          </a:p>
          <a:p>
            <a:pPr marL="285750" marR="0" lvl="0" indent="-285750"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s-ES" sz="1400" dirty="0">
                <a:solidFill>
                  <a:srgbClr val="000000"/>
                </a:solidFill>
                <a:latin typeface="Arial" panose="020B0604020202020204" pitchFamily="34" charset="0"/>
                <a:cs typeface="Arial" panose="020B0604020202020204" pitchFamily="34" charset="0"/>
              </a:rPr>
              <a:t>Planificación y legislación urbanística (PLU)</a:t>
            </a:r>
          </a:p>
          <a:p>
            <a:pPr marL="285750" marR="0" lvl="0" indent="-285750"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s-ES" sz="1400" b="0" i="0" u="none" strike="noStrike" kern="1200" cap="none" spc="0" baseline="0" dirty="0">
                <a:solidFill>
                  <a:srgbClr val="000000"/>
                </a:solidFill>
                <a:uFillTx/>
                <a:latin typeface="Arial" panose="020B0604020202020204" pitchFamily="34" charset="0"/>
                <a:cs typeface="Arial" panose="020B0604020202020204" pitchFamily="34" charset="0"/>
              </a:rPr>
              <a:t>Teoría de la arquitectura (TA)</a:t>
            </a:r>
          </a:p>
        </p:txBody>
      </p:sp>
      <p:sp>
        <p:nvSpPr>
          <p:cNvPr id="8" name="Rectángulo 7">
            <a:extLst>
              <a:ext uri="{FF2B5EF4-FFF2-40B4-BE49-F238E27FC236}">
                <a16:creationId xmlns:a16="http://schemas.microsoft.com/office/drawing/2014/main" id="{E88E248D-A35B-E7B3-5320-C374CF34894F}"/>
              </a:ext>
            </a:extLst>
          </p:cNvPr>
          <p:cNvSpPr/>
          <p:nvPr/>
        </p:nvSpPr>
        <p:spPr>
          <a:xfrm>
            <a:off x="11360733" y="2826046"/>
            <a:ext cx="831264" cy="1519667"/>
          </a:xfrm>
          <a:prstGeom prst="rect">
            <a:avLst/>
          </a:prstGeom>
          <a:solidFill>
            <a:srgbClr val="3062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a:extLst>
              <a:ext uri="{FF2B5EF4-FFF2-40B4-BE49-F238E27FC236}">
                <a16:creationId xmlns:a16="http://schemas.microsoft.com/office/drawing/2014/main" id="{76C72D61-4057-3635-238F-FC1EEE801D6B}"/>
              </a:ext>
            </a:extLst>
          </p:cNvPr>
          <p:cNvPicPr>
            <a:picLocks noChangeAspect="1"/>
          </p:cNvPicPr>
          <p:nvPr/>
        </p:nvPicPr>
        <p:blipFill rotWithShape="1">
          <a:blip r:embed="rId4"/>
          <a:srcRect l="1393" t="2709" r="1668" b="5716"/>
          <a:stretch/>
        </p:blipFill>
        <p:spPr>
          <a:xfrm>
            <a:off x="6771413" y="2873737"/>
            <a:ext cx="5105400" cy="1274871"/>
          </a:xfrm>
          <a:prstGeom prst="rect">
            <a:avLst/>
          </a:prstGeom>
        </p:spPr>
      </p:pic>
      <p:sp>
        <p:nvSpPr>
          <p:cNvPr id="9" name="CuadroTexto 10">
            <a:extLst>
              <a:ext uri="{FF2B5EF4-FFF2-40B4-BE49-F238E27FC236}">
                <a16:creationId xmlns:a16="http://schemas.microsoft.com/office/drawing/2014/main" id="{35BEEE5D-0CDB-E45B-5B1D-83AB92046E8F}"/>
              </a:ext>
            </a:extLst>
          </p:cNvPr>
          <p:cNvSpPr txBox="1"/>
          <p:nvPr/>
        </p:nvSpPr>
        <p:spPr>
          <a:xfrm>
            <a:off x="429493" y="2990252"/>
            <a:ext cx="4475018"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1" i="0" u="none" strike="noStrike" kern="1200" cap="none" spc="0" baseline="0" dirty="0">
                <a:solidFill>
                  <a:srgbClr val="404040"/>
                </a:solidFill>
                <a:uFillTx/>
                <a:latin typeface="Arial" panose="020B0604020202020204" pitchFamily="34" charset="0"/>
                <a:cs typeface="Arial" panose="020B0604020202020204" pitchFamily="34" charset="0"/>
              </a:rPr>
              <a:t>Optativas BLOQUE 1</a:t>
            </a:r>
          </a:p>
        </p:txBody>
      </p:sp>
      <p:sp>
        <p:nvSpPr>
          <p:cNvPr id="10" name="CuadroTexto 11">
            <a:extLst>
              <a:ext uri="{FF2B5EF4-FFF2-40B4-BE49-F238E27FC236}">
                <a16:creationId xmlns:a16="http://schemas.microsoft.com/office/drawing/2014/main" id="{B7981CBE-8779-C1AC-9789-73C92BC0DCF2}"/>
              </a:ext>
            </a:extLst>
          </p:cNvPr>
          <p:cNvSpPr txBox="1"/>
          <p:nvPr/>
        </p:nvSpPr>
        <p:spPr>
          <a:xfrm>
            <a:off x="429493" y="3286844"/>
            <a:ext cx="4876796" cy="830997"/>
          </a:xfrm>
          <a:prstGeom prst="rect">
            <a:avLst/>
          </a:prstGeom>
          <a:noFill/>
          <a:ln cap="flat">
            <a:noFill/>
          </a:ln>
        </p:spPr>
        <p:txBody>
          <a:bodyPr vert="horz" wrap="square" lIns="91440" tIns="45720" rIns="91440" bIns="45720" anchor="t" anchorCtr="0" compatLnSpc="1">
            <a:spAutoFit/>
          </a:bodyPr>
          <a:lstStyle/>
          <a:p>
            <a:pPr marL="180975" marR="0" lvl="0" indent="-180975"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s-ES" sz="1200" b="0" i="0" u="none" strike="noStrike" kern="1200" cap="none" spc="0" baseline="0" dirty="0">
                <a:solidFill>
                  <a:srgbClr val="000000"/>
                </a:solidFill>
                <a:uFillTx/>
                <a:latin typeface="Arial" panose="020B0604020202020204" pitchFamily="34" charset="0"/>
                <a:cs typeface="Arial" panose="020B0604020202020204" pitchFamily="34" charset="0"/>
              </a:rPr>
              <a:t>Diseño Sísmico de Estructuras y Riesgos Naturales</a:t>
            </a:r>
          </a:p>
          <a:p>
            <a:pPr marL="180975" marR="0" lvl="0" indent="-180975"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s-ES" sz="1200" b="0" i="0" u="none" strike="noStrike" kern="1200" cap="none" spc="0" baseline="0" dirty="0">
                <a:solidFill>
                  <a:srgbClr val="000000"/>
                </a:solidFill>
                <a:uFillTx/>
                <a:latin typeface="Arial" panose="020B0604020202020204" pitchFamily="34" charset="0"/>
                <a:cs typeface="Arial" panose="020B0604020202020204" pitchFamily="34" charset="0"/>
              </a:rPr>
              <a:t>Ciudad Saludable e Inteligencia Ambiental</a:t>
            </a:r>
          </a:p>
          <a:p>
            <a:pPr marL="180975" marR="0" lvl="0" indent="-180975"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s-ES" sz="1200" b="0" i="0" u="none" strike="noStrike" kern="1200" cap="none" spc="0" baseline="0" dirty="0">
                <a:solidFill>
                  <a:srgbClr val="000000"/>
                </a:solidFill>
                <a:uFillTx/>
                <a:latin typeface="Arial" panose="020B0604020202020204" pitchFamily="34" charset="0"/>
                <a:cs typeface="Arial" panose="020B0604020202020204" pitchFamily="34" charset="0"/>
              </a:rPr>
              <a:t>Paisaje y Proyecto Arquitectónico Contemporáneo</a:t>
            </a:r>
          </a:p>
          <a:p>
            <a:pPr marL="180975" marR="0" lvl="0" indent="-180975"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s-ES" sz="1200" b="0" i="0" u="none" strike="noStrike" kern="1200" cap="none" spc="0" baseline="0" dirty="0">
                <a:solidFill>
                  <a:srgbClr val="000000"/>
                </a:solidFill>
                <a:uFillTx/>
                <a:latin typeface="Arial" panose="020B0604020202020204" pitchFamily="34" charset="0"/>
                <a:cs typeface="Arial" panose="020B0604020202020204" pitchFamily="34" charset="0"/>
              </a:rPr>
              <a:t>Documentación y Catalogación en el Patrimonio Arquitectónico</a:t>
            </a:r>
          </a:p>
        </p:txBody>
      </p:sp>
      <p:pic>
        <p:nvPicPr>
          <p:cNvPr id="11" name="Imagen 10">
            <a:extLst>
              <a:ext uri="{FF2B5EF4-FFF2-40B4-BE49-F238E27FC236}">
                <a16:creationId xmlns:a16="http://schemas.microsoft.com/office/drawing/2014/main" id="{2FA87D8A-E483-9F68-6EF7-1CF4B4EE6C58}"/>
              </a:ext>
            </a:extLst>
          </p:cNvPr>
          <p:cNvPicPr>
            <a:picLocks noChangeAspect="1"/>
          </p:cNvPicPr>
          <p:nvPr/>
        </p:nvPicPr>
        <p:blipFill rotWithShape="1">
          <a:blip r:embed="rId4"/>
          <a:srcRect l="1393" t="2709" r="1668" b="5716"/>
          <a:stretch/>
        </p:blipFill>
        <p:spPr>
          <a:xfrm>
            <a:off x="6770536" y="1452780"/>
            <a:ext cx="5105400" cy="1274871"/>
          </a:xfrm>
          <a:prstGeom prst="rect">
            <a:avLst/>
          </a:prstGeom>
        </p:spPr>
      </p:pic>
      <p:sp>
        <p:nvSpPr>
          <p:cNvPr id="12" name="CuadroTexto 15">
            <a:extLst>
              <a:ext uri="{FF2B5EF4-FFF2-40B4-BE49-F238E27FC236}">
                <a16:creationId xmlns:a16="http://schemas.microsoft.com/office/drawing/2014/main" id="{EA48D64D-5673-DB05-FA5D-BA93E9C488D9}"/>
              </a:ext>
            </a:extLst>
          </p:cNvPr>
          <p:cNvSpPr txBox="1"/>
          <p:nvPr/>
        </p:nvSpPr>
        <p:spPr>
          <a:xfrm>
            <a:off x="6895214" y="1514713"/>
            <a:ext cx="4876796" cy="1169551"/>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s-ES" sz="1400" dirty="0">
                <a:solidFill>
                  <a:srgbClr val="000000"/>
                </a:solidFill>
                <a:latin typeface="Arial" panose="020B0604020202020204" pitchFamily="34" charset="0"/>
                <a:cs typeface="Arial" panose="020B0604020202020204" pitchFamily="34" charset="0"/>
              </a:rPr>
              <a:t>Rehabilitación e intervención en patrimonio (RIPA)</a:t>
            </a:r>
          </a:p>
          <a:p>
            <a:pPr marL="285750" marR="0" lvl="0" indent="-285750"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s-ES" sz="1400" b="0" i="0" u="none" strike="noStrike" kern="1200" cap="none" spc="0" baseline="0" dirty="0">
                <a:solidFill>
                  <a:srgbClr val="000000"/>
                </a:solidFill>
                <a:uFillTx/>
                <a:latin typeface="Arial" panose="020B0604020202020204" pitchFamily="34" charset="0"/>
                <a:cs typeface="Arial" panose="020B0604020202020204" pitchFamily="34" charset="0"/>
              </a:rPr>
              <a:t>Eficiencia en</a:t>
            </a:r>
            <a:r>
              <a:rPr lang="es-ES" sz="1400" dirty="0">
                <a:solidFill>
                  <a:srgbClr val="000000"/>
                </a:solidFill>
                <a:latin typeface="Arial" panose="020B0604020202020204" pitchFamily="34" charset="0"/>
                <a:cs typeface="Arial" panose="020B0604020202020204" pitchFamily="34" charset="0"/>
              </a:rPr>
              <a:t>ergética y nuevas tecnologías (EENT)</a:t>
            </a:r>
          </a:p>
          <a:p>
            <a:pPr marL="285750" marR="0" lvl="0" indent="-285750"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s-ES" sz="1400" b="0" i="0" u="none" strike="noStrike" kern="1200" cap="none" spc="0" baseline="0" dirty="0">
                <a:solidFill>
                  <a:srgbClr val="000000"/>
                </a:solidFill>
                <a:uFillTx/>
                <a:latin typeface="Arial" panose="020B0604020202020204" pitchFamily="34" charset="0"/>
                <a:cs typeface="Arial" panose="020B0604020202020204" pitchFamily="34" charset="0"/>
              </a:rPr>
              <a:t>Proyectos arquitectónicos avanzados (PAA)</a:t>
            </a:r>
          </a:p>
          <a:p>
            <a:pPr marL="285750" marR="0" lvl="0" indent="-285750"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s-ES" sz="1400" dirty="0">
                <a:solidFill>
                  <a:srgbClr val="000000"/>
                </a:solidFill>
                <a:latin typeface="Arial" panose="020B0604020202020204" pitchFamily="34" charset="0"/>
                <a:cs typeface="Arial" panose="020B0604020202020204" pitchFamily="34" charset="0"/>
              </a:rPr>
              <a:t>Planificación y legislación urbanística (PLU)</a:t>
            </a:r>
          </a:p>
          <a:p>
            <a:pPr marL="285750" marR="0" lvl="0" indent="-285750"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s-ES" sz="1400" b="0" i="0" u="none" strike="noStrike" kern="1200" cap="none" spc="0" baseline="0" dirty="0">
                <a:solidFill>
                  <a:srgbClr val="000000"/>
                </a:solidFill>
                <a:uFillTx/>
                <a:latin typeface="Arial" panose="020B0604020202020204" pitchFamily="34" charset="0"/>
                <a:cs typeface="Arial" panose="020B0604020202020204" pitchFamily="34" charset="0"/>
              </a:rPr>
              <a:t>Teoría de la arquitectura (TA)</a:t>
            </a:r>
          </a:p>
        </p:txBody>
      </p:sp>
      <p:sp>
        <p:nvSpPr>
          <p:cNvPr id="13" name="CuadroTexto 14">
            <a:extLst>
              <a:ext uri="{FF2B5EF4-FFF2-40B4-BE49-F238E27FC236}">
                <a16:creationId xmlns:a16="http://schemas.microsoft.com/office/drawing/2014/main" id="{2A5B48A6-6EEC-784C-BB9B-53F0068232F7}"/>
              </a:ext>
            </a:extLst>
          </p:cNvPr>
          <p:cNvSpPr txBox="1"/>
          <p:nvPr/>
        </p:nvSpPr>
        <p:spPr>
          <a:xfrm>
            <a:off x="6885715" y="2969614"/>
            <a:ext cx="4475018"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1" i="0" u="none" strike="noStrike" kern="1200" cap="none" spc="0" baseline="0" dirty="0">
                <a:solidFill>
                  <a:srgbClr val="404040"/>
                </a:solidFill>
                <a:uFillTx/>
                <a:latin typeface="Arial" panose="020B0604020202020204" pitchFamily="34" charset="0"/>
                <a:cs typeface="Arial" panose="020B0604020202020204" pitchFamily="34" charset="0"/>
              </a:rPr>
              <a:t>Optativas BLOQUE 2</a:t>
            </a:r>
          </a:p>
        </p:txBody>
      </p:sp>
      <p:sp>
        <p:nvSpPr>
          <p:cNvPr id="14" name="CuadroTexto 15">
            <a:extLst>
              <a:ext uri="{FF2B5EF4-FFF2-40B4-BE49-F238E27FC236}">
                <a16:creationId xmlns:a16="http://schemas.microsoft.com/office/drawing/2014/main" id="{BA70CA9C-5A47-A31A-4AC8-C1188D665210}"/>
              </a:ext>
            </a:extLst>
          </p:cNvPr>
          <p:cNvSpPr txBox="1"/>
          <p:nvPr/>
        </p:nvSpPr>
        <p:spPr>
          <a:xfrm>
            <a:off x="6885715" y="3439136"/>
            <a:ext cx="4876796" cy="646331"/>
          </a:xfrm>
          <a:prstGeom prst="rect">
            <a:avLst/>
          </a:prstGeom>
          <a:noFill/>
          <a:ln cap="flat">
            <a:noFill/>
          </a:ln>
        </p:spPr>
        <p:txBody>
          <a:bodyPr vert="horz" wrap="square" lIns="91440" tIns="45720" rIns="91440" bIns="45720" anchor="t" anchorCtr="0" compatLnSpc="1">
            <a:spAutoFit/>
          </a:bodyPr>
          <a:lstStyle/>
          <a:p>
            <a:pPr marL="171450" marR="0" lvl="0" indent="-171450"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s-ES" sz="1200" b="0" i="0" u="none" strike="noStrike" kern="1200" cap="none" spc="0" baseline="0" dirty="0">
                <a:solidFill>
                  <a:srgbClr val="000000"/>
                </a:solidFill>
                <a:uFillTx/>
                <a:latin typeface="Arial" panose="020B0604020202020204" pitchFamily="34" charset="0"/>
                <a:cs typeface="Arial" panose="020B0604020202020204" pitchFamily="34" charset="0"/>
              </a:rPr>
              <a:t>Arquitectura Efímera y Diseño</a:t>
            </a:r>
          </a:p>
          <a:p>
            <a:pPr marL="171450" marR="0" lvl="0" indent="-171450"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s-ES" sz="1200" b="0" i="0" u="none" strike="noStrike" kern="1200" cap="none" spc="0" baseline="0" dirty="0">
                <a:solidFill>
                  <a:srgbClr val="000000"/>
                </a:solidFill>
                <a:uFillTx/>
                <a:latin typeface="Arial" panose="020B0604020202020204" pitchFamily="34" charset="0"/>
                <a:cs typeface="Arial" panose="020B0604020202020204" pitchFamily="34" charset="0"/>
              </a:rPr>
              <a:t>Técnicas de Diseño Avanzado</a:t>
            </a:r>
          </a:p>
          <a:p>
            <a:pPr marL="171450" marR="0" lvl="0" indent="-171450"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s-ES" sz="1200" b="0" i="0" u="none" strike="noStrike" kern="1200" cap="none" spc="0" baseline="0" dirty="0">
                <a:solidFill>
                  <a:srgbClr val="000000"/>
                </a:solidFill>
                <a:uFillTx/>
                <a:latin typeface="Arial" panose="020B0604020202020204" pitchFamily="34" charset="0"/>
                <a:cs typeface="Arial" panose="020B0604020202020204" pitchFamily="34" charset="0"/>
              </a:rPr>
              <a:t>Reciclaje y paisaje Turístico</a:t>
            </a:r>
          </a:p>
        </p:txBody>
      </p:sp>
      <p:sp>
        <p:nvSpPr>
          <p:cNvPr id="16" name="CuadroTexto 12">
            <a:extLst>
              <a:ext uri="{FF2B5EF4-FFF2-40B4-BE49-F238E27FC236}">
                <a16:creationId xmlns:a16="http://schemas.microsoft.com/office/drawing/2014/main" id="{A70C68DE-B81E-08E0-FD1D-1389571A4F1C}"/>
              </a:ext>
            </a:extLst>
          </p:cNvPr>
          <p:cNvSpPr txBox="1"/>
          <p:nvPr/>
        </p:nvSpPr>
        <p:spPr>
          <a:xfrm>
            <a:off x="429493" y="4345713"/>
            <a:ext cx="4475018"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1" i="0" u="none" strike="noStrike" kern="1200" cap="none" spc="0" baseline="0" dirty="0">
                <a:solidFill>
                  <a:srgbClr val="404040"/>
                </a:solidFill>
                <a:uFillTx/>
                <a:latin typeface="Arial" panose="020B0604020202020204" pitchFamily="34" charset="0"/>
                <a:cs typeface="Arial" panose="020B0604020202020204" pitchFamily="34" charset="0"/>
              </a:rPr>
              <a:t>Elección TUTOR/A </a:t>
            </a:r>
          </a:p>
        </p:txBody>
      </p:sp>
      <p:sp>
        <p:nvSpPr>
          <p:cNvPr id="20" name="CuadroTexto 13">
            <a:extLst>
              <a:ext uri="{FF2B5EF4-FFF2-40B4-BE49-F238E27FC236}">
                <a16:creationId xmlns:a16="http://schemas.microsoft.com/office/drawing/2014/main" id="{363029BE-8E45-2D3C-EE0B-0DD30153AD8E}"/>
              </a:ext>
            </a:extLst>
          </p:cNvPr>
          <p:cNvSpPr txBox="1"/>
          <p:nvPr/>
        </p:nvSpPr>
        <p:spPr>
          <a:xfrm>
            <a:off x="429493" y="4678527"/>
            <a:ext cx="4876796" cy="738664"/>
          </a:xfrm>
          <a:prstGeom prst="rect">
            <a:avLst/>
          </a:prstGeom>
          <a:noFill/>
          <a:ln cap="flat">
            <a:noFill/>
          </a:ln>
        </p:spPr>
        <p:txBody>
          <a:bodyPr vert="horz" wrap="square" lIns="91440" tIns="45720" rIns="91440" bIns="45720" anchor="t" anchorCtr="0" compatLnSpc="1">
            <a:spAutoFit/>
          </a:bodyPr>
          <a:lstStyle/>
          <a:p>
            <a:pPr marL="180975" marR="0" lvl="0" indent="-180975"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s-ES" sz="1400" b="0" i="0" u="none" strike="noStrike" kern="1200" cap="none" spc="0" baseline="0" dirty="0">
                <a:solidFill>
                  <a:srgbClr val="000000"/>
                </a:solidFill>
                <a:uFillTx/>
                <a:latin typeface="Arial" panose="020B0604020202020204" pitchFamily="34" charset="0"/>
                <a:cs typeface="Arial" panose="020B0604020202020204" pitchFamily="34" charset="0"/>
              </a:rPr>
              <a:t>Cada taller cuenta con profesorado cuyas líneas de investigación se encuentran vinculadas a la orientación académica del taller respecto al TFM.</a:t>
            </a:r>
          </a:p>
        </p:txBody>
      </p:sp>
      <p:sp>
        <p:nvSpPr>
          <p:cNvPr id="21" name="CuadroTexto 16">
            <a:extLst>
              <a:ext uri="{FF2B5EF4-FFF2-40B4-BE49-F238E27FC236}">
                <a16:creationId xmlns:a16="http://schemas.microsoft.com/office/drawing/2014/main" id="{6FA81D06-CFA3-8D24-A140-DF3FBC64C9D0}"/>
              </a:ext>
            </a:extLst>
          </p:cNvPr>
          <p:cNvSpPr txBox="1"/>
          <p:nvPr/>
        </p:nvSpPr>
        <p:spPr>
          <a:xfrm>
            <a:off x="6885715" y="4345713"/>
            <a:ext cx="4475018"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1" i="0" u="none" strike="noStrike" kern="1200" cap="none" spc="0" baseline="0" dirty="0">
                <a:solidFill>
                  <a:srgbClr val="404040"/>
                </a:solidFill>
                <a:uFillTx/>
                <a:latin typeface="Arial" panose="020B0604020202020204" pitchFamily="34" charset="0"/>
                <a:cs typeface="Arial" panose="020B0604020202020204" pitchFamily="34" charset="0"/>
              </a:rPr>
              <a:t>Elección TALLER </a:t>
            </a:r>
          </a:p>
        </p:txBody>
      </p:sp>
      <p:sp>
        <p:nvSpPr>
          <p:cNvPr id="22" name="CuadroTexto 17">
            <a:extLst>
              <a:ext uri="{FF2B5EF4-FFF2-40B4-BE49-F238E27FC236}">
                <a16:creationId xmlns:a16="http://schemas.microsoft.com/office/drawing/2014/main" id="{F68B6C79-5F80-ED98-AE48-249241427102}"/>
              </a:ext>
            </a:extLst>
          </p:cNvPr>
          <p:cNvSpPr txBox="1"/>
          <p:nvPr/>
        </p:nvSpPr>
        <p:spPr>
          <a:xfrm>
            <a:off x="6885715" y="4678527"/>
            <a:ext cx="4876796" cy="954103"/>
          </a:xfrm>
          <a:prstGeom prst="rect">
            <a:avLst/>
          </a:prstGeom>
          <a:noFill/>
          <a:ln cap="flat">
            <a:noFill/>
          </a:ln>
        </p:spPr>
        <p:txBody>
          <a:bodyPr vert="horz" wrap="square" lIns="91440" tIns="45720" rIns="91440" bIns="45720" anchor="t" anchorCtr="0" compatLnSpc="1">
            <a:spAutoFit/>
          </a:bodyPr>
          <a:lstStyle/>
          <a:p>
            <a:pPr marL="180975" marR="0" lvl="0" indent="-180975"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s-ES" sz="1400" b="0" i="0" u="none" strike="noStrike" kern="1200" cap="none" spc="0" baseline="0" dirty="0">
                <a:solidFill>
                  <a:srgbClr val="000000"/>
                </a:solidFill>
                <a:uFillTx/>
                <a:latin typeface="Arial" panose="020B0604020202020204" pitchFamily="34" charset="0"/>
                <a:cs typeface="Arial" panose="020B0604020202020204" pitchFamily="34" charset="0"/>
              </a:rPr>
              <a:t>Taller 1: “Espacialidad”</a:t>
            </a:r>
          </a:p>
          <a:p>
            <a:pPr marL="180975" marR="0" lvl="0" indent="-180975"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s-ES" sz="1400" b="0" i="0" u="none" strike="noStrike" kern="1200" cap="none" spc="0" baseline="0" dirty="0">
                <a:solidFill>
                  <a:srgbClr val="000000"/>
                </a:solidFill>
                <a:uFillTx/>
                <a:latin typeface="Arial" panose="020B0604020202020204" pitchFamily="34" charset="0"/>
                <a:cs typeface="Arial" panose="020B0604020202020204" pitchFamily="34" charset="0"/>
              </a:rPr>
              <a:t>Taller 2: “Pop-</a:t>
            </a:r>
            <a:r>
              <a:rPr lang="es-ES" sz="1400" b="0" i="0" u="none" strike="noStrike" kern="1200" cap="none" spc="0" baseline="0" dirty="0" err="1">
                <a:solidFill>
                  <a:srgbClr val="000000"/>
                </a:solidFill>
                <a:uFillTx/>
                <a:latin typeface="Arial" panose="020B0604020202020204" pitchFamily="34" charset="0"/>
                <a:cs typeface="Arial" panose="020B0604020202020204" pitchFamily="34" charset="0"/>
              </a:rPr>
              <a:t>Arq</a:t>
            </a:r>
            <a:r>
              <a:rPr lang="es-ES" sz="1400" b="0" i="0" u="none" strike="noStrike" kern="1200" cap="none" spc="0" baseline="0" dirty="0">
                <a:solidFill>
                  <a:srgbClr val="000000"/>
                </a:solidFill>
                <a:uFillTx/>
                <a:latin typeface="Arial" panose="020B0604020202020204" pitchFamily="34" charset="0"/>
                <a:cs typeface="Arial" panose="020B0604020202020204" pitchFamily="34" charset="0"/>
              </a:rPr>
              <a:t>”</a:t>
            </a:r>
          </a:p>
          <a:p>
            <a:pPr marL="180975" marR="0" lvl="0" indent="-180975"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s-ES" sz="1400" b="0" i="0" u="none" strike="noStrike" kern="1200" cap="none" spc="0" baseline="0" dirty="0">
                <a:solidFill>
                  <a:srgbClr val="000000"/>
                </a:solidFill>
                <a:uFillTx/>
                <a:latin typeface="Arial" panose="020B0604020202020204" pitchFamily="34" charset="0"/>
                <a:cs typeface="Arial" panose="020B0604020202020204" pitchFamily="34" charset="0"/>
              </a:rPr>
              <a:t>Taller 3: “Arquitectura y Paisaje Urbano”</a:t>
            </a:r>
          </a:p>
          <a:p>
            <a:pPr marL="180975" marR="0" lvl="0" indent="-180975"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s-ES" sz="1400" b="0" i="0" u="none" strike="noStrike" kern="1200" cap="none" spc="0" baseline="0" dirty="0">
                <a:solidFill>
                  <a:srgbClr val="000000"/>
                </a:solidFill>
                <a:uFillTx/>
                <a:latin typeface="Arial" panose="020B0604020202020204" pitchFamily="34" charset="0"/>
                <a:cs typeface="Arial" panose="020B0604020202020204" pitchFamily="34" charset="0"/>
              </a:rPr>
              <a:t>Taller 4: “Materia y Lugar”</a:t>
            </a:r>
          </a:p>
        </p:txBody>
      </p:sp>
    </p:spTree>
    <p:extLst>
      <p:ext uri="{BB962C8B-B14F-4D97-AF65-F5344CB8AC3E}">
        <p14:creationId xmlns:p14="http://schemas.microsoft.com/office/powerpoint/2010/main" val="40686834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6">
    <p:spTree>
      <p:nvGrpSpPr>
        <p:cNvPr id="1" name=""/>
        <p:cNvGrpSpPr/>
        <p:nvPr/>
      </p:nvGrpSpPr>
      <p:grpSpPr>
        <a:xfrm>
          <a:off x="0" y="0"/>
          <a:ext cx="0" cy="0"/>
          <a:chOff x="0" y="0"/>
          <a:chExt cx="0" cy="0"/>
        </a:xfrm>
      </p:grpSpPr>
      <p:pic>
        <p:nvPicPr>
          <p:cNvPr id="2" name="Imagen 4" descr="Imagen que contiene Forma&#10;&#10;Descripción generada automáticamente">
            <a:extLst>
              <a:ext uri="{FF2B5EF4-FFF2-40B4-BE49-F238E27FC236}">
                <a16:creationId xmlns:a16="http://schemas.microsoft.com/office/drawing/2014/main" id="{83EA571F-DF84-02C5-DB43-09778C126F90}"/>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pic>
        <p:nvPicPr>
          <p:cNvPr id="3" name="Imagen 6" descr="Imagen que contiene dibujo&#10;&#10;Descripción generada automáticamente">
            <a:extLst>
              <a:ext uri="{FF2B5EF4-FFF2-40B4-BE49-F238E27FC236}">
                <a16:creationId xmlns:a16="http://schemas.microsoft.com/office/drawing/2014/main" id="{FB1D5A9E-C3A1-773F-F35B-A56BCA5D6CB0}"/>
              </a:ext>
            </a:extLst>
          </p:cNvPr>
          <p:cNvPicPr>
            <a:picLocks noChangeAspect="1"/>
          </p:cNvPicPr>
          <p:nvPr/>
        </p:nvPicPr>
        <p:blipFill>
          <a:blip r:embed="rId3"/>
          <a:srcRect r="43523" b="58782"/>
          <a:stretch>
            <a:fillRect/>
          </a:stretch>
        </p:blipFill>
        <p:spPr>
          <a:xfrm>
            <a:off x="0" y="0"/>
            <a:ext cx="6885715" cy="2826748"/>
          </a:xfrm>
          <a:prstGeom prst="rect">
            <a:avLst/>
          </a:prstGeom>
          <a:noFill/>
          <a:ln cap="flat">
            <a:noFill/>
          </a:ln>
        </p:spPr>
      </p:pic>
      <p:sp>
        <p:nvSpPr>
          <p:cNvPr id="4" name="CuadroTexto 7">
            <a:extLst>
              <a:ext uri="{FF2B5EF4-FFF2-40B4-BE49-F238E27FC236}">
                <a16:creationId xmlns:a16="http://schemas.microsoft.com/office/drawing/2014/main" id="{C088CA12-B389-EF4A-2265-D43F44A0CE27}"/>
              </a:ext>
            </a:extLst>
          </p:cNvPr>
          <p:cNvSpPr txBox="1"/>
          <p:nvPr/>
        </p:nvSpPr>
        <p:spPr>
          <a:xfrm>
            <a:off x="1482434" y="1523948"/>
            <a:ext cx="4475018"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1" i="0" u="none" strike="noStrike" kern="1200" cap="none" spc="0" baseline="0" dirty="0">
                <a:solidFill>
                  <a:srgbClr val="404040"/>
                </a:solidFill>
                <a:uFillTx/>
                <a:latin typeface="Arial" panose="020B0604020202020204" pitchFamily="34" charset="0"/>
                <a:cs typeface="Arial" panose="020B0604020202020204" pitchFamily="34" charset="0"/>
              </a:rPr>
              <a:t>SEGUNDO SEMESTRE</a:t>
            </a:r>
          </a:p>
        </p:txBody>
      </p:sp>
      <p:sp>
        <p:nvSpPr>
          <p:cNvPr id="5" name="CuadroTexto 8">
            <a:extLst>
              <a:ext uri="{FF2B5EF4-FFF2-40B4-BE49-F238E27FC236}">
                <a16:creationId xmlns:a16="http://schemas.microsoft.com/office/drawing/2014/main" id="{E291DCDA-FC9A-567B-9B3F-8AFAE36BA46A}"/>
              </a:ext>
            </a:extLst>
          </p:cNvPr>
          <p:cNvSpPr txBox="1"/>
          <p:nvPr/>
        </p:nvSpPr>
        <p:spPr>
          <a:xfrm>
            <a:off x="775859" y="1486988"/>
            <a:ext cx="609603"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1200" cap="none" spc="0" baseline="0">
                <a:solidFill>
                  <a:srgbClr val="FFFFFF"/>
                </a:solidFill>
                <a:uFillTx/>
                <a:latin typeface="Arial" pitchFamily="34"/>
                <a:cs typeface="Arial" pitchFamily="34"/>
              </a:rPr>
              <a:t>2º</a:t>
            </a:r>
          </a:p>
        </p:txBody>
      </p:sp>
      <p:sp>
        <p:nvSpPr>
          <p:cNvPr id="6" name="CuadroTexto 9">
            <a:extLst>
              <a:ext uri="{FF2B5EF4-FFF2-40B4-BE49-F238E27FC236}">
                <a16:creationId xmlns:a16="http://schemas.microsoft.com/office/drawing/2014/main" id="{86834CED-57FA-F0FF-36B7-05D590DE89CB}"/>
              </a:ext>
            </a:extLst>
          </p:cNvPr>
          <p:cNvSpPr txBox="1"/>
          <p:nvPr/>
        </p:nvSpPr>
        <p:spPr>
          <a:xfrm>
            <a:off x="1482434" y="1782439"/>
            <a:ext cx="4876796" cy="307777"/>
          </a:xfrm>
          <a:prstGeom prst="rect">
            <a:avLst/>
          </a:prstGeom>
          <a:noFill/>
          <a:ln cap="flat">
            <a:noFill/>
          </a:ln>
        </p:spPr>
        <p:txBody>
          <a:bodyPr vert="horz" wrap="square" lIns="91440" tIns="45720" rIns="91440" bIns="45720" anchor="t" anchorCtr="0" compatLnSpc="1">
            <a:spAutoFit/>
          </a:bodyPr>
          <a:lstStyle/>
          <a:p>
            <a:pPr marL="180975" marR="0" lvl="0" indent="-180975"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s-ES" sz="1400" b="0" i="0" u="none" strike="noStrike" kern="1200" cap="none" spc="0" baseline="0" dirty="0">
                <a:solidFill>
                  <a:srgbClr val="000000"/>
                </a:solidFill>
                <a:uFillTx/>
                <a:latin typeface="Arial" panose="020B0604020202020204" pitchFamily="34" charset="0"/>
                <a:cs typeface="Arial" panose="020B0604020202020204" pitchFamily="34" charset="0"/>
              </a:rPr>
              <a:t>Desarrollo del TFM</a:t>
            </a:r>
          </a:p>
        </p:txBody>
      </p:sp>
      <p:sp>
        <p:nvSpPr>
          <p:cNvPr id="7" name="CuadroTexto 18">
            <a:extLst>
              <a:ext uri="{FF2B5EF4-FFF2-40B4-BE49-F238E27FC236}">
                <a16:creationId xmlns:a16="http://schemas.microsoft.com/office/drawing/2014/main" id="{301AC241-337F-8197-2CFE-17844D7EAB10}"/>
              </a:ext>
            </a:extLst>
          </p:cNvPr>
          <p:cNvSpPr txBox="1"/>
          <p:nvPr/>
        </p:nvSpPr>
        <p:spPr>
          <a:xfrm>
            <a:off x="138540" y="38898"/>
            <a:ext cx="11804071"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1200" cap="none" spc="0" baseline="0">
                <a:solidFill>
                  <a:srgbClr val="FFFFFF"/>
                </a:solidFill>
                <a:uFillTx/>
                <a:latin typeface="Arial" pitchFamily="34"/>
                <a:cs typeface="Arial" pitchFamily="34"/>
              </a:rPr>
              <a:t>¿Qué pasos debo seguir para entregar el TFM?</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7">
    <p:spTree>
      <p:nvGrpSpPr>
        <p:cNvPr id="1" name=""/>
        <p:cNvGrpSpPr/>
        <p:nvPr/>
      </p:nvGrpSpPr>
      <p:grpSpPr>
        <a:xfrm>
          <a:off x="0" y="0"/>
          <a:ext cx="0" cy="0"/>
          <a:chOff x="0" y="0"/>
          <a:chExt cx="0" cy="0"/>
        </a:xfrm>
      </p:grpSpPr>
      <p:pic>
        <p:nvPicPr>
          <p:cNvPr id="2" name="Imagen 4" descr="Patrón de fondo&#10;&#10;Descripción generada automáticamente">
            <a:extLst>
              <a:ext uri="{FF2B5EF4-FFF2-40B4-BE49-F238E27FC236}">
                <a16:creationId xmlns:a16="http://schemas.microsoft.com/office/drawing/2014/main" id="{02449FC0-8858-9A5C-F3A1-A82D25B9317E}"/>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CuadroTexto 5">
            <a:extLst>
              <a:ext uri="{FF2B5EF4-FFF2-40B4-BE49-F238E27FC236}">
                <a16:creationId xmlns:a16="http://schemas.microsoft.com/office/drawing/2014/main" id="{D6B5D7BE-CD69-3AE1-D177-2D4459F40B3C}"/>
              </a:ext>
            </a:extLst>
          </p:cNvPr>
          <p:cNvSpPr txBox="1"/>
          <p:nvPr/>
        </p:nvSpPr>
        <p:spPr>
          <a:xfrm>
            <a:off x="290943" y="281644"/>
            <a:ext cx="3519052" cy="64633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0" cap="none" spc="0" baseline="0" dirty="0">
                <a:solidFill>
                  <a:srgbClr val="3A789C"/>
                </a:solidFill>
                <a:uFillTx/>
                <a:latin typeface="Arial" pitchFamily="34"/>
                <a:cs typeface="Arial" pitchFamily="34"/>
              </a:rPr>
              <a:t>1</a:t>
            </a:r>
            <a:r>
              <a:rPr lang="es-ES" sz="3600" b="0" i="0" u="none" strike="noStrike" kern="0" cap="none" spc="0" baseline="30000" dirty="0">
                <a:solidFill>
                  <a:srgbClr val="3A789C"/>
                </a:solidFill>
                <a:uFillTx/>
                <a:latin typeface="Arial" pitchFamily="34"/>
                <a:cs typeface="Arial" pitchFamily="34"/>
              </a:rPr>
              <a:t>er</a:t>
            </a:r>
            <a:r>
              <a:rPr lang="es-ES" sz="3600" b="0" i="0" u="none" strike="noStrike" kern="1200" cap="none" spc="0" baseline="0" dirty="0">
                <a:solidFill>
                  <a:srgbClr val="3A789C"/>
                </a:solidFill>
                <a:uFillTx/>
                <a:latin typeface="Arial" pitchFamily="34"/>
                <a:cs typeface="Arial" pitchFamily="34"/>
              </a:rPr>
              <a:t> SEMESTRE</a:t>
            </a:r>
          </a:p>
        </p:txBody>
      </p:sp>
      <p:sp>
        <p:nvSpPr>
          <p:cNvPr id="4" name="CuadroTexto 6">
            <a:extLst>
              <a:ext uri="{FF2B5EF4-FFF2-40B4-BE49-F238E27FC236}">
                <a16:creationId xmlns:a16="http://schemas.microsoft.com/office/drawing/2014/main" id="{92DD3162-7472-E2EB-BDC5-3F3541C36D8D}"/>
              </a:ext>
            </a:extLst>
          </p:cNvPr>
          <p:cNvSpPr txBox="1"/>
          <p:nvPr/>
        </p:nvSpPr>
        <p:spPr>
          <a:xfrm>
            <a:off x="4426528" y="927969"/>
            <a:ext cx="3338940" cy="70788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000" b="1" i="0" u="none" strike="noStrike" kern="0" cap="none" spc="0" baseline="0">
                <a:solidFill>
                  <a:srgbClr val="595959"/>
                </a:solidFill>
                <a:uFillTx/>
                <a:latin typeface="Arial" pitchFamily="34"/>
                <a:cs typeface="Arial" pitchFamily="34"/>
              </a:rPr>
              <a:t>Asignaturas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000" b="1" i="0" u="none" strike="noStrike" kern="0" cap="none" spc="0" baseline="0">
                <a:solidFill>
                  <a:srgbClr val="595959"/>
                </a:solidFill>
                <a:uFillTx/>
                <a:latin typeface="Arial" pitchFamily="34"/>
                <a:cs typeface="Arial" pitchFamily="34"/>
              </a:rPr>
              <a:t>Obligatorias</a:t>
            </a:r>
            <a:endParaRPr lang="es-ES" sz="2000" b="1" i="0" u="none" strike="noStrike" kern="1200" cap="none" spc="0" baseline="0">
              <a:solidFill>
                <a:srgbClr val="595959"/>
              </a:solidFill>
              <a:uFillTx/>
              <a:latin typeface="Arial" pitchFamily="34"/>
              <a:cs typeface="Arial" pitchFamily="34"/>
            </a:endParaRPr>
          </a:p>
        </p:txBody>
      </p:sp>
      <p:sp>
        <p:nvSpPr>
          <p:cNvPr id="5" name="CuadroTexto 7">
            <a:extLst>
              <a:ext uri="{FF2B5EF4-FFF2-40B4-BE49-F238E27FC236}">
                <a16:creationId xmlns:a16="http://schemas.microsoft.com/office/drawing/2014/main" id="{0E7378E0-913B-AB8F-14D1-DD36B60149CF}"/>
              </a:ext>
            </a:extLst>
          </p:cNvPr>
          <p:cNvSpPr txBox="1"/>
          <p:nvPr/>
        </p:nvSpPr>
        <p:spPr>
          <a:xfrm>
            <a:off x="9144000" y="518044"/>
            <a:ext cx="2757053" cy="40011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000" b="1" i="0" u="none" strike="noStrike" kern="0" cap="none" spc="0" baseline="0" dirty="0">
                <a:solidFill>
                  <a:srgbClr val="595959"/>
                </a:solidFill>
                <a:uFillTx/>
                <a:latin typeface="Arial" pitchFamily="34"/>
                <a:cs typeface="Arial" pitchFamily="34"/>
              </a:rPr>
              <a:t>Objetivo</a:t>
            </a:r>
            <a:endParaRPr lang="es-ES" sz="2000" b="1" i="0" u="none" strike="noStrike" kern="1200" cap="none" spc="0" baseline="0" dirty="0">
              <a:solidFill>
                <a:srgbClr val="595959"/>
              </a:solidFill>
              <a:uFillTx/>
              <a:latin typeface="Arial" pitchFamily="34"/>
              <a:cs typeface="Arial" pitchFamily="34"/>
            </a:endParaRPr>
          </a:p>
        </p:txBody>
      </p:sp>
      <p:sp>
        <p:nvSpPr>
          <p:cNvPr id="6" name="CuadroTexto 8">
            <a:extLst>
              <a:ext uri="{FF2B5EF4-FFF2-40B4-BE49-F238E27FC236}">
                <a16:creationId xmlns:a16="http://schemas.microsoft.com/office/drawing/2014/main" id="{2E2D9B94-271A-59B2-1A69-745A0E21001A}"/>
              </a:ext>
            </a:extLst>
          </p:cNvPr>
          <p:cNvSpPr txBox="1"/>
          <p:nvPr/>
        </p:nvSpPr>
        <p:spPr>
          <a:xfrm>
            <a:off x="8382001" y="1204941"/>
            <a:ext cx="3680118" cy="1754326"/>
          </a:xfrm>
          <a:prstGeom prst="rect">
            <a:avLst/>
          </a:prstGeom>
          <a:noFill/>
          <a:ln cap="flat">
            <a:noFill/>
          </a:ln>
        </p:spPr>
        <p:txBody>
          <a:bodyPr vert="horz" wrap="square" lIns="91440" tIns="45720" rIns="91440" bIns="45720" anchor="t" anchorCtr="1"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1" i="0" u="none" strike="noStrike" kern="0" cap="none" spc="0" baseline="0" dirty="0">
                <a:solidFill>
                  <a:srgbClr val="595959"/>
                </a:solidFill>
                <a:uFillTx/>
                <a:latin typeface="Arial" pitchFamily="34"/>
                <a:cs typeface="Arial" pitchFamily="34"/>
              </a:rPr>
              <a:t>El TFM se inicia en el primer semestre, el cual en torno a un conjunto de asignaturas (obligatorias y optativas) que se han diseñado para asentar una base firme en el proceso de ideación, de manera que a través de ellas el alumnado obtenga una información completa sobre la realidad en la que va a intervenir de manera que le permita desarrollar el proyecto en general y el TFM en particular con garantías.</a:t>
            </a:r>
            <a:endParaRPr lang="es-ES" sz="1200" b="1" i="0" u="none" strike="noStrike" kern="1200" cap="none" spc="0" baseline="0" dirty="0">
              <a:solidFill>
                <a:srgbClr val="595959"/>
              </a:solidFill>
              <a:uFillTx/>
              <a:latin typeface="Arial" pitchFamily="34"/>
              <a:cs typeface="Arial" pitchFamily="34"/>
            </a:endParaRPr>
          </a:p>
        </p:txBody>
      </p:sp>
      <p:sp>
        <p:nvSpPr>
          <p:cNvPr id="7" name="CuadroTexto 9">
            <a:extLst>
              <a:ext uri="{FF2B5EF4-FFF2-40B4-BE49-F238E27FC236}">
                <a16:creationId xmlns:a16="http://schemas.microsoft.com/office/drawing/2014/main" id="{6DFE9C53-197B-97C1-C3A4-8940F9436980}"/>
              </a:ext>
            </a:extLst>
          </p:cNvPr>
          <p:cNvSpPr txBox="1"/>
          <p:nvPr/>
        </p:nvSpPr>
        <p:spPr>
          <a:xfrm>
            <a:off x="3020290" y="3053209"/>
            <a:ext cx="9171706" cy="400110"/>
          </a:xfrm>
          <a:prstGeom prst="rect">
            <a:avLst/>
          </a:prstGeom>
          <a:noFill/>
          <a:ln cap="flat">
            <a:noFill/>
          </a:ln>
        </p:spPr>
        <p:txBody>
          <a:bodyPr vert="horz" wrap="square" lIns="91440" tIns="45720" rIns="91440" bIns="45720" anchor="t" anchorCtr="0" compatLnSpc="1">
            <a:spAutoFit/>
          </a:bodyPr>
          <a:lstStyle/>
          <a:p>
            <a:pPr marL="180975" marR="0" lvl="0" indent="-180975"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s-ES" sz="2000" b="1" i="0" u="none" strike="noStrike" kern="0" cap="none" spc="0" baseline="0" dirty="0">
                <a:uFillTx/>
                <a:latin typeface="Arial" pitchFamily="34"/>
                <a:cs typeface="Arial" pitchFamily="34"/>
              </a:rPr>
              <a:t>Rehabilitación e Intervención en el Patrimonio Arquitectónico (RIPA)</a:t>
            </a:r>
            <a:endParaRPr lang="es-ES" sz="2000" b="1" i="0" u="none" strike="noStrike" kern="1200" cap="none" spc="0" baseline="0" dirty="0">
              <a:uFillTx/>
              <a:latin typeface="Arial" pitchFamily="34"/>
              <a:cs typeface="Arial" pitchFamily="34"/>
            </a:endParaRPr>
          </a:p>
        </p:txBody>
      </p:sp>
      <p:sp>
        <p:nvSpPr>
          <p:cNvPr id="8" name="CuadroTexto 11">
            <a:extLst>
              <a:ext uri="{FF2B5EF4-FFF2-40B4-BE49-F238E27FC236}">
                <a16:creationId xmlns:a16="http://schemas.microsoft.com/office/drawing/2014/main" id="{4BA82DE2-334F-BDE5-EAC7-B021DF53C376}"/>
              </a:ext>
            </a:extLst>
          </p:cNvPr>
          <p:cNvSpPr txBox="1"/>
          <p:nvPr/>
        </p:nvSpPr>
        <p:spPr>
          <a:xfrm>
            <a:off x="3435922" y="3453313"/>
            <a:ext cx="8756074"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0" i="0" u="none" strike="noStrike" kern="0" cap="none" spc="0" baseline="0" dirty="0">
                <a:uFillTx/>
                <a:latin typeface="Arial" pitchFamily="34"/>
                <a:cs typeface="Arial" pitchFamily="34"/>
              </a:rPr>
              <a:t>Este concepto, entendido en un sentido amplio, permite aproximarse y entender las preexistencias de las áreas de trabajo.</a:t>
            </a:r>
            <a:endParaRPr lang="es-ES" sz="1200" b="0" i="0" u="none" strike="noStrike" kern="1200" cap="none" spc="0" baseline="0" dirty="0">
              <a:uFillTx/>
              <a:latin typeface="Arial" pitchFamily="34"/>
              <a:cs typeface="Arial" pitchFamily="34"/>
            </a:endParaRPr>
          </a:p>
        </p:txBody>
      </p:sp>
      <p:sp>
        <p:nvSpPr>
          <p:cNvPr id="9" name="CuadroTexto 12">
            <a:extLst>
              <a:ext uri="{FF2B5EF4-FFF2-40B4-BE49-F238E27FC236}">
                <a16:creationId xmlns:a16="http://schemas.microsoft.com/office/drawing/2014/main" id="{20CECBFB-D1BA-9675-4445-6BB9352E08FC}"/>
              </a:ext>
            </a:extLst>
          </p:cNvPr>
          <p:cNvSpPr txBox="1"/>
          <p:nvPr/>
        </p:nvSpPr>
        <p:spPr>
          <a:xfrm>
            <a:off x="3629893" y="3730313"/>
            <a:ext cx="8562103" cy="400114"/>
          </a:xfrm>
          <a:prstGeom prst="rect">
            <a:avLst/>
          </a:prstGeom>
          <a:noFill/>
          <a:ln cap="flat">
            <a:noFill/>
          </a:ln>
        </p:spPr>
        <p:txBody>
          <a:bodyPr vert="horz" wrap="square" lIns="91440" tIns="45720" rIns="91440" bIns="45720" anchor="t" anchorCtr="0" compatLnSpc="1">
            <a:spAutoFit/>
          </a:bodyPr>
          <a:lstStyle/>
          <a:p>
            <a:pPr marL="180975" marR="0" lvl="0" indent="-180975"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s-ES" sz="2000" b="1" i="0" u="none" strike="noStrike" kern="0" cap="none" spc="0" baseline="0" dirty="0">
                <a:uFillTx/>
                <a:latin typeface="Arial" pitchFamily="34"/>
                <a:cs typeface="Arial" pitchFamily="34"/>
              </a:rPr>
              <a:t>Eficiencia energética y nuevas tecnologías (EENT)</a:t>
            </a:r>
            <a:endParaRPr lang="es-ES" sz="2000" b="1" i="0" u="none" strike="noStrike" kern="1200" cap="none" spc="0" baseline="0" dirty="0">
              <a:uFillTx/>
              <a:latin typeface="Arial" pitchFamily="34"/>
              <a:cs typeface="Arial" pitchFamily="34"/>
            </a:endParaRPr>
          </a:p>
        </p:txBody>
      </p:sp>
      <p:sp>
        <p:nvSpPr>
          <p:cNvPr id="10" name="CuadroTexto 13">
            <a:extLst>
              <a:ext uri="{FF2B5EF4-FFF2-40B4-BE49-F238E27FC236}">
                <a16:creationId xmlns:a16="http://schemas.microsoft.com/office/drawing/2014/main" id="{2CCD2D8F-663A-07FF-D0AD-15A170582404}"/>
              </a:ext>
            </a:extLst>
          </p:cNvPr>
          <p:cNvSpPr txBox="1"/>
          <p:nvPr/>
        </p:nvSpPr>
        <p:spPr>
          <a:xfrm>
            <a:off x="4045525" y="4130427"/>
            <a:ext cx="8146475"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0" i="0" u="none" strike="noStrike" kern="0" cap="none" spc="0" baseline="0" dirty="0">
                <a:uFillTx/>
                <a:latin typeface="Arial" pitchFamily="34"/>
                <a:cs typeface="Arial" pitchFamily="34"/>
              </a:rPr>
              <a:t>Eficiencia energética y tecnologías sostenibles como elementos sustanciales implícitos en el proyecto de arquitectura.</a:t>
            </a:r>
            <a:endParaRPr lang="es-ES" sz="1200" b="0" i="0" u="none" strike="noStrike" kern="1200" cap="none" spc="0" baseline="0" dirty="0">
              <a:uFillTx/>
              <a:latin typeface="Arial" pitchFamily="34"/>
              <a:cs typeface="Arial" pitchFamily="34"/>
            </a:endParaRPr>
          </a:p>
        </p:txBody>
      </p:sp>
      <p:sp>
        <p:nvSpPr>
          <p:cNvPr id="11" name="CuadroTexto 14">
            <a:extLst>
              <a:ext uri="{FF2B5EF4-FFF2-40B4-BE49-F238E27FC236}">
                <a16:creationId xmlns:a16="http://schemas.microsoft.com/office/drawing/2014/main" id="{56AA4B86-4B60-ACB2-4459-0AF88183E57D}"/>
              </a:ext>
            </a:extLst>
          </p:cNvPr>
          <p:cNvSpPr txBox="1"/>
          <p:nvPr/>
        </p:nvSpPr>
        <p:spPr>
          <a:xfrm>
            <a:off x="4350331" y="4377936"/>
            <a:ext cx="7841669" cy="400114"/>
          </a:xfrm>
          <a:prstGeom prst="rect">
            <a:avLst/>
          </a:prstGeom>
          <a:noFill/>
          <a:ln cap="flat">
            <a:noFill/>
          </a:ln>
        </p:spPr>
        <p:txBody>
          <a:bodyPr vert="horz" wrap="square" lIns="91440" tIns="45720" rIns="91440" bIns="45720" anchor="t" anchorCtr="0" compatLnSpc="1">
            <a:spAutoFit/>
          </a:bodyPr>
          <a:lstStyle/>
          <a:p>
            <a:pPr marL="180975" marR="0" lvl="0" indent="-180975"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s-ES" sz="2000" b="1" i="0" u="none" strike="noStrike" kern="0" cap="none" spc="0" baseline="0" dirty="0">
                <a:uFillTx/>
                <a:latin typeface="Arial" pitchFamily="34"/>
                <a:cs typeface="Arial" pitchFamily="34"/>
              </a:rPr>
              <a:t>Proyectos Arquitectónicos Avanzados (PAA)</a:t>
            </a:r>
            <a:endParaRPr lang="es-ES" sz="2000" b="1" i="0" u="none" strike="noStrike" kern="1200" cap="none" spc="0" baseline="0" dirty="0">
              <a:uFillTx/>
              <a:latin typeface="Arial" pitchFamily="34"/>
              <a:cs typeface="Arial" pitchFamily="34"/>
            </a:endParaRPr>
          </a:p>
        </p:txBody>
      </p:sp>
      <p:sp>
        <p:nvSpPr>
          <p:cNvPr id="12" name="CuadroTexto 15">
            <a:extLst>
              <a:ext uri="{FF2B5EF4-FFF2-40B4-BE49-F238E27FC236}">
                <a16:creationId xmlns:a16="http://schemas.microsoft.com/office/drawing/2014/main" id="{9B7CF011-9EF0-085D-3D1B-23C461CF965A}"/>
              </a:ext>
            </a:extLst>
          </p:cNvPr>
          <p:cNvSpPr txBox="1"/>
          <p:nvPr/>
        </p:nvSpPr>
        <p:spPr>
          <a:xfrm>
            <a:off x="4581525" y="4779001"/>
            <a:ext cx="7610471" cy="46166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0" i="0" u="none" strike="noStrike" kern="0" cap="none" spc="0" baseline="0" dirty="0">
                <a:uFillTx/>
                <a:latin typeface="Arial" pitchFamily="34"/>
                <a:cs typeface="Arial" pitchFamily="34"/>
              </a:rPr>
              <a:t>Enfoque investigador en la concepción del proyecto arquitectónico que busca proporcionar un conocimiento crítico y preciso de las herramientas conceptuales y productivas.</a:t>
            </a:r>
            <a:endParaRPr lang="es-ES" sz="1200" b="0" i="0" u="none" strike="noStrike" kern="1200" cap="none" spc="0" baseline="0" dirty="0">
              <a:uFillTx/>
              <a:latin typeface="Arial" pitchFamily="34"/>
              <a:cs typeface="Arial" pitchFamily="34"/>
            </a:endParaRPr>
          </a:p>
        </p:txBody>
      </p:sp>
      <p:sp>
        <p:nvSpPr>
          <p:cNvPr id="13" name="CuadroTexto 16">
            <a:extLst>
              <a:ext uri="{FF2B5EF4-FFF2-40B4-BE49-F238E27FC236}">
                <a16:creationId xmlns:a16="http://schemas.microsoft.com/office/drawing/2014/main" id="{5207142F-C91E-91D6-F55E-D9CF7F9C37C8}"/>
              </a:ext>
            </a:extLst>
          </p:cNvPr>
          <p:cNvSpPr txBox="1"/>
          <p:nvPr/>
        </p:nvSpPr>
        <p:spPr>
          <a:xfrm>
            <a:off x="5153888" y="5241666"/>
            <a:ext cx="7038108" cy="400114"/>
          </a:xfrm>
          <a:prstGeom prst="rect">
            <a:avLst/>
          </a:prstGeom>
          <a:noFill/>
          <a:ln cap="flat">
            <a:noFill/>
          </a:ln>
        </p:spPr>
        <p:txBody>
          <a:bodyPr vert="horz" wrap="square" lIns="91440" tIns="45720" rIns="91440" bIns="45720" anchor="t" anchorCtr="0" compatLnSpc="1">
            <a:spAutoFit/>
          </a:bodyPr>
          <a:lstStyle/>
          <a:p>
            <a:pPr marL="180975" marR="0" lvl="0" indent="-180975"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s-ES" sz="2000" b="1" i="0" u="none" strike="noStrike" kern="0" cap="none" spc="0" baseline="0" dirty="0">
                <a:uFillTx/>
                <a:latin typeface="Arial" pitchFamily="34"/>
                <a:cs typeface="Arial" pitchFamily="34"/>
              </a:rPr>
              <a:t>Planificación y Legislación Urbanística (PLU)</a:t>
            </a:r>
            <a:endParaRPr lang="es-ES" sz="2000" b="1" i="0" u="none" strike="noStrike" kern="1200" cap="none" spc="0" baseline="0" dirty="0">
              <a:uFillTx/>
              <a:latin typeface="Arial" pitchFamily="34"/>
              <a:cs typeface="Arial" pitchFamily="34"/>
            </a:endParaRPr>
          </a:p>
        </p:txBody>
      </p:sp>
      <p:sp>
        <p:nvSpPr>
          <p:cNvPr id="14" name="CuadroTexto 17">
            <a:extLst>
              <a:ext uri="{FF2B5EF4-FFF2-40B4-BE49-F238E27FC236}">
                <a16:creationId xmlns:a16="http://schemas.microsoft.com/office/drawing/2014/main" id="{B3FC6E6C-3953-97AF-A30D-372C4C156A36}"/>
              </a:ext>
            </a:extLst>
          </p:cNvPr>
          <p:cNvSpPr txBox="1"/>
          <p:nvPr/>
        </p:nvSpPr>
        <p:spPr>
          <a:xfrm>
            <a:off x="5569528" y="5641780"/>
            <a:ext cx="6622472"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0" i="0" u="none" strike="noStrike" kern="0" cap="none" spc="0" baseline="0" dirty="0">
                <a:uFillTx/>
                <a:latin typeface="Arial" pitchFamily="34"/>
                <a:cs typeface="Arial" pitchFamily="34"/>
              </a:rPr>
              <a:t>Comprensión de la realidad territorial y urbana de los emplazamientos de las áreas de trabajo.</a:t>
            </a:r>
            <a:endParaRPr lang="es-ES" sz="1200" b="0" i="0" u="none" strike="noStrike" kern="1200" cap="none" spc="0" baseline="0" dirty="0">
              <a:uFillTx/>
              <a:latin typeface="Arial" pitchFamily="34"/>
              <a:cs typeface="Arial" pitchFamily="34"/>
            </a:endParaRPr>
          </a:p>
        </p:txBody>
      </p:sp>
      <p:sp>
        <p:nvSpPr>
          <p:cNvPr id="15" name="CuadroTexto 18">
            <a:extLst>
              <a:ext uri="{FF2B5EF4-FFF2-40B4-BE49-F238E27FC236}">
                <a16:creationId xmlns:a16="http://schemas.microsoft.com/office/drawing/2014/main" id="{62259FEB-1F2C-60AC-9647-9FC4816FD318}"/>
              </a:ext>
            </a:extLst>
          </p:cNvPr>
          <p:cNvSpPr txBox="1"/>
          <p:nvPr/>
        </p:nvSpPr>
        <p:spPr>
          <a:xfrm>
            <a:off x="5832765" y="5920800"/>
            <a:ext cx="6359235" cy="400114"/>
          </a:xfrm>
          <a:prstGeom prst="rect">
            <a:avLst/>
          </a:prstGeom>
          <a:noFill/>
          <a:ln cap="flat">
            <a:noFill/>
          </a:ln>
        </p:spPr>
        <p:txBody>
          <a:bodyPr vert="horz" wrap="square" lIns="91440" tIns="45720" rIns="91440" bIns="45720" anchor="t" anchorCtr="0" compatLnSpc="1">
            <a:spAutoFit/>
          </a:bodyPr>
          <a:lstStyle/>
          <a:p>
            <a:pPr marL="180975" marR="0" lvl="0" indent="-180975"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s-ES" sz="2000" b="1" i="0" u="none" strike="noStrike" kern="0" cap="none" spc="0" baseline="0" dirty="0">
                <a:uFillTx/>
                <a:latin typeface="Arial" pitchFamily="34"/>
                <a:cs typeface="Arial" pitchFamily="34"/>
              </a:rPr>
              <a:t>Teoría de la Arquitectura (TA)</a:t>
            </a:r>
            <a:endParaRPr lang="es-ES" sz="2000" b="1" i="0" u="none" strike="noStrike" kern="1200" cap="none" spc="0" baseline="0" dirty="0">
              <a:uFillTx/>
              <a:latin typeface="Arial" pitchFamily="34"/>
              <a:cs typeface="Arial" pitchFamily="34"/>
            </a:endParaRPr>
          </a:p>
        </p:txBody>
      </p:sp>
      <p:sp>
        <p:nvSpPr>
          <p:cNvPr id="16" name="CuadroTexto 19">
            <a:extLst>
              <a:ext uri="{FF2B5EF4-FFF2-40B4-BE49-F238E27FC236}">
                <a16:creationId xmlns:a16="http://schemas.microsoft.com/office/drawing/2014/main" id="{D2350B75-0307-2F03-DD63-FC98954E6BD7}"/>
              </a:ext>
            </a:extLst>
          </p:cNvPr>
          <p:cNvSpPr txBox="1"/>
          <p:nvPr/>
        </p:nvSpPr>
        <p:spPr>
          <a:xfrm>
            <a:off x="6096000" y="6282037"/>
            <a:ext cx="6095996"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200" b="0" i="0" u="none" strike="noStrike" kern="0" cap="none" spc="0" baseline="0" dirty="0">
                <a:uFillTx/>
                <a:latin typeface="Arial" pitchFamily="34"/>
                <a:cs typeface="Arial" pitchFamily="34"/>
              </a:rPr>
              <a:t>Se propone una teoría arquitectónica innovadora como generadora del objeto arquitectónico contemporáneo.</a:t>
            </a:r>
            <a:endParaRPr lang="es-ES" sz="1200" b="0" i="0" u="none" strike="noStrike" kern="1200" cap="none" spc="0" baseline="0" dirty="0">
              <a:uFillTx/>
              <a:latin typeface="Arial" pitchFamily="34"/>
              <a:cs typeface="Arial" pitchFamily="34"/>
            </a:endParaRPr>
          </a:p>
        </p:txBody>
      </p:sp>
    </p:spTree>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1398</TotalTime>
  <Words>3518</Words>
  <Application>Microsoft Office PowerPoint</Application>
  <PresentationFormat>Panorámica</PresentationFormat>
  <Paragraphs>476</Paragraphs>
  <Slides>42</Slides>
  <Notes>4</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42</vt:i4>
      </vt:variant>
    </vt:vector>
  </HeadingPairs>
  <TitlesOfParts>
    <vt:vector size="46" baseType="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jj arquitecturaparedes</dc:creator>
  <cp:lastModifiedBy>Jonathan Ruiz Jaramillo</cp:lastModifiedBy>
  <cp:revision>29</cp:revision>
  <dcterms:created xsi:type="dcterms:W3CDTF">2023-07-13T08:41:28Z</dcterms:created>
  <dcterms:modified xsi:type="dcterms:W3CDTF">2023-10-14T18:54:54Z</dcterms:modified>
</cp:coreProperties>
</file>