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369" r:id="rId7"/>
    <p:sldId id="263" r:id="rId8"/>
    <p:sldId id="264" r:id="rId9"/>
    <p:sldId id="265" r:id="rId10"/>
    <p:sldId id="297" r:id="rId11"/>
    <p:sldId id="267" r:id="rId12"/>
    <p:sldId id="326" r:id="rId13"/>
    <p:sldId id="327" r:id="rId14"/>
    <p:sldId id="392" r:id="rId15"/>
    <p:sldId id="398" r:id="rId16"/>
    <p:sldId id="400" r:id="rId17"/>
    <p:sldId id="399" r:id="rId18"/>
    <p:sldId id="269" r:id="rId19"/>
    <p:sldId id="329" r:id="rId20"/>
    <p:sldId id="390" r:id="rId21"/>
    <p:sldId id="330" r:id="rId22"/>
    <p:sldId id="332" r:id="rId23"/>
    <p:sldId id="333" r:id="rId24"/>
    <p:sldId id="387" r:id="rId25"/>
    <p:sldId id="331" r:id="rId26"/>
    <p:sldId id="391" r:id="rId27"/>
    <p:sldId id="340" r:id="rId28"/>
    <p:sldId id="388" r:id="rId29"/>
    <p:sldId id="389" r:id="rId30"/>
    <p:sldId id="273" r:id="rId31"/>
    <p:sldId id="274" r:id="rId32"/>
    <p:sldId id="275" r:id="rId33"/>
    <p:sldId id="278" r:id="rId34"/>
    <p:sldId id="279" r:id="rId35"/>
    <p:sldId id="280" r:id="rId36"/>
    <p:sldId id="281" r:id="rId37"/>
    <p:sldId id="368" r:id="rId38"/>
    <p:sldId id="336" r:id="rId39"/>
    <p:sldId id="337" r:id="rId40"/>
    <p:sldId id="338" r:id="rId41"/>
    <p:sldId id="339" r:id="rId42"/>
    <p:sldId id="285" r:id="rId43"/>
    <p:sldId id="371" r:id="rId44"/>
    <p:sldId id="372" r:id="rId45"/>
    <p:sldId id="290" r:id="rId46"/>
    <p:sldId id="373" r:id="rId47"/>
    <p:sldId id="374" r:id="rId48"/>
    <p:sldId id="375" r:id="rId49"/>
    <p:sldId id="295" r:id="rId50"/>
    <p:sldId id="299" r:id="rId51"/>
    <p:sldId id="300" r:id="rId52"/>
    <p:sldId id="353" r:id="rId53"/>
    <p:sldId id="367" r:id="rId54"/>
    <p:sldId id="301" r:id="rId55"/>
    <p:sldId id="356" r:id="rId56"/>
    <p:sldId id="302" r:id="rId57"/>
    <p:sldId id="383" r:id="rId58"/>
    <p:sldId id="396" r:id="rId59"/>
    <p:sldId id="304" r:id="rId60"/>
    <p:sldId id="397" r:id="rId61"/>
    <p:sldId id="307" r:id="rId62"/>
    <p:sldId id="401" r:id="rId63"/>
    <p:sldId id="318" r:id="rId64"/>
    <p:sldId id="313" r:id="rId65"/>
    <p:sldId id="322" r:id="rId6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43" autoAdjust="0"/>
  </p:normalViewPr>
  <p:slideViewPr>
    <p:cSldViewPr>
      <p:cViewPr>
        <p:scale>
          <a:sx n="134" d="100"/>
          <a:sy n="134" d="100"/>
        </p:scale>
        <p:origin x="-8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423A-313C-4482-A50A-55A0FE7C4A10}" type="datetimeFigureOut">
              <a:rPr lang="fr-BE" smtClean="0"/>
              <a:t>15/3/15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CBD05-E9B2-43EC-8968-2CC3E82906A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299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872A8E-6B87-4604-B699-34E4400E94D8}" type="datetimeFigureOut">
              <a:rPr lang="en-GB"/>
              <a:pPr>
                <a:defRPr/>
              </a:pPr>
              <a:t>15/3/15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4637CE-98AD-4371-8BE0-B18B1C5350A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3BB98-A611-492F-A54E-5CCEC9B8729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7DD00E-DCAC-4631-BE33-CDB0FB83E8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637CE-98AD-4371-8BE0-B18B1C5350A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0688"/>
            <a:ext cx="2015455" cy="4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GB" sz="2400" kern="1200" baseline="0" dirty="0">
                <a:solidFill>
                  <a:srgbClr val="0F5494"/>
                </a:solidFill>
                <a:latin typeface="Verdana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BCD8-C0F5-4B2E-8F12-B062DE1EA92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620688"/>
            <a:ext cx="1944218" cy="4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1207-47C8-4932-9BDA-2BA49D332D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DF28-E7FE-4184-806A-04A2B8528F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6453188"/>
            <a:ext cx="10795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baseline="0">
                <a:solidFill>
                  <a:srgbClr val="0F5494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9613" y="6396038"/>
            <a:ext cx="2895600" cy="317500"/>
          </a:xfrm>
        </p:spPr>
        <p:txBody>
          <a:bodyPr/>
          <a:lstStyle>
            <a:lvl1pPr>
              <a:defRPr i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1863" y="6362700"/>
            <a:ext cx="971550" cy="365125"/>
          </a:xfrm>
        </p:spPr>
        <p:txBody>
          <a:bodyPr/>
          <a:lstStyle>
            <a:lvl1pPr>
              <a:defRPr i="1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FD7DC120-2DFB-461C-AC28-9187208E83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81328"/>
            <a:ext cx="1224136" cy="2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7CB1-42F1-433F-A213-FCEC45F25E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F10-642C-4583-9BFB-EDAF8BD46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B7B9-8932-48AE-85CD-F96AFDDE5A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E8DD-3A74-4768-B784-E65452A11A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28E5-8703-431B-A70B-E314054AEC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0CCA-29A1-4F45-87F8-E3F8351858F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24DE-EB54-4BE0-B7E3-77C1989699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key to European statistics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9532F-3A4B-4747-BA52-965765A3ACB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www.google.com/publicdata/directory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512887"/>
          </a:xfrm>
        </p:spPr>
        <p:txBody>
          <a:bodyPr>
            <a:noAutofit/>
          </a:bodyPr>
          <a:lstStyle/>
          <a:p>
            <a:r>
              <a:rPr lang="fr-FR" sz="2800" b="1" dirty="0" err="1"/>
              <a:t>Introducción</a:t>
            </a:r>
            <a:r>
              <a:rPr lang="fr-FR" sz="2800" b="1" dirty="0"/>
              <a:t> a la base de </a:t>
            </a:r>
            <a:r>
              <a:rPr lang="fr-FR" sz="2800" b="1" dirty="0" err="1"/>
              <a:t>datos</a:t>
            </a:r>
            <a:r>
              <a:rPr lang="fr-FR" sz="2800" b="1" dirty="0"/>
              <a:t> y </a:t>
            </a:r>
            <a:r>
              <a:rPr lang="fr-FR" sz="2800" b="1" dirty="0" err="1" smtClean="0"/>
              <a:t>servicios</a:t>
            </a:r>
            <a:r>
              <a:rPr lang="fr-FR" sz="2800" b="1" dirty="0" smtClean="0"/>
              <a:t> </a:t>
            </a:r>
            <a:r>
              <a:rPr lang="fr-FR" sz="2800" b="1" dirty="0"/>
              <a:t>de Eurostat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7088188" cy="1008063"/>
          </a:xfrm>
        </p:spPr>
        <p:txBody>
          <a:bodyPr rtlCol="0">
            <a:normAutofit fontScale="92500" lnSpcReduction="10000"/>
          </a:bodyPr>
          <a:lstStyle/>
          <a:p>
            <a:pPr algn="l">
              <a:buFont typeface="Arial" charset="0"/>
              <a:buNone/>
              <a:defRPr/>
            </a:pPr>
            <a:endParaRPr dirty="0" smtClean="0"/>
          </a:p>
          <a:p>
            <a:pPr>
              <a:buFont typeface="Arial" charset="0"/>
              <a:buNone/>
              <a:defRPr/>
            </a:pPr>
            <a:r>
              <a:rPr b="1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Fernando H Morente Oria 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– Sogeti</a:t>
            </a:r>
          </a:p>
          <a:p>
            <a:pPr>
              <a:buFont typeface="Arial" charset="0"/>
              <a:buNone/>
              <a:defRPr/>
            </a:pPr>
            <a:r>
              <a:rPr dirty="0" err="1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Ayuda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 al </a:t>
            </a:r>
            <a:r>
              <a:rPr dirty="0" err="1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usuario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 de Eurostat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–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>ES</a:t>
            </a:r>
          </a:p>
          <a:p>
            <a:pPr algn="l">
              <a:buFont typeface="Arial" charset="0"/>
              <a:buNone/>
              <a:defRPr/>
            </a:pPr>
            <a:endParaRPr dirty="0" smtClean="0"/>
          </a:p>
          <a:p>
            <a:pPr algn="l"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411760" y="3501008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3200" b="1" dirty="0" smtClean="0">
                <a:latin typeface="Arial (Body)"/>
              </a:rPr>
              <a:t>12 </a:t>
            </a:r>
            <a:r>
              <a:rPr lang="fr-BE" sz="3200" b="1" dirty="0" err="1" smtClean="0">
                <a:latin typeface="Arial (Body)"/>
              </a:rPr>
              <a:t>Marzo</a:t>
            </a:r>
            <a:r>
              <a:rPr lang="fr-BE" sz="3200" b="1" dirty="0" smtClean="0">
                <a:latin typeface="Arial (Body)"/>
              </a:rPr>
              <a:t> 2015</a:t>
            </a:r>
            <a:endParaRPr lang="fr-BE" sz="3200" b="1" dirty="0">
              <a:latin typeface="Arial (Body)"/>
            </a:endParaRPr>
          </a:p>
          <a:p>
            <a:pPr algn="ctr"/>
            <a:r>
              <a:rPr lang="fr-BE" sz="3200" b="1" dirty="0" smtClean="0">
                <a:latin typeface="Arial (Body)"/>
              </a:rPr>
              <a:t>UMA Sevilla</a:t>
            </a:r>
            <a:endParaRPr lang="fr-BE" sz="3200" b="1" dirty="0">
              <a:latin typeface="Arial (Body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Statistics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>
                <a:latin typeface="Arial (headings)"/>
              </a:rPr>
              <a:t>E</a:t>
            </a:r>
            <a:r>
              <a:rPr lang="fr-BE" sz="3200" b="1" dirty="0" err="1" smtClean="0">
                <a:latin typeface="Arial (headings)"/>
              </a:rPr>
              <a:t>xplained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F1CCC24-497D-427A-A2B0-3F5B28E33E6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3"/>
          <p:cNvSpPr>
            <a:spLocks noChangeShapeType="1"/>
          </p:cNvSpPr>
          <p:nvPr/>
        </p:nvSpPr>
        <p:spPr bwMode="auto">
          <a:xfrm flipV="1">
            <a:off x="428537" y="3887972"/>
            <a:ext cx="1152128" cy="1008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619672" y="3717032"/>
            <a:ext cx="252028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fr-BE" sz="3600" b="1" dirty="0" err="1" smtClean="0">
                <a:latin typeface="Arial (headings)"/>
              </a:rPr>
              <a:t>Statistics</a:t>
            </a:r>
            <a:r>
              <a:rPr lang="fr-BE" sz="3600" b="1" dirty="0" smtClean="0">
                <a:latin typeface="Arial (headings)"/>
              </a:rPr>
              <a:t> </a:t>
            </a:r>
            <a:r>
              <a:rPr lang="fr-BE" sz="3600" b="1" dirty="0" err="1" smtClean="0">
                <a:latin typeface="Arial (headings)"/>
              </a:rPr>
              <a:t>Explained</a:t>
            </a:r>
            <a:r>
              <a:rPr lang="fr-BE" sz="2800" b="1" dirty="0" smtClean="0">
                <a:latin typeface="Arial (headings)"/>
              </a:rPr>
              <a:t/>
            </a:r>
            <a:br>
              <a:rPr lang="fr-BE" sz="2800" b="1" dirty="0" smtClean="0">
                <a:latin typeface="Arial (headings)"/>
              </a:rPr>
            </a:br>
            <a:endParaRPr lang="fr-BE" sz="2700" b="1" dirty="0" smtClean="0">
              <a:latin typeface="Arial (headings)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D5A8CA2-0080-4E1B-83C8-78C8976F290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4292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fr-BE" sz="3600" b="1" dirty="0" err="1" smtClean="0">
                <a:latin typeface="Arial (headings)"/>
              </a:rPr>
              <a:t>Statistics</a:t>
            </a:r>
            <a:r>
              <a:rPr lang="fr-BE" sz="3600" b="1" dirty="0" smtClean="0">
                <a:latin typeface="Arial (headings)"/>
              </a:rPr>
              <a:t> </a:t>
            </a:r>
            <a:r>
              <a:rPr lang="fr-BE" sz="3600" b="1" dirty="0" err="1" smtClean="0">
                <a:latin typeface="Arial (headings)"/>
              </a:rPr>
              <a:t>Explained</a:t>
            </a:r>
            <a:r>
              <a:rPr lang="fr-BE" sz="3600" b="1" dirty="0" smtClean="0">
                <a:latin typeface="Arial (headings)"/>
              </a:rPr>
              <a:t> – </a:t>
            </a:r>
            <a:r>
              <a:rPr lang="fr-BE" sz="3600" b="1" dirty="0" err="1" smtClean="0">
                <a:latin typeface="Arial (headings)"/>
              </a:rPr>
              <a:t>Temas</a:t>
            </a:r>
            <a:r>
              <a:rPr lang="fr-BE" sz="3600" b="1" dirty="0">
                <a:latin typeface="Arial (headings)"/>
              </a:rPr>
              <a:t> </a:t>
            </a:r>
            <a:r>
              <a:rPr lang="fr-BE" sz="3600" b="1" dirty="0" err="1" smtClean="0">
                <a:latin typeface="Arial (headings)"/>
              </a:rPr>
              <a:t>estadísticos</a:t>
            </a:r>
            <a:r>
              <a:rPr lang="fr-BE" sz="2800" b="1" dirty="0" smtClean="0">
                <a:latin typeface="Arial (headings)"/>
              </a:rPr>
              <a:t/>
            </a:r>
            <a:br>
              <a:rPr lang="fr-BE" sz="2800" b="1" dirty="0" smtClean="0">
                <a:latin typeface="Arial (headings)"/>
              </a:rPr>
            </a:br>
            <a:endParaRPr lang="fr-BE" sz="2700" b="1" dirty="0" smtClean="0">
              <a:latin typeface="Arial (headings)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D5A8CA2-0080-4E1B-83C8-78C8976F290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0" y="1340768"/>
            <a:ext cx="87150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7704" y="4301106"/>
            <a:ext cx="1152128" cy="208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44"/>
          </a:xfrm>
        </p:spPr>
        <p:txBody>
          <a:bodyPr>
            <a:normAutofit/>
          </a:bodyPr>
          <a:lstStyle/>
          <a:p>
            <a:r>
              <a:rPr lang="fr-BE" sz="3600" b="1" dirty="0" err="1" smtClean="0">
                <a:latin typeface="Arial (headings)"/>
              </a:rPr>
              <a:t>Statistics</a:t>
            </a:r>
            <a:r>
              <a:rPr lang="fr-BE" sz="3600" b="1" dirty="0" smtClean="0">
                <a:latin typeface="Arial (headings)"/>
              </a:rPr>
              <a:t> </a:t>
            </a:r>
            <a:r>
              <a:rPr lang="fr-BE" sz="3600" b="1" dirty="0" err="1" smtClean="0">
                <a:latin typeface="Arial (headings)"/>
              </a:rPr>
              <a:t>Explained</a:t>
            </a:r>
            <a:r>
              <a:rPr lang="fr-BE" sz="3600" b="1" dirty="0" smtClean="0">
                <a:latin typeface="Arial (headings)"/>
              </a:rPr>
              <a:t> – </a:t>
            </a:r>
            <a:r>
              <a:rPr lang="fr-BE" sz="3600" b="1" dirty="0" err="1" smtClean="0">
                <a:latin typeface="Arial (headings)"/>
              </a:rPr>
              <a:t>Empleo</a:t>
            </a:r>
            <a:endParaRPr lang="fr-BE" sz="2700" b="1" dirty="0" smtClean="0">
              <a:latin typeface="Arial (headings)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D5A8CA2-0080-4E1B-83C8-78C8976F290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9" y="1484784"/>
            <a:ext cx="8721105" cy="46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8264" y="4221088"/>
            <a:ext cx="79208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48264" y="5811575"/>
            <a:ext cx="64807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12"/>
          </a:xfrm>
        </p:spPr>
        <p:txBody>
          <a:bodyPr>
            <a:normAutofit/>
          </a:bodyPr>
          <a:lstStyle/>
          <a:p>
            <a:r>
              <a:rPr lang="fr-BE" sz="3600" b="1" dirty="0" err="1" smtClean="0">
                <a:latin typeface="Arial (headings)"/>
              </a:rPr>
              <a:t>Nueva</a:t>
            </a:r>
            <a:r>
              <a:rPr lang="fr-BE" sz="3600" b="1" dirty="0" smtClean="0">
                <a:latin typeface="Arial (headings)"/>
              </a:rPr>
              <a:t> </a:t>
            </a:r>
            <a:r>
              <a:rPr lang="fr-BE" sz="3600" b="1" dirty="0" err="1" smtClean="0">
                <a:latin typeface="Arial (headings)"/>
              </a:rPr>
              <a:t>herramienta</a:t>
            </a:r>
            <a:r>
              <a:rPr lang="fr-BE" sz="3600" b="1" dirty="0" smtClean="0">
                <a:latin typeface="Arial (headings)"/>
              </a:rPr>
              <a:t> – </a:t>
            </a:r>
            <a:r>
              <a:rPr lang="fr-BE" sz="3600" b="1" dirty="0" err="1" smtClean="0">
                <a:latin typeface="Arial (headings)"/>
              </a:rPr>
              <a:t>Infographic</a:t>
            </a:r>
            <a:endParaRPr lang="fr-BE" sz="2700" b="1" dirty="0" smtClean="0">
              <a:latin typeface="Arial (headings)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67744" y="6396038"/>
            <a:ext cx="2952328" cy="3175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</a:t>
            </a:r>
            <a:r>
              <a:rPr lang="es-ES" dirty="0" smtClean="0">
                <a:cs typeface="Arial" pitchFamily="34" charset="0"/>
              </a:rPr>
              <a:t>de referencia para </a:t>
            </a:r>
            <a:r>
              <a:rPr lang="es-ES" dirty="0">
                <a:cs typeface="Arial" pitchFamily="34" charset="0"/>
              </a:rPr>
              <a:t>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D5A8CA2-0080-4E1B-83C8-78C8976F290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66744"/>
            <a:ext cx="70567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3"/>
          <p:cNvSpPr>
            <a:spLocks noChangeShapeType="1"/>
          </p:cNvSpPr>
          <p:nvPr/>
        </p:nvSpPr>
        <p:spPr bwMode="auto">
          <a:xfrm flipH="1">
            <a:off x="7753168" y="4365104"/>
            <a:ext cx="1008112" cy="28803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6439837" y="4509120"/>
            <a:ext cx="1296144" cy="504056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66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Infographic</a:t>
            </a:r>
            <a:r>
              <a:rPr lang="fr-FR" dirty="0" smtClean="0"/>
              <a:t> – </a:t>
            </a:r>
            <a:r>
              <a:rPr lang="fr-FR" dirty="0" err="1" smtClean="0"/>
              <a:t>Indicadores</a:t>
            </a:r>
            <a:r>
              <a:rPr lang="fr-FR" dirty="0"/>
              <a:t> </a:t>
            </a:r>
            <a:r>
              <a:rPr lang="fr-FR" dirty="0" err="1" smtClean="0"/>
              <a:t>económicos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D7DC120-2DFB-461C-AC28-9187208E836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850300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5301208"/>
            <a:ext cx="8503005" cy="9361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/>
          <p:cNvSpPr/>
          <p:nvPr/>
        </p:nvSpPr>
        <p:spPr>
          <a:xfrm>
            <a:off x="467544" y="4725144"/>
            <a:ext cx="7848872" cy="360040"/>
          </a:xfrm>
          <a:prstGeom prst="arc">
            <a:avLst>
              <a:gd name="adj1" fmla="val 10830381"/>
              <a:gd name="adj2" fmla="val 1418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9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Infographic</a:t>
            </a:r>
            <a:r>
              <a:rPr lang="fr-FR" dirty="0" smtClean="0"/>
              <a:t> – </a:t>
            </a:r>
            <a:r>
              <a:rPr lang="fr-FR" dirty="0" err="1" smtClean="0"/>
              <a:t>Tasa</a:t>
            </a:r>
            <a:r>
              <a:rPr lang="fr-FR" dirty="0" smtClean="0"/>
              <a:t> de </a:t>
            </a:r>
            <a:r>
              <a:rPr lang="fr-FR" dirty="0" err="1" smtClean="0"/>
              <a:t>desempleo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D7DC120-2DFB-461C-AC28-9187208E836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80611" cy="47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1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Infographic</a:t>
            </a:r>
            <a:r>
              <a:rPr lang="fr-FR" dirty="0" smtClean="0"/>
              <a:t> – </a:t>
            </a:r>
            <a:r>
              <a:rPr lang="fr-FR" dirty="0" err="1" smtClean="0"/>
              <a:t>Tasa</a:t>
            </a:r>
            <a:r>
              <a:rPr lang="fr-FR" dirty="0" smtClean="0"/>
              <a:t> de </a:t>
            </a:r>
            <a:r>
              <a:rPr lang="fr-FR" dirty="0" err="1" smtClean="0"/>
              <a:t>desempleo</a:t>
            </a:r>
            <a:r>
              <a:rPr lang="fr-FR" dirty="0" smtClean="0"/>
              <a:t> 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D7DC120-2DFB-461C-AC28-9187208E836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" y="1340769"/>
            <a:ext cx="86814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246995" cy="29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1720" y="4610124"/>
            <a:ext cx="864096" cy="4030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4077073"/>
            <a:ext cx="576064" cy="7345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35896" y="3789041"/>
            <a:ext cx="3816424" cy="3600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6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2951584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latin typeface="Arial (headings)"/>
              </a:rPr>
              <a:t>Cómo buscar y encontrar información </a:t>
            </a:r>
            <a:r>
              <a:rPr lang="es-ES" sz="3600" b="1" dirty="0" smtClean="0">
                <a:latin typeface="Arial (headings)"/>
              </a:rPr>
              <a:t>en el sitio web de  </a:t>
            </a:r>
            <a:r>
              <a:rPr lang="es-ES" sz="3600" b="1" dirty="0">
                <a:latin typeface="Arial (headings)"/>
              </a:rPr>
              <a:t>Eurostat</a:t>
            </a:r>
            <a:endParaRPr lang="fr-BE" sz="3600" b="1" dirty="0" smtClean="0">
              <a:latin typeface="Arial (headings)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</a:t>
            </a:r>
            <a:r>
              <a:rPr lang="es-ES" dirty="0" smtClean="0">
                <a:cs typeface="Arial" pitchFamily="34" charset="0"/>
              </a:rPr>
              <a:t>Europeas</a:t>
            </a:r>
            <a:endParaRPr lang="en-GB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7A13477-1A91-48DE-AA46-DBAF4731C30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850900"/>
          </a:xfrm>
        </p:spPr>
        <p:txBody>
          <a:bodyPr/>
          <a:lstStyle/>
          <a:p>
            <a:r>
              <a:rPr lang="fr-BE" sz="3200" b="1" dirty="0" err="1">
                <a:latin typeface="Arial (headings)"/>
                <a:ea typeface="ＭＳ Ｐゴシック" pitchFamily="-80" charset="-128"/>
              </a:rPr>
              <a:t>Página</a:t>
            </a:r>
            <a:r>
              <a:rPr lang="fr-BE" sz="3200" b="1" dirty="0">
                <a:latin typeface="Arial (headings)"/>
                <a:ea typeface="ＭＳ Ｐゴシック" pitchFamily="-80" charset="-128"/>
              </a:rPr>
              <a:t> de </a:t>
            </a:r>
            <a:r>
              <a:rPr lang="fr-BE" sz="3200" b="1" dirty="0" err="1">
                <a:latin typeface="Arial (headings)"/>
                <a:ea typeface="ＭＳ Ｐゴシック" pitchFamily="-80" charset="-128"/>
              </a:rPr>
              <a:t>Inicio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 flipV="1">
            <a:off x="4427984" y="1268760"/>
            <a:ext cx="936103" cy="666848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2" name="TextBox 18"/>
          <p:cNvSpPr txBox="1"/>
          <p:nvPr/>
        </p:nvSpPr>
        <p:spPr>
          <a:xfrm>
            <a:off x="3176288" y="1935609"/>
            <a:ext cx="1368152" cy="276999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1200" dirty="0" smtClean="0">
                <a:ea typeface="ＭＳ Ｐゴシック" pitchFamily="-80" charset="-128"/>
              </a:rPr>
              <a:t>4 </a:t>
            </a:r>
            <a:r>
              <a:rPr lang="fr-BE" sz="1200" dirty="0" err="1" smtClean="0">
                <a:ea typeface="ＭＳ Ｐゴシック" pitchFamily="-80" charset="-128"/>
              </a:rPr>
              <a:t>modalidades</a:t>
            </a:r>
            <a:endParaRPr lang="fr-BE" sz="1200" dirty="0">
              <a:ea typeface="ＭＳ Ｐゴシック" pitchFamily="-80" charset="-128"/>
            </a:endParaRPr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 flipH="1" flipV="1">
            <a:off x="3050922" y="1628799"/>
            <a:ext cx="296942" cy="306809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 flipV="1">
            <a:off x="4427985" y="2132855"/>
            <a:ext cx="1008112" cy="79995"/>
          </a:xfrm>
          <a:prstGeom prst="line">
            <a:avLst/>
          </a:prstGeom>
          <a:noFill/>
          <a:ln w="25400" cmpd="sng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 flipH="1">
            <a:off x="3037404" y="2581939"/>
            <a:ext cx="238451" cy="383865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fr-FR" sz="3600" dirty="0" err="1" smtClean="0">
                <a:latin typeface="Arial (headings)"/>
              </a:rPr>
              <a:t>Sitio</a:t>
            </a:r>
            <a:r>
              <a:rPr lang="fr-FR" sz="3600" dirty="0" smtClean="0">
                <a:latin typeface="Arial (headings)"/>
              </a:rPr>
              <a:t> Web: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fr-FR" sz="3600" u="sng" dirty="0" smtClean="0">
                <a:solidFill>
                  <a:srgbClr val="002060"/>
                </a:solidFill>
                <a:latin typeface="Arial (headings)"/>
              </a:rPr>
              <a:t>ec.europa.eu/eurostat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2</a:t>
            </a:r>
            <a:endParaRPr lang="en-GB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56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850900"/>
          </a:xfrm>
        </p:spPr>
        <p:txBody>
          <a:bodyPr/>
          <a:lstStyle/>
          <a:p>
            <a:r>
              <a:rPr lang="fr-BE" sz="3200" b="1" dirty="0">
                <a:latin typeface="Arial (headings)"/>
              </a:rPr>
              <a:t>Barra de </a:t>
            </a:r>
            <a:r>
              <a:rPr lang="fr-BE" sz="3200" b="1" dirty="0" err="1">
                <a:latin typeface="Arial (headings)"/>
              </a:rPr>
              <a:t>búsqueda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interactiva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 flipV="1">
            <a:off x="4427984" y="1268760"/>
            <a:ext cx="936103" cy="666848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2" name="TextBox 18"/>
          <p:cNvSpPr txBox="1"/>
          <p:nvPr/>
        </p:nvSpPr>
        <p:spPr>
          <a:xfrm>
            <a:off x="2843808" y="1935609"/>
            <a:ext cx="1700632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1200" dirty="0" err="1">
                <a:ea typeface="ＭＳ Ｐゴシック" pitchFamily="-80" charset="-128"/>
              </a:rPr>
              <a:t>Nuevo</a:t>
            </a:r>
            <a:r>
              <a:rPr lang="fr-BE" sz="1200" dirty="0">
                <a:ea typeface="ＭＳ Ｐゴシック" pitchFamily="-80" charset="-128"/>
              </a:rPr>
              <a:t> </a:t>
            </a:r>
            <a:r>
              <a:rPr lang="fr-BE" sz="1200" dirty="0" err="1">
                <a:ea typeface="ＭＳ Ｐゴシック" pitchFamily="-80" charset="-128"/>
              </a:rPr>
              <a:t>motor</a:t>
            </a:r>
            <a:r>
              <a:rPr lang="fr-BE" sz="1200" dirty="0">
                <a:ea typeface="ＭＳ Ｐゴシック" pitchFamily="-80" charset="-128"/>
              </a:rPr>
              <a:t> de </a:t>
            </a:r>
            <a:r>
              <a:rPr lang="fr-BE" sz="1200" dirty="0" err="1" smtClean="0">
                <a:ea typeface="ＭＳ Ｐゴシック" pitchFamily="-80" charset="-128"/>
              </a:rPr>
              <a:t>búsqueda</a:t>
            </a:r>
            <a:r>
              <a:rPr lang="fr-BE" sz="1200" dirty="0" smtClean="0">
                <a:ea typeface="ＭＳ Ｐゴシック" pitchFamily="-80" charset="-128"/>
              </a:rPr>
              <a:t> que </a:t>
            </a:r>
            <a:r>
              <a:rPr lang="fr-BE" sz="1200" dirty="0" err="1" smtClean="0">
                <a:ea typeface="ＭＳ Ｐゴシック" pitchFamily="-80" charset="-128"/>
              </a:rPr>
              <a:t>detecta</a:t>
            </a:r>
            <a:r>
              <a:rPr lang="fr-BE" sz="1200" dirty="0" smtClean="0">
                <a:ea typeface="ＭＳ Ｐゴシック" pitchFamily="-80" charset="-128"/>
              </a:rPr>
              <a:t> palabras claves</a:t>
            </a:r>
            <a:endParaRPr lang="fr-BE" sz="1200" dirty="0">
              <a:ea typeface="ＭＳ Ｐゴシック" pitchFamily="-80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86" y="1196752"/>
            <a:ext cx="2830309" cy="187220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474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34268"/>
          </a:xfrm>
        </p:spPr>
        <p:txBody>
          <a:bodyPr>
            <a:normAutofit fontScale="90000"/>
          </a:bodyPr>
          <a:lstStyle/>
          <a:p>
            <a:r>
              <a:rPr lang="fr-BE" sz="3200" b="1" dirty="0" err="1" smtClean="0">
                <a:latin typeface="Arial (headings)"/>
              </a:rPr>
              <a:t>Búsqueda</a:t>
            </a:r>
            <a:r>
              <a:rPr lang="fr-BE" sz="3200" b="1" dirty="0" smtClean="0">
                <a:latin typeface="Arial (headings)"/>
              </a:rPr>
              <a:t> – </a:t>
            </a:r>
            <a:r>
              <a:rPr lang="fr-BE" sz="3200" b="1" dirty="0" err="1" smtClean="0">
                <a:latin typeface="Arial (headings)"/>
              </a:rPr>
              <a:t>contiene</a:t>
            </a:r>
            <a:r>
              <a:rPr lang="fr-BE" sz="3200" b="1" dirty="0" smtClean="0">
                <a:latin typeface="Arial (headings)"/>
              </a:rPr>
              <a:t>, tablas, </a:t>
            </a:r>
            <a:r>
              <a:rPr lang="fr-BE" sz="3200" b="1" dirty="0" err="1" smtClean="0">
                <a:latin typeface="Arial (headings)"/>
              </a:rPr>
              <a:t>publicaciones</a:t>
            </a:r>
            <a:r>
              <a:rPr lang="fr-BE" sz="3200" b="1" dirty="0" smtClean="0">
                <a:latin typeface="Arial (headings)"/>
              </a:rPr>
              <a:t>, etc. + </a:t>
            </a:r>
            <a:r>
              <a:rPr lang="fr-BE" sz="3200" b="1" dirty="0" err="1" smtClean="0">
                <a:latin typeface="Arial (headings)"/>
              </a:rPr>
              <a:t>filtro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156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624736" cy="54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79500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Dominios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específicos</a:t>
            </a:r>
            <a:r>
              <a:rPr lang="fr-BE" sz="3200" b="1" dirty="0" smtClean="0">
                <a:latin typeface="Arial (headings)"/>
              </a:rPr>
              <a:t> – 9 </a:t>
            </a:r>
            <a:r>
              <a:rPr lang="fr-BE" sz="3200" b="1" dirty="0" err="1" smtClean="0">
                <a:latin typeface="Arial (headings)"/>
              </a:rPr>
              <a:t>temas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91680" y="3212976"/>
            <a:ext cx="3528392" cy="1800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>
            <a:off x="971600" y="2329760"/>
            <a:ext cx="2088232" cy="109119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0255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8955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fr-BE" sz="3200" b="1" dirty="0" err="1" smtClean="0">
                <a:latin typeface="Arial (headings)"/>
              </a:rPr>
              <a:t>Ejemplo</a:t>
            </a:r>
            <a:r>
              <a:rPr lang="fr-BE" sz="3200" b="1" dirty="0" smtClean="0">
                <a:latin typeface="Arial (headings)"/>
              </a:rPr>
              <a:t> : </a:t>
            </a:r>
            <a:r>
              <a:rPr lang="fr-BE" sz="3200" b="1" dirty="0" err="1" smtClean="0">
                <a:latin typeface="Arial (headings)"/>
              </a:rPr>
              <a:t>Economía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>
                <a:latin typeface="Arial (headings)"/>
              </a:rPr>
              <a:t>y </a:t>
            </a:r>
            <a:r>
              <a:rPr lang="fr-BE" sz="3200" b="1" dirty="0" err="1" smtClean="0">
                <a:latin typeface="Arial (headings)"/>
              </a:rPr>
              <a:t>finanzas</a:t>
            </a:r>
            <a:r>
              <a:rPr lang="fr-BE" sz="3200" b="1" dirty="0" smtClean="0">
                <a:latin typeface="Arial (headings)"/>
              </a:rPr>
              <a:t> / </a:t>
            </a:r>
            <a:r>
              <a:rPr lang="fr-BE" sz="3200" b="1" dirty="0" err="1" smtClean="0">
                <a:latin typeface="Arial (headings)"/>
              </a:rPr>
              <a:t>Cuentas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nacionales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Line 63"/>
          <p:cNvSpPr>
            <a:spLocks noChangeShapeType="1"/>
          </p:cNvSpPr>
          <p:nvPr/>
        </p:nvSpPr>
        <p:spPr bwMode="auto">
          <a:xfrm flipH="1" flipV="1">
            <a:off x="2399463" y="2276872"/>
            <a:ext cx="576064" cy="14401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2987824" y="2204864"/>
            <a:ext cx="0" cy="28803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63"/>
          <p:cNvSpPr>
            <a:spLocks noChangeShapeType="1"/>
          </p:cNvSpPr>
          <p:nvPr/>
        </p:nvSpPr>
        <p:spPr bwMode="auto">
          <a:xfrm>
            <a:off x="1162446" y="2420888"/>
            <a:ext cx="648072" cy="7200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 flipV="1">
            <a:off x="1115616" y="2708920"/>
            <a:ext cx="720080" cy="7200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38" y="908721"/>
            <a:ext cx="6220996" cy="53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8955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latin typeface="Arial (headings)"/>
              </a:rPr>
              <a:t>Ejemplo: Economía y </a:t>
            </a:r>
            <a:r>
              <a:rPr lang="es-ES" sz="3200" b="1" dirty="0" smtClean="0">
                <a:latin typeface="Arial (headings)"/>
              </a:rPr>
              <a:t>finanzas / Cuentas nacionales - </a:t>
            </a:r>
            <a:r>
              <a:rPr lang="es-ES" sz="3200" b="1" dirty="0">
                <a:latin typeface="Arial (headings)"/>
              </a:rPr>
              <a:t>Información general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03848" y="1844825"/>
            <a:ext cx="3096344" cy="44644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 flipH="1" flipV="1">
            <a:off x="7286265" y="2370425"/>
            <a:ext cx="1152128" cy="144016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5" name="Line 63"/>
          <p:cNvSpPr>
            <a:spLocks noChangeShapeType="1"/>
          </p:cNvSpPr>
          <p:nvPr/>
        </p:nvSpPr>
        <p:spPr bwMode="auto">
          <a:xfrm flipH="1" flipV="1">
            <a:off x="7286265" y="4725144"/>
            <a:ext cx="1152128" cy="144016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6" name="Line 63"/>
          <p:cNvSpPr>
            <a:spLocks noChangeShapeType="1"/>
          </p:cNvSpPr>
          <p:nvPr/>
        </p:nvSpPr>
        <p:spPr bwMode="auto">
          <a:xfrm flipV="1">
            <a:off x="755576" y="2859553"/>
            <a:ext cx="102592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775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15945" cy="539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634876"/>
          </a:xfrm>
        </p:spPr>
        <p:txBody>
          <a:bodyPr>
            <a:normAutofit/>
          </a:bodyPr>
          <a:lstStyle/>
          <a:p>
            <a:r>
              <a:rPr lang="fr-BE" sz="3200" b="1" dirty="0" err="1" smtClean="0">
                <a:latin typeface="Arial (headings)"/>
              </a:rPr>
              <a:t>Estadísticas</a:t>
            </a:r>
            <a:r>
              <a:rPr lang="fr-BE" sz="3200" b="1" dirty="0" smtClean="0">
                <a:latin typeface="Arial (headings)"/>
              </a:rPr>
              <a:t> A-Z, </a:t>
            </a:r>
            <a:r>
              <a:rPr lang="fr-BE" sz="3200" b="1" dirty="0" err="1">
                <a:latin typeface="Arial (headings)"/>
              </a:rPr>
              <a:t>por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categoría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>
                <a:latin typeface="Arial (headings)"/>
              </a:rPr>
              <a:t>de </a:t>
            </a:r>
            <a:r>
              <a:rPr lang="fr-BE" sz="3200" b="1" dirty="0" err="1">
                <a:latin typeface="Arial (headings)"/>
              </a:rPr>
              <a:t>datos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 flipH="1" flipV="1">
            <a:off x="3779912" y="2204864"/>
            <a:ext cx="3888432" cy="432048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1208"/>
            <a:ext cx="681594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850900"/>
          </a:xfrm>
        </p:spPr>
        <p:txBody>
          <a:bodyPr/>
          <a:lstStyle/>
          <a:p>
            <a:r>
              <a:rPr lang="fr-BE" sz="3200" b="1" dirty="0" err="1">
                <a:latin typeface="Arial (headings)"/>
              </a:rPr>
              <a:t>Página</a:t>
            </a:r>
            <a:r>
              <a:rPr lang="fr-BE" sz="3200" b="1" dirty="0">
                <a:latin typeface="Arial (headings)"/>
              </a:rPr>
              <a:t> de </a:t>
            </a:r>
            <a:r>
              <a:rPr lang="fr-BE" sz="3200" b="1" dirty="0" err="1" smtClean="0">
                <a:latin typeface="Arial (headings)"/>
              </a:rPr>
              <a:t>Incio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12" name="TextBox 18"/>
          <p:cNvSpPr txBox="1"/>
          <p:nvPr/>
        </p:nvSpPr>
        <p:spPr>
          <a:xfrm>
            <a:off x="1547664" y="3419520"/>
            <a:ext cx="1368152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1200" dirty="0" smtClean="0">
                <a:ea typeface="ＭＳ Ｐゴシック" pitchFamily="-80" charset="-128"/>
              </a:rPr>
              <a:t>Tercera </a:t>
            </a:r>
            <a:r>
              <a:rPr lang="fr-BE" sz="1200" dirty="0" err="1" smtClean="0">
                <a:ea typeface="ＭＳ Ｐゴシック" pitchFamily="-80" charset="-128"/>
              </a:rPr>
              <a:t>modalidad</a:t>
            </a:r>
            <a:r>
              <a:rPr lang="fr-BE" sz="1200" dirty="0" smtClean="0">
                <a:ea typeface="ＭＳ Ｐゴシック" pitchFamily="-80" charset="-128"/>
              </a:rPr>
              <a:t> de </a:t>
            </a:r>
            <a:r>
              <a:rPr lang="en-US" sz="1200" dirty="0" err="1"/>
              <a:t>búsqueda</a:t>
            </a:r>
            <a:endParaRPr lang="fr-FR" sz="1200" dirty="0"/>
          </a:p>
          <a:p>
            <a:pPr>
              <a:defRPr/>
            </a:pPr>
            <a:r>
              <a:rPr lang="fr-BE" sz="1200" dirty="0" smtClean="0">
                <a:ea typeface="ＭＳ Ｐゴシック" pitchFamily="-80" charset="-128"/>
              </a:rPr>
              <a:t>de information</a:t>
            </a:r>
            <a:endParaRPr lang="fr-BE" sz="1200" dirty="0">
              <a:ea typeface="ＭＳ Ｐゴシック" pitchFamily="-80" charset="-128"/>
            </a:endParaRPr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 flipV="1">
            <a:off x="2051720" y="1556792"/>
            <a:ext cx="792088" cy="1862726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 flipV="1">
            <a:off x="5436096" y="2258158"/>
            <a:ext cx="648072" cy="719714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1" name="TextBox 18"/>
          <p:cNvSpPr txBox="1"/>
          <p:nvPr/>
        </p:nvSpPr>
        <p:spPr>
          <a:xfrm>
            <a:off x="4716016" y="2995853"/>
            <a:ext cx="1368152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1200" dirty="0" err="1" smtClean="0">
                <a:ea typeface="ＭＳ Ｐゴシック" pitchFamily="-80" charset="-128"/>
              </a:rPr>
              <a:t>Acceso</a:t>
            </a:r>
            <a:r>
              <a:rPr lang="fr-BE" sz="1200" dirty="0" smtClean="0">
                <a:ea typeface="ＭＳ Ｐゴシック" pitchFamily="-80" charset="-128"/>
              </a:rPr>
              <a:t> directo a la base de </a:t>
            </a:r>
            <a:r>
              <a:rPr lang="fr-BE" sz="1200" dirty="0" err="1" smtClean="0">
                <a:ea typeface="ＭＳ Ｐゴシック" pitchFamily="-80" charset="-128"/>
              </a:rPr>
              <a:t>datos</a:t>
            </a:r>
            <a:endParaRPr lang="fr-BE" sz="1200" dirty="0">
              <a:ea typeface="ＭＳ Ｐゴシック" pitchFamily="-80" charset="-128"/>
            </a:endParaRPr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 flipH="1" flipV="1">
            <a:off x="3635896" y="1700808"/>
            <a:ext cx="1764196" cy="1295045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07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1242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868"/>
          </a:xfrm>
        </p:spPr>
        <p:txBody>
          <a:bodyPr>
            <a:normAutofit fontScale="90000"/>
          </a:bodyPr>
          <a:lstStyle/>
          <a:p>
            <a:r>
              <a:rPr lang="fr-BE" sz="3200" b="1" dirty="0" err="1">
                <a:latin typeface="Arial (headings)"/>
              </a:rPr>
              <a:t>Búsqueda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>
                <a:latin typeface="Arial (headings)"/>
              </a:rPr>
              <a:t>árbol</a:t>
            </a:r>
            <a:r>
              <a:rPr lang="fr-BE" sz="3200" b="1" dirty="0">
                <a:latin typeface="Arial (headings)"/>
              </a:rPr>
              <a:t> de </a:t>
            </a:r>
            <a:r>
              <a:rPr lang="fr-BE" sz="3200" b="1" dirty="0" err="1">
                <a:latin typeface="Arial (headings)"/>
              </a:rPr>
              <a:t>navegación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 flipH="1" flipV="1">
            <a:off x="6454144" y="1412776"/>
            <a:ext cx="2016224" cy="11521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 flipV="1">
            <a:off x="1439312" y="2435337"/>
            <a:ext cx="1656184" cy="43204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7264019" y="2276872"/>
            <a:ext cx="1872208" cy="923330"/>
          </a:xfrm>
          <a:prstGeom prst="rect">
            <a:avLst/>
          </a:prstGeom>
          <a:solidFill>
            <a:srgbClr val="FFC0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Palabra clave / </a:t>
            </a:r>
            <a:r>
              <a:rPr lang="fr-FR" dirty="0" err="1"/>
              <a:t>código</a:t>
            </a:r>
            <a:r>
              <a:rPr lang="fr-FR" dirty="0"/>
              <a:t> de </a:t>
            </a:r>
            <a:r>
              <a:rPr lang="fr-FR" dirty="0" err="1"/>
              <a:t>referencia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2564904"/>
            <a:ext cx="1512168" cy="646331"/>
          </a:xfrm>
          <a:prstGeom prst="rect">
            <a:avLst/>
          </a:prstGeom>
          <a:solidFill>
            <a:srgbClr val="FFC0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Árbol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navegación</a:t>
            </a:r>
            <a:endParaRPr lang="fr-FR" dirty="0"/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 flipH="1">
            <a:off x="4499992" y="4869160"/>
            <a:ext cx="1656184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 animBg="1"/>
      <p:bldP spid="12" grpId="0" build="allAtOnce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9475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50900"/>
          </a:xfrm>
        </p:spPr>
        <p:txBody>
          <a:bodyPr>
            <a:normAutofit/>
          </a:bodyPr>
          <a:lstStyle/>
          <a:p>
            <a:r>
              <a:rPr lang="fr-BE" sz="3200" b="1" dirty="0">
                <a:latin typeface="Arial (headings)"/>
              </a:rPr>
              <a:t>Palabra clave / </a:t>
            </a:r>
            <a:r>
              <a:rPr lang="fr-BE" sz="3200" b="1" dirty="0" err="1">
                <a:latin typeface="Arial (headings)"/>
              </a:rPr>
              <a:t>código</a:t>
            </a:r>
            <a:r>
              <a:rPr lang="fr-BE" sz="3200" b="1" dirty="0">
                <a:latin typeface="Arial (headings)"/>
              </a:rPr>
              <a:t> de </a:t>
            </a:r>
            <a:r>
              <a:rPr lang="fr-BE" sz="3200" b="1" dirty="0" err="1" smtClean="0">
                <a:latin typeface="Arial (headings)"/>
              </a:rPr>
              <a:t>referencia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 flipH="1">
            <a:off x="7479082" y="1700808"/>
            <a:ext cx="1088614" cy="72008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403648" y="1916832"/>
            <a:ext cx="1656184" cy="439248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3059832" y="2060848"/>
            <a:ext cx="4608512" cy="42484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Line 63"/>
          <p:cNvSpPr>
            <a:spLocks noChangeShapeType="1"/>
          </p:cNvSpPr>
          <p:nvPr/>
        </p:nvSpPr>
        <p:spPr bwMode="auto">
          <a:xfrm flipH="1">
            <a:off x="7020272" y="1268760"/>
            <a:ext cx="1728192" cy="11521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7" name="Line 63"/>
          <p:cNvSpPr>
            <a:spLocks noChangeShapeType="1"/>
          </p:cNvSpPr>
          <p:nvPr/>
        </p:nvSpPr>
        <p:spPr bwMode="auto">
          <a:xfrm flipH="1">
            <a:off x="6839504" y="1262203"/>
            <a:ext cx="1728192" cy="11521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418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41242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509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 (headings)"/>
              </a:rPr>
              <a:t>Árbol</a:t>
            </a:r>
            <a:r>
              <a:rPr lang="en-US" sz="3200" b="1" dirty="0">
                <a:latin typeface="Arial (headings)"/>
              </a:rPr>
              <a:t> de </a:t>
            </a:r>
            <a:r>
              <a:rPr lang="en-US" sz="3200" b="1" dirty="0" err="1">
                <a:latin typeface="Arial (headings)"/>
              </a:rPr>
              <a:t>navegación</a:t>
            </a:r>
            <a:endParaRPr lang="fr-FR" sz="3200" b="1" dirty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 flipV="1">
            <a:off x="1619672" y="1988840"/>
            <a:ext cx="1440280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251520" y="2564904"/>
            <a:ext cx="1872208" cy="646331"/>
          </a:xfrm>
          <a:prstGeom prst="rect">
            <a:avLst/>
          </a:prstGeom>
          <a:solidFill>
            <a:srgbClr val="FFC0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Base de </a:t>
            </a:r>
            <a:r>
              <a:rPr lang="fr-FR" b="1" dirty="0" err="1" smtClean="0"/>
              <a:t>datos</a:t>
            </a:r>
            <a:r>
              <a:rPr lang="fr-FR" b="1" dirty="0" smtClean="0"/>
              <a:t> </a:t>
            </a:r>
            <a:r>
              <a:rPr lang="fr-FR" b="1" dirty="0" err="1" smtClean="0"/>
              <a:t>por</a:t>
            </a:r>
            <a:r>
              <a:rPr lang="fr-FR" b="1" dirty="0" smtClean="0"/>
              <a:t> </a:t>
            </a:r>
            <a:r>
              <a:rPr lang="fr-FR" b="1" dirty="0" err="1" smtClean="0"/>
              <a:t>tema</a:t>
            </a:r>
            <a:endParaRPr lang="fr-FR" b="1" dirty="0" smtClean="0"/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 flipH="1">
            <a:off x="4499992" y="4869160"/>
            <a:ext cx="1656184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4" name="ZoneTexte 11"/>
          <p:cNvSpPr txBox="1"/>
          <p:nvPr/>
        </p:nvSpPr>
        <p:spPr>
          <a:xfrm>
            <a:off x="230022" y="3861048"/>
            <a:ext cx="1872208" cy="369332"/>
          </a:xfrm>
          <a:prstGeom prst="rect">
            <a:avLst/>
          </a:prstGeom>
          <a:solidFill>
            <a:srgbClr val="00B0F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Tablas </a:t>
            </a:r>
            <a:r>
              <a:rPr lang="fr-FR" b="1" dirty="0" err="1" smtClean="0"/>
              <a:t>por</a:t>
            </a:r>
            <a:r>
              <a:rPr lang="fr-FR" b="1" dirty="0" smtClean="0"/>
              <a:t> </a:t>
            </a:r>
            <a:r>
              <a:rPr lang="fr-FR" b="1" dirty="0" err="1" smtClean="0"/>
              <a:t>tema</a:t>
            </a:r>
            <a:endParaRPr lang="fr-FR" b="1" dirty="0" smtClean="0"/>
          </a:p>
        </p:txBody>
      </p:sp>
      <p:sp>
        <p:nvSpPr>
          <p:cNvPr id="15" name="Line 63"/>
          <p:cNvSpPr>
            <a:spLocks noChangeShapeType="1"/>
          </p:cNvSpPr>
          <p:nvPr/>
        </p:nvSpPr>
        <p:spPr bwMode="auto">
          <a:xfrm flipV="1">
            <a:off x="1595225" y="3284984"/>
            <a:ext cx="1440280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40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 animBg="1"/>
      <p:bldP spid="13" grpId="0" animBg="1"/>
      <p:bldP spid="14" grpId="0" build="allAtOnce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BE" sz="2800" b="1" dirty="0" err="1"/>
              <a:t>Introducción</a:t>
            </a:r>
            <a:r>
              <a:rPr lang="fr-BE" sz="2800" b="1" dirty="0"/>
              <a:t>: </a:t>
            </a:r>
            <a:r>
              <a:rPr lang="fr-BE" sz="2800" b="1" dirty="0" smtClean="0"/>
              <a:t>¿</a:t>
            </a:r>
            <a:r>
              <a:rPr lang="fr-BE" sz="2800" b="1" dirty="0" err="1" smtClean="0"/>
              <a:t>Qué</a:t>
            </a:r>
            <a:r>
              <a:rPr lang="fr-BE" sz="2800" b="1" dirty="0" smtClean="0"/>
              <a:t> </a:t>
            </a:r>
            <a:r>
              <a:rPr lang="fr-BE" sz="2800" b="1" dirty="0"/>
              <a:t>es </a:t>
            </a:r>
            <a:r>
              <a:rPr lang="fr-BE" sz="2800" b="1" dirty="0" smtClean="0"/>
              <a:t>Eurostat? </a:t>
            </a:r>
            <a:endParaRPr lang="en-GB" sz="2800" b="1" dirty="0" smtClean="0">
              <a:latin typeface="Arial (headings)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Eurostat es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una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Dirección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General de 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la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Comisión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Europea</a:t>
            </a:r>
            <a:endParaRPr lang="fr-BE" altLang="de-D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endParaRPr lang="fr-BE" altLang="de-D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Eurostat es 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la </a:t>
            </a:r>
            <a:r>
              <a:rPr lang="fr-BE" altLang="de-D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Institución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c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entral 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del </a:t>
            </a:r>
            <a:r>
              <a:rPr lang="fr-BE" altLang="de-D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Sistema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Estadístico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Europeo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(ESS) –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Institutos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Nacionales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Estadística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EEA &amp; EFTA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3</a:t>
            </a:r>
            <a:endParaRPr lang="en-GB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Arial (headings)"/>
              </a:rPr>
              <a:t>Tablas </a:t>
            </a:r>
            <a:r>
              <a:rPr lang="fr-FR" sz="3200" b="1" dirty="0" err="1" smtClean="0">
                <a:latin typeface="Arial (headings)"/>
              </a:rPr>
              <a:t>predefinidas</a:t>
            </a:r>
            <a:r>
              <a:rPr lang="fr-FR" sz="3200" b="1" dirty="0" smtClean="0">
                <a:latin typeface="Arial (headings)"/>
              </a:rPr>
              <a:t> (tablas principales) e </a:t>
            </a:r>
            <a:r>
              <a:rPr lang="fr-FR" sz="3200" b="1" dirty="0" err="1" smtClean="0">
                <a:latin typeface="Arial (headings)"/>
              </a:rPr>
              <a:t>indicadores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políticos</a:t>
            </a:r>
            <a:r>
              <a:rPr lang="fr-FR" sz="3200" b="1" dirty="0" smtClean="0">
                <a:latin typeface="Arial (headings)"/>
              </a:rPr>
              <a:t> de </a:t>
            </a:r>
            <a:r>
              <a:rPr lang="fr-FR" sz="3200" b="1" dirty="0">
                <a:latin typeface="Arial (headings)"/>
              </a:rPr>
              <a:t>la UE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4896544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GB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Acceso</a:t>
            </a:r>
            <a:r>
              <a:rPr lang="en-GB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rápido</a:t>
            </a:r>
            <a:r>
              <a:rPr lang="en-GB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 </a:t>
            </a:r>
            <a:r>
              <a:rPr lang="en-GB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información</a:t>
            </a:r>
            <a:r>
              <a:rPr lang="en-GB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esencial</a:t>
            </a:r>
            <a:endParaRPr lang="en-GB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Tx/>
              <a:buChar char="-"/>
              <a:defRPr/>
            </a:pPr>
            <a:r>
              <a:rPr lang="en-GB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Poco</a:t>
            </a:r>
            <a:r>
              <a:rPr lang="en-GB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o </a:t>
            </a:r>
            <a:r>
              <a:rPr lang="en-GB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ningún</a:t>
            </a:r>
            <a:r>
              <a:rPr lang="en-GB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i="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lugar</a:t>
            </a:r>
            <a:r>
              <a:rPr lang="en-GB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i="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para</a:t>
            </a:r>
            <a:r>
              <a:rPr lang="en-GB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la </a:t>
            </a:r>
            <a:r>
              <a:rPr lang="en-GB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personalización</a:t>
            </a:r>
            <a:endParaRPr lang="en-GB" i="0" dirty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Tx/>
              <a:buChar char="-"/>
              <a:defRPr/>
            </a:pPr>
            <a:endParaRPr lang="en-GB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BE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Indicadores</a:t>
            </a:r>
            <a:r>
              <a:rPr lang="fr-BE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 </a:t>
            </a:r>
            <a:endParaRPr lang="fr-BE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BE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- 	</a:t>
            </a:r>
            <a:r>
              <a:rPr lang="fr-BE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Estructurales</a:t>
            </a:r>
            <a:r>
              <a:rPr lang="fr-BE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y </a:t>
            </a:r>
            <a:r>
              <a:rPr lang="fr-BE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temáticos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Tx/>
              <a:buChar char="-"/>
              <a:defRPr/>
            </a:pP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Principales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indicadores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económicos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Tx/>
              <a:buChar char="-"/>
              <a:defRPr/>
            </a:pP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Temas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actualidad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integración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la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inmigración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calidad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vida,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etc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)</a:t>
            </a:r>
            <a:endParaRPr lang="fr-BE" dirty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s-ES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Formato tabla</a:t>
            </a:r>
            <a:r>
              <a:rPr lang="es-ES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además </a:t>
            </a:r>
            <a:r>
              <a:rPr lang="es-ES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 gráfico </a:t>
            </a:r>
            <a:r>
              <a:rPr lang="es-ES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y mapa</a:t>
            </a:r>
            <a:r>
              <a:rPr lang="en-GB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(TGM )</a:t>
            </a:r>
          </a:p>
          <a:p>
            <a:pPr>
              <a:defRPr/>
            </a:pPr>
            <a:endParaRPr lang="fr-BE" i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CA38E971-2847-43EB-8BC8-8F3FBB77D5D3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err="1" smtClean="0">
                <a:latin typeface="Arial (headings)"/>
              </a:rPr>
              <a:t>Icono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distintivo</a:t>
            </a:r>
            <a:r>
              <a:rPr lang="fr-BE" sz="3200" b="1" dirty="0" smtClean="0">
                <a:latin typeface="Arial (headings)"/>
              </a:rPr>
              <a:t> de tablas </a:t>
            </a:r>
            <a:r>
              <a:rPr lang="fr-BE" sz="3200" b="1" dirty="0" err="1" smtClean="0">
                <a:latin typeface="Arial (headings)"/>
              </a:rPr>
              <a:t>predefinidas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6FA0FFD9-CC99-46A6-BC87-1A322C92B905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88832" cy="55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19872" y="3861048"/>
            <a:ext cx="2880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 flipV="1">
            <a:off x="3681264" y="3284984"/>
            <a:ext cx="1754832" cy="7200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55" y="2276872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364088" y="2132856"/>
            <a:ext cx="108012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 flipH="1">
            <a:off x="5847880" y="4725144"/>
            <a:ext cx="189247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6" y="1031886"/>
            <a:ext cx="8761541" cy="508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r>
              <a:rPr lang="fr-BE" sz="3200" b="1" dirty="0" smtClean="0">
                <a:latin typeface="Arial (headings)"/>
              </a:rPr>
              <a:t>Tabla </a:t>
            </a:r>
            <a:r>
              <a:rPr lang="fr-BE" sz="3200" b="1" dirty="0" err="1" smtClean="0">
                <a:latin typeface="Arial (headings)"/>
              </a:rPr>
              <a:t>predefinida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9E837DE-41E2-499C-8E9A-0CFB29C92AF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31886"/>
            <a:ext cx="8208912" cy="508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22068"/>
            <a:ext cx="7488832" cy="509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3"/>
          <p:cNvSpPr>
            <a:spLocks noChangeShapeType="1"/>
          </p:cNvSpPr>
          <p:nvPr/>
        </p:nvSpPr>
        <p:spPr bwMode="auto">
          <a:xfrm flipV="1">
            <a:off x="6588224" y="1412776"/>
            <a:ext cx="1754832" cy="7200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12" name="Line 63"/>
          <p:cNvSpPr>
            <a:spLocks noChangeShapeType="1"/>
          </p:cNvSpPr>
          <p:nvPr/>
        </p:nvSpPr>
        <p:spPr bwMode="auto">
          <a:xfrm flipH="1" flipV="1">
            <a:off x="8452367" y="1474766"/>
            <a:ext cx="72008" cy="144016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latin typeface="Arial (headings)"/>
              </a:rPr>
              <a:t>Base de </a:t>
            </a:r>
            <a:r>
              <a:rPr lang="fr-BE" sz="3200" b="1" dirty="0" err="1" smtClean="0">
                <a:latin typeface="Arial (headings)"/>
              </a:rPr>
              <a:t>datos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por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temas</a:t>
            </a:r>
            <a:r>
              <a:rPr lang="fr-BE" sz="3200" b="1" dirty="0" smtClean="0">
                <a:latin typeface="Arial (headings)"/>
              </a:rPr>
              <a:t/>
            </a:r>
            <a:br>
              <a:rPr lang="fr-BE" sz="3200" b="1" dirty="0" smtClean="0">
                <a:latin typeface="Arial (headings)"/>
              </a:rPr>
            </a:br>
            <a:r>
              <a:rPr lang="fr-BE" sz="3200" b="1" dirty="0" smtClean="0">
                <a:latin typeface="Arial (headings)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GB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Contenido</a:t>
            </a:r>
            <a:r>
              <a:rPr lang="en-GB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</a:t>
            </a:r>
            <a:r>
              <a:rPr lang="en-GB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-  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Todas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las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variables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disponibles</a:t>
            </a:r>
            <a:endParaRPr lang="en-GB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endParaRPr lang="fr-BE" b="1" u="sng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Extracción</a:t>
            </a:r>
            <a:r>
              <a:rPr lang="en-GB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 </a:t>
            </a:r>
            <a:endParaRPr lang="en-GB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Tx/>
              <a:buChar char="-"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Define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tus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propias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extracciones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unidades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países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y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años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etc.)</a:t>
            </a:r>
          </a:p>
          <a:p>
            <a:pPr>
              <a:buFontTx/>
              <a:buChar char="-"/>
              <a:defRPr/>
            </a:pP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Varios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formatos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descarga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(XLS, TXT, HTML, SPSS, etc).</a:t>
            </a:r>
          </a:p>
          <a:p>
            <a:pPr>
              <a:defRPr/>
            </a:pPr>
            <a:endParaRPr lang="fr-BE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80437987-469F-4160-8C96-71F32EE80F7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78316" y="-171401"/>
            <a:ext cx="8229600" cy="1025013"/>
          </a:xfrm>
        </p:spPr>
        <p:txBody>
          <a:bodyPr/>
          <a:lstStyle/>
          <a:p>
            <a:r>
              <a:rPr lang="fr-BE" sz="3200" b="1" dirty="0" err="1">
                <a:latin typeface="Arial (headings)"/>
              </a:rPr>
              <a:t>Icono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>
                <a:latin typeface="Arial (headings)"/>
              </a:rPr>
              <a:t>distintivo</a:t>
            </a:r>
            <a:r>
              <a:rPr lang="fr-BE" sz="3200" b="1" dirty="0">
                <a:latin typeface="Arial (headings)"/>
              </a:rPr>
              <a:t> de tablas </a:t>
            </a:r>
            <a:r>
              <a:rPr lang="fr-BE" sz="3200" b="1" dirty="0" err="1">
                <a:latin typeface="Arial (headings)"/>
              </a:rPr>
              <a:t>predefinidas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E1F2682-7C8D-46CA-B2AC-6617F76DF16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14671" cy="55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635896" y="2492896"/>
            <a:ext cx="2880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>
            <a:off x="3923636" y="2924944"/>
            <a:ext cx="2232540" cy="64807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9" name="Oval 8"/>
          <p:cNvSpPr/>
          <p:nvPr/>
        </p:nvSpPr>
        <p:spPr>
          <a:xfrm>
            <a:off x="6084168" y="3071312"/>
            <a:ext cx="108012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03" y="3429000"/>
            <a:ext cx="476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3"/>
          <p:cNvSpPr>
            <a:spLocks noChangeShapeType="1"/>
          </p:cNvSpPr>
          <p:nvPr/>
        </p:nvSpPr>
        <p:spPr bwMode="auto">
          <a:xfrm flipH="1">
            <a:off x="4427984" y="4583480"/>
            <a:ext cx="1152128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7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fr-BE" sz="3200" b="1" dirty="0" smtClean="0">
                <a:latin typeface="Arial (headings)"/>
              </a:rPr>
              <a:t>Tabla de la base de </a:t>
            </a:r>
            <a:r>
              <a:rPr lang="fr-BE" sz="3200" b="1" dirty="0" err="1" smtClean="0">
                <a:latin typeface="Arial (headings)"/>
              </a:rPr>
              <a:t>datos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BB725D7-F6FE-4F95-9B58-2893828C55D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 flipV="1">
            <a:off x="179512" y="980728"/>
            <a:ext cx="2915816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835696" y="5229200"/>
            <a:ext cx="309634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14"/>
          <p:cNvCxnSpPr/>
          <p:nvPr/>
        </p:nvCxnSpPr>
        <p:spPr>
          <a:xfrm>
            <a:off x="7524328" y="5517232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0982"/>
            <a:ext cx="7272808" cy="53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BE" sz="3600" b="1" dirty="0" smtClean="0">
                <a:latin typeface="Arial (headings)"/>
              </a:rPr>
              <a:t/>
            </a:r>
            <a:br>
              <a:rPr lang="fr-BE" sz="3600" b="1" dirty="0" smtClean="0">
                <a:latin typeface="Arial (headings)"/>
              </a:rPr>
            </a:br>
            <a:r>
              <a:rPr lang="fr-BE" sz="3600" b="1" dirty="0" err="1" smtClean="0">
                <a:latin typeface="Arial (headings)"/>
              </a:rPr>
              <a:t>Selección</a:t>
            </a:r>
            <a:r>
              <a:rPr lang="fr-BE" sz="3600" b="1" dirty="0" smtClean="0">
                <a:latin typeface="Arial (headings)"/>
              </a:rPr>
              <a:t> de variables – 1 paso</a:t>
            </a:r>
            <a:endParaRPr lang="fr-BE" sz="2400" dirty="0">
              <a:latin typeface="Arial (headings)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12FE6E-DA49-4975-94D9-5CEFAE3E65C4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526755" y="1330537"/>
            <a:ext cx="504056" cy="7303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203848" y="2348880"/>
            <a:ext cx="12241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380312" y="1700808"/>
            <a:ext cx="50405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663788" y="1412776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08413"/>
            <a:ext cx="6912768" cy="515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27048"/>
            <a:ext cx="4068452" cy="485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22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BE" sz="3600" b="1" dirty="0" smtClean="0">
                <a:latin typeface="Arial (headings)"/>
              </a:rPr>
              <a:t/>
            </a:r>
            <a:br>
              <a:rPr lang="fr-BE" sz="3600" b="1" dirty="0" smtClean="0">
                <a:latin typeface="Arial (headings)"/>
              </a:rPr>
            </a:br>
            <a:r>
              <a:rPr lang="fr-BE" sz="3600" b="1" dirty="0" err="1">
                <a:latin typeface="Arial (headings)"/>
              </a:rPr>
              <a:t>Selección</a:t>
            </a:r>
            <a:r>
              <a:rPr lang="fr-BE" sz="3600" b="1" dirty="0">
                <a:latin typeface="Arial (headings)"/>
              </a:rPr>
              <a:t> de variables – </a:t>
            </a:r>
            <a:r>
              <a:rPr lang="fr-BE" sz="3600" b="1" dirty="0" smtClean="0">
                <a:latin typeface="Arial (headings)"/>
              </a:rPr>
              <a:t>2 </a:t>
            </a:r>
            <a:r>
              <a:rPr lang="fr-BE" sz="3600" b="1" dirty="0">
                <a:latin typeface="Arial (headings)"/>
              </a:rPr>
              <a:t>paso</a:t>
            </a:r>
            <a:endParaRPr lang="fr-BE" sz="2400" dirty="0">
              <a:latin typeface="Arial (headings)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12FE6E-DA49-4975-94D9-5CEFAE3E65C4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cxnSp>
        <p:nvCxnSpPr>
          <p:cNvPr id="11" name="Connecteur droit avec flèche 14"/>
          <p:cNvCxnSpPr/>
          <p:nvPr/>
        </p:nvCxnSpPr>
        <p:spPr>
          <a:xfrm>
            <a:off x="1619672" y="1579180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9612" y="2227252"/>
            <a:ext cx="1836204" cy="193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4"/>
          <p:cNvCxnSpPr/>
          <p:nvPr/>
        </p:nvCxnSpPr>
        <p:spPr>
          <a:xfrm>
            <a:off x="4022068" y="1271168"/>
            <a:ext cx="504056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8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1601"/>
            <a:ext cx="7524836" cy="561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600" b="1" dirty="0" err="1" smtClean="0">
                <a:latin typeface="Arial (headings)"/>
              </a:rPr>
              <a:t>Acceso</a:t>
            </a:r>
            <a:r>
              <a:rPr lang="fr-BE" sz="3600" b="1" dirty="0" smtClean="0">
                <a:latin typeface="Arial (headings)"/>
              </a:rPr>
              <a:t> a los </a:t>
            </a:r>
            <a:r>
              <a:rPr lang="fr-BE" sz="3600" b="1" dirty="0" err="1" smtClean="0">
                <a:latin typeface="Arial (headings)"/>
              </a:rPr>
              <a:t>metadatos</a:t>
            </a:r>
            <a:endParaRPr lang="fr-BE" sz="2400" dirty="0">
              <a:latin typeface="Arial (headings)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12FE6E-DA49-4975-94D9-5CEFAE3E65C4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691680" y="260648"/>
            <a:ext cx="1008112" cy="8581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600" b="1" dirty="0" err="1" smtClean="0">
                <a:latin typeface="Arial (headings)"/>
              </a:rPr>
              <a:t>Metadatos</a:t>
            </a:r>
            <a:endParaRPr lang="fr-BE" sz="2400" dirty="0">
              <a:latin typeface="Arial (headings)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12FE6E-DA49-4975-94D9-5CEFAE3E65C4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291819" cy="569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2600" b="1" dirty="0" smtClean="0"/>
              <a:t>¿Cuáles </a:t>
            </a:r>
            <a:r>
              <a:rPr lang="es-ES" sz="2600" b="1" dirty="0"/>
              <a:t>son </a:t>
            </a:r>
            <a:r>
              <a:rPr lang="es-ES" sz="2600" b="1" dirty="0" smtClean="0"/>
              <a:t>sus roles?</a:t>
            </a:r>
            <a:endParaRPr lang="fr-BE" sz="2600" b="1" dirty="0" smtClean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525963"/>
          </a:xfrm>
        </p:spPr>
        <p:txBody>
          <a:bodyPr/>
          <a:lstStyle/>
          <a:p>
            <a:pPr marL="266700" lvl="1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fr-BE" altLang="de-D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marL="266700" lvl="1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Colección de datos de los 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 los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Institutos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Nacionales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Estadística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INEs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)</a:t>
            </a:r>
          </a:p>
          <a:p>
            <a:pPr marL="266700" lvl="1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Armonización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</a:p>
          <a:p>
            <a:pPr marL="266700" lvl="1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Producción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agregados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europeos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(UE / AE)</a:t>
            </a:r>
          </a:p>
          <a:p>
            <a:pPr marL="266700" lvl="1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Difusión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y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puesta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disposición</a:t>
            </a:r>
            <a:r>
              <a:rPr lang="fr-BE" altLang="de-D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altLang="de-D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estadísticas</a:t>
            </a:r>
            <a:endParaRPr lang="fr-BE" altLang="de-D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marL="266700" lvl="1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fr-BE" altLang="de-D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marL="266700" indent="-381000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B924112-6104-4C8C-89A9-3939391DD47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1601"/>
            <a:ext cx="7524836" cy="561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600" b="1" dirty="0" err="1" smtClean="0">
                <a:latin typeface="Arial (headings)"/>
              </a:rPr>
              <a:t>Acceso</a:t>
            </a:r>
            <a:r>
              <a:rPr lang="fr-BE" sz="3600" b="1" dirty="0" smtClean="0">
                <a:latin typeface="Arial (headings)"/>
              </a:rPr>
              <a:t> a la </a:t>
            </a:r>
            <a:r>
              <a:rPr lang="fr-BE" sz="3600" b="1" dirty="0" err="1" smtClean="0">
                <a:latin typeface="Arial (headings)"/>
              </a:rPr>
              <a:t>descarga</a:t>
            </a:r>
            <a:endParaRPr lang="fr-BE" sz="2400" dirty="0">
              <a:latin typeface="Arial (headings)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12FE6E-DA49-4975-94D9-5CEFAE3E65C4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339752" y="461731"/>
            <a:ext cx="2520280" cy="606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600" b="1" dirty="0" err="1" smtClean="0">
                <a:latin typeface="Arial (headings)"/>
              </a:rPr>
              <a:t>Descarga</a:t>
            </a:r>
            <a:endParaRPr lang="fr-BE" sz="2400" dirty="0">
              <a:latin typeface="Arial (headings)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12FE6E-DA49-4975-94D9-5CEFAE3E65C4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3343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41309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err="1" smtClean="0">
                <a:latin typeface="Arial (headings)"/>
              </a:rPr>
              <a:t>Acceso</a:t>
            </a:r>
            <a:r>
              <a:rPr lang="fr-BE" sz="3200" b="1" dirty="0" smtClean="0">
                <a:latin typeface="Arial (headings)"/>
              </a:rPr>
              <a:t> a los </a:t>
            </a:r>
            <a:r>
              <a:rPr lang="fr-BE" sz="3200" b="1" dirty="0" err="1" smtClean="0">
                <a:latin typeface="Arial (headings)"/>
              </a:rPr>
              <a:t>microdatos</a:t>
            </a:r>
            <a:endParaRPr lang="fr-BE" sz="2800" dirty="0" smtClean="0">
              <a:latin typeface="Arial (headings)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32F7D19-10CD-42BC-8C3F-149DF7EFD294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2" y="836712"/>
            <a:ext cx="788171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latin typeface="Arial (headings)"/>
              </a:rPr>
              <a:t>Condiciones específicas de acceso a los </a:t>
            </a:r>
            <a:r>
              <a:rPr lang="es-ES" sz="3200" b="1" dirty="0" err="1">
                <a:latin typeface="Arial (headings)"/>
              </a:rPr>
              <a:t>microdatos</a:t>
            </a:r>
            <a:endParaRPr lang="fr-BE" sz="3200" b="1" dirty="0" smtClean="0">
              <a:latin typeface="Arial (headings)"/>
            </a:endParaRPr>
          </a:p>
        </p:txBody>
      </p:sp>
      <p:pic>
        <p:nvPicPr>
          <p:cNvPr id="36867" name="Content Placeholder 5" descr="EU_SILC_Microdat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31963"/>
            <a:ext cx="8229600" cy="4262437"/>
          </a:xfrm>
        </p:spPr>
      </p:pic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D28AAFB-EE34-4A08-BC7A-4A9844BC4FAB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0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err="1" smtClean="0">
                <a:latin typeface="Arial (headings)"/>
              </a:rPr>
              <a:t>Formulario</a:t>
            </a:r>
            <a:r>
              <a:rPr lang="fr-BE" sz="3200" b="1" dirty="0" smtClean="0">
                <a:latin typeface="Arial (headings)"/>
              </a:rPr>
              <a:t> ad-hoc para la LFS y SILC</a:t>
            </a:r>
          </a:p>
        </p:txBody>
      </p:sp>
      <p:pic>
        <p:nvPicPr>
          <p:cNvPr id="37891" name="Content Placeholder 5" descr="LFS_inf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125538"/>
            <a:ext cx="4176712" cy="5056187"/>
          </a:xfrm>
        </p:spPr>
      </p:pic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92F1DC90-9B57-4D4E-A264-312B5A9F11A0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pic>
        <p:nvPicPr>
          <p:cNvPr id="37894" name="Picture 6" descr="lfs_orderfor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125538"/>
            <a:ext cx="42481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06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latin typeface="Arial (headings)"/>
              </a:rPr>
              <a:t>RAMON</a:t>
            </a:r>
            <a:endParaRPr lang="fr-BE" sz="3200" i="1" dirty="0" smtClean="0">
              <a:latin typeface="Arial (headings)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0B1E6BA-F466-4C98-9CD9-3A5B2864A387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4346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latin typeface="Arial (headings)"/>
              </a:rPr>
              <a:t>RAMON</a:t>
            </a:r>
            <a:br>
              <a:rPr lang="fr-BE" sz="3200" b="1" dirty="0" smtClean="0">
                <a:latin typeface="Arial (headings)"/>
              </a:rPr>
            </a:br>
            <a:r>
              <a:rPr lang="fr-BE" sz="3200" b="1" dirty="0" err="1" smtClean="0">
                <a:latin typeface="Arial (headings)"/>
              </a:rPr>
              <a:t>Clasificaciones</a:t>
            </a:r>
            <a:r>
              <a:rPr lang="fr-BE" sz="3200" b="1" dirty="0" smtClean="0">
                <a:latin typeface="Arial (headings)"/>
              </a:rPr>
              <a:t> -1 </a:t>
            </a:r>
            <a:endParaRPr lang="fr-BE" sz="3200" i="1" dirty="0" smtClean="0">
              <a:latin typeface="Arial (headings)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0B1E6BA-F466-4C98-9CD9-3A5B2864A387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308305" cy="51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63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latin typeface="Arial (headings)"/>
              </a:rPr>
              <a:t>RAMON</a:t>
            </a:r>
            <a:br>
              <a:rPr lang="fr-BE" sz="3200" b="1" dirty="0" smtClean="0">
                <a:latin typeface="Arial (headings)"/>
              </a:rPr>
            </a:br>
            <a:r>
              <a:rPr lang="fr-BE" sz="3200" i="1" dirty="0" err="1" smtClean="0">
                <a:latin typeface="Arial (headings)"/>
              </a:rPr>
              <a:t>Clasificaciones</a:t>
            </a:r>
            <a:r>
              <a:rPr lang="fr-BE" sz="3200" i="1" dirty="0" smtClean="0">
                <a:latin typeface="Arial (headings)"/>
              </a:rPr>
              <a:t> -2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0B1E6BA-F466-4C98-9CD9-3A5B2864A387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84776" cy="523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32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latin typeface="Arial (headings)"/>
              </a:rPr>
              <a:t>RAMON</a:t>
            </a:r>
            <a:br>
              <a:rPr lang="fr-BE" sz="3200" b="1" dirty="0" smtClean="0">
                <a:latin typeface="Arial (headings)"/>
              </a:rPr>
            </a:br>
            <a:r>
              <a:rPr lang="fr-BE" sz="3200" i="1" dirty="0" err="1" smtClean="0">
                <a:latin typeface="Arial (headings)"/>
              </a:rPr>
              <a:t>Clasificaciones</a:t>
            </a:r>
            <a:r>
              <a:rPr lang="fr-BE" sz="3200" i="1" dirty="0" smtClean="0">
                <a:latin typeface="Arial (headings)"/>
              </a:rPr>
              <a:t> -3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0B1E6BA-F466-4C98-9CD9-3A5B2864A387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8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2" y="836712"/>
            <a:ext cx="743474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2716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Publicaciones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80565EB1-7ED3-4B78-8BF6-6DB0B4C39AA7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31640" y="2924944"/>
            <a:ext cx="1656184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076309" y="1916832"/>
            <a:ext cx="86409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BE" sz="3100" b="1" dirty="0" err="1">
                <a:ea typeface="Verdana" pitchFamily="34" charset="0"/>
                <a:cs typeface="Verdana" pitchFamily="34" charset="0"/>
              </a:rPr>
              <a:t>Política</a:t>
            </a:r>
            <a:r>
              <a:rPr lang="fr-BE" sz="3100" b="1" dirty="0">
                <a:ea typeface="Verdana" pitchFamily="34" charset="0"/>
                <a:cs typeface="Verdana" pitchFamily="34" charset="0"/>
              </a:rPr>
              <a:t> de </a:t>
            </a:r>
            <a:r>
              <a:rPr lang="fr-BE" sz="3100" b="1" dirty="0" err="1">
                <a:ea typeface="Verdana" pitchFamily="34" charset="0"/>
                <a:cs typeface="Verdana" pitchFamily="34" charset="0"/>
              </a:rPr>
              <a:t>difusión</a:t>
            </a:r>
            <a:r>
              <a:rPr lang="fr-BE" sz="3100" b="1" dirty="0">
                <a:ea typeface="Verdana" pitchFamily="34" charset="0"/>
                <a:cs typeface="Verdana" pitchFamily="34" charset="0"/>
              </a:rPr>
              <a:t> </a:t>
            </a:r>
            <a:r>
              <a:rPr lang="fr-BE" sz="3100" b="1" dirty="0" err="1">
                <a:ea typeface="Verdana" pitchFamily="34" charset="0"/>
                <a:cs typeface="Verdana" pitchFamily="34" charset="0"/>
              </a:rPr>
              <a:t>gratuita</a:t>
            </a:r>
            <a:r>
              <a:rPr lang="fr-BE" sz="31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latin typeface="Arial (headings)"/>
              </a:rPr>
              <a:t/>
            </a:r>
            <a:br>
              <a:rPr lang="en-US" sz="3600" dirty="0" smtClean="0">
                <a:latin typeface="Arial (headings)"/>
              </a:rPr>
            </a:br>
            <a:r>
              <a:rPr lang="en-US" sz="3600" dirty="0" err="1" smtClean="0">
                <a:latin typeface="Arial (headings)"/>
              </a:rPr>
              <a:t>Desde</a:t>
            </a:r>
            <a:r>
              <a:rPr lang="en-US" sz="3600" dirty="0" smtClean="0">
                <a:latin typeface="Arial (headings)"/>
              </a:rPr>
              <a:t> 1 </a:t>
            </a:r>
            <a:r>
              <a:rPr lang="en-US" sz="3600" dirty="0" err="1" smtClean="0">
                <a:latin typeface="Arial (headings)"/>
              </a:rPr>
              <a:t>Octubre</a:t>
            </a:r>
            <a:r>
              <a:rPr lang="en-US" sz="3600" dirty="0" smtClean="0">
                <a:latin typeface="Arial (headings)"/>
              </a:rPr>
              <a:t> 2004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(Body)"/>
              </a:rPr>
            </a:br>
            <a:endParaRPr lang="fr-BE" dirty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723312" cy="48574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fr-FR" sz="2600" b="1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Todos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los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estadísticos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y las </a:t>
            </a:r>
            <a:r>
              <a:rPr lang="fr-BE" altLang="de-DE" sz="2000" b="1" i="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publicaciones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electrónicas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están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disponibles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gratuítamente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 </a:t>
            </a:r>
            <a:r>
              <a:rPr lang="fr-BE" altLang="de-DE" sz="2000" b="1" i="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través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del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sitio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web de Eurostat</a:t>
            </a:r>
          </a:p>
          <a:p>
            <a:pPr eaLnBrk="1" hangingPunct="1">
              <a:lnSpc>
                <a:spcPct val="80000"/>
              </a:lnSpc>
            </a:pP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Disponible en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tres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lenguas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– (EN, DE, FR)</a:t>
            </a:r>
          </a:p>
          <a:p>
            <a:pPr eaLnBrk="1" hangingPunct="1">
              <a:lnSpc>
                <a:spcPct val="80000"/>
              </a:lnSpc>
            </a:pP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&gt; 1.600 tablas disponibles en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linea</a:t>
            </a: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&gt; 350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nuevas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publicaciones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en 2014 y disponibles en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linea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(.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pdf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actualizados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2 </a:t>
            </a:r>
            <a:r>
              <a:rPr lang="fr-BE" altLang="de-DE" sz="2000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x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día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(a 11h y 23h)</a:t>
            </a:r>
          </a:p>
          <a:p>
            <a:pPr eaLnBrk="1" hangingPunct="1">
              <a:lnSpc>
                <a:spcPct val="80000"/>
              </a:lnSpc>
            </a:pP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Entre los 5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sitios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web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más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visitados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la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Comisión</a:t>
            </a:r>
            <a:r>
              <a:rPr lang="fr-BE" altLang="de-DE" sz="2000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altLang="de-DE" sz="2000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Europea</a:t>
            </a:r>
            <a:endParaRPr lang="fr-BE" altLang="de-DE" sz="2000" b="1" i="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979613" y="6308725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8372E351-593B-4DE1-B73E-F3290EB1D8C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24136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(headings)"/>
              </a:rPr>
              <a:t>Permitir la reutilización de los datos de Eurostat</a:t>
            </a:r>
            <a:endParaRPr lang="fr-BE" sz="2800" b="1" dirty="0" smtClean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281339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Permitir a los usuarios reutilizar los datos en las herramientas que prefieren</a:t>
            </a:r>
          </a:p>
          <a:p>
            <a:pPr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Marcadores - extracciones marca</a:t>
            </a:r>
          </a:p>
          <a:p>
            <a:pPr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Alertas de publicaciones</a:t>
            </a:r>
          </a:p>
          <a:p>
            <a:pPr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Ofrecer diferentes formatos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y herramientas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visualización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Xls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html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txt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xml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, SPSS, pc-axis)</a:t>
            </a:r>
          </a:p>
          <a:p>
            <a:pPr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Descargar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en masa (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TSV, SDMX-ml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dft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66C3A469-B03A-44A8-8A8F-012AB3E00937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(headings)"/>
              </a:rPr>
              <a:t>Permitir la reutilización de los datos de Eurostat</a:t>
            </a:r>
            <a:endParaRPr lang="fr-BE" sz="2800" b="1" dirty="0" smtClean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Toma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ventaja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otros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distribuidores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/>
            <a:endParaRPr lang="fr-BE" dirty="0" smtClean="0"/>
          </a:p>
          <a:p>
            <a:pPr lvl="1" eaLnBrk="1" hangingPunct="1"/>
            <a:r>
              <a:rPr lang="fr-BE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Google’s Public Data Explorer</a:t>
            </a:r>
          </a:p>
          <a:p>
            <a:pPr lvl="1" eaLnBrk="1" hangingPunct="1"/>
            <a:r>
              <a:rPr lang="fr-BE" sz="2400" b="0" i="1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Integración</a:t>
            </a:r>
            <a:r>
              <a:rPr lang="fr-BE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en Google Search – Onebox</a:t>
            </a:r>
          </a:p>
          <a:p>
            <a:pPr lvl="1" eaLnBrk="1" hangingPunct="1"/>
            <a:r>
              <a:rPr lang="fr-BE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BBC, Capital.fr, Guardian</a:t>
            </a:r>
          </a:p>
          <a:p>
            <a:pPr lvl="1" eaLnBrk="1" hangingPunct="1"/>
            <a:r>
              <a:rPr lang="es-ES" sz="2400" b="0" i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Descarga masa - </a:t>
            </a:r>
            <a:r>
              <a:rPr lang="es-ES" sz="2400" b="0" i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LinkedData</a:t>
            </a:r>
            <a:r>
              <a:rPr lang="es-ES" sz="2400" b="0" i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(1,2 millones de archivos - 400 </a:t>
            </a:r>
            <a:r>
              <a:rPr lang="es-ES" sz="2400" b="0" i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Gbytes</a:t>
            </a:r>
            <a:r>
              <a:rPr lang="es-ES" sz="2400" b="0" i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/ mes</a:t>
            </a:r>
            <a:r>
              <a:rPr lang="es-ES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)</a:t>
            </a:r>
            <a:endParaRPr lang="fr-BE" dirty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9D2A4368-B726-404C-B3B0-52079703D579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 (headings)"/>
              </a:rPr>
              <a:t>Google Public Data Explorer</a:t>
            </a:r>
            <a:endParaRPr lang="fr-BE" sz="2800" b="1" dirty="0" smtClean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BE" dirty="0" smtClean="0"/>
          </a:p>
          <a:p>
            <a:pPr eaLnBrk="1" hangingPunct="1"/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Public Data Explorer –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después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08/03/2010</a:t>
            </a:r>
          </a:p>
          <a:p>
            <a:pPr lvl="1" eaLnBrk="1" hangingPunct="1"/>
            <a:r>
              <a:rPr lang="fr-BE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10 </a:t>
            </a:r>
            <a:r>
              <a:rPr lang="fr-BE" sz="2400" b="0" i="1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conjuntos</a:t>
            </a:r>
            <a:r>
              <a:rPr lang="fr-BE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sz="2400" b="0" i="1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endParaRPr lang="fr-BE" sz="2400" b="0" i="1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lvl="1" eaLnBrk="1" hangingPunct="1"/>
            <a:r>
              <a:rPr lang="fr-BE" sz="2400" b="0" i="1" dirty="0" smtClean="0">
                <a:solidFill>
                  <a:schemeClr val="bg2">
                    <a:lumMod val="25000"/>
                  </a:schemeClr>
                </a:solidFill>
                <a:latin typeface="Arial (Body)"/>
                <a:hlinkClick r:id="rId3"/>
              </a:rPr>
              <a:t>http://www.google.com/publicdata/directory</a:t>
            </a:r>
            <a:endParaRPr lang="fr-BE" sz="2400" b="0" i="1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/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Integrados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en 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Google 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Search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después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05/10/2010</a:t>
            </a:r>
          </a:p>
          <a:p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Los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conjuntos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generan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discusiones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sobre los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diferentes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blogs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económicos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Impacto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sobre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el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tráfico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del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sitio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web de Eurostat</a:t>
            </a:r>
          </a:p>
          <a:p>
            <a:pPr>
              <a:defRPr/>
            </a:pPr>
            <a:endParaRPr lang="fr-BE" dirty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9D2A4368-B726-404C-B3B0-52079703D579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 (headings)"/>
              </a:rPr>
              <a:t>Google Public Data Explorer</a:t>
            </a:r>
            <a:endParaRPr lang="fr-BE" sz="2800" b="1" dirty="0" smtClean="0">
              <a:latin typeface="Arial (headings)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9D2A4368-B726-404C-B3B0-52079703D579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0" y="1052736"/>
            <a:ext cx="878197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87624" y="5733256"/>
            <a:ext cx="12241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4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Applicaciones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smartphones</a:t>
            </a:r>
            <a:r>
              <a:rPr lang="fr-BE" sz="3200" b="1" dirty="0" smtClean="0">
                <a:latin typeface="Arial (headings)"/>
              </a:rPr>
              <a:t> y </a:t>
            </a:r>
            <a:r>
              <a:rPr lang="fr-BE" sz="3200" b="1" dirty="0" err="1" smtClean="0">
                <a:latin typeface="Arial (headings)"/>
              </a:rPr>
              <a:t>tabletas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7789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Las primeras aplicaciones para móviles y tabletas con </a:t>
            </a:r>
            <a:r>
              <a:rPr lang="es-ES" sz="22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iOS</a:t>
            </a: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y </a:t>
            </a:r>
            <a:r>
              <a:rPr lang="es-ES" sz="22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Android</a:t>
            </a: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en 2011-12: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Aplicación "Perfiles de país" - disponible en la App Store de Apple + Google Play Store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La Mobile Web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Application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"Estadísticas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que se actualizan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dos veces al día</a:t>
            </a:r>
          </a:p>
          <a:p>
            <a:pPr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E7130E7-D192-4367-AFDF-35F2C82F6795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Aplicaciones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smartphones</a:t>
            </a:r>
            <a:r>
              <a:rPr lang="fr-BE" sz="3200" b="1" dirty="0" smtClean="0">
                <a:latin typeface="Arial (headings)"/>
              </a:rPr>
              <a:t> y </a:t>
            </a:r>
            <a:r>
              <a:rPr lang="fr-BE" sz="3200" b="1" dirty="0" err="1" smtClean="0">
                <a:latin typeface="Arial (headings)"/>
              </a:rPr>
              <a:t>tabletas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E7130E7-D192-4367-AFDF-35F2C82F6795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pic>
        <p:nvPicPr>
          <p:cNvPr id="7" name="Picture 9" descr="Screen shot 2011-09-21 at 9.18.11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26447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1-09-21 at 9.18.05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26447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Inscripción</a:t>
            </a:r>
            <a:r>
              <a:rPr lang="fr-BE" sz="3200" b="1" dirty="0" smtClean="0">
                <a:latin typeface="Arial (headings)"/>
              </a:rPr>
              <a:t> en </a:t>
            </a:r>
            <a:r>
              <a:rPr lang="fr-BE" sz="3200" b="1" dirty="0">
                <a:latin typeface="Arial (headings)"/>
              </a:rPr>
              <a:t>la </a:t>
            </a:r>
            <a:r>
              <a:rPr lang="fr-BE" sz="3200" b="1" dirty="0" err="1" smtClean="0">
                <a:latin typeface="Arial (headings)"/>
              </a:rPr>
              <a:t>página</a:t>
            </a:r>
            <a:r>
              <a:rPr lang="fr-BE" sz="3200" b="1" dirty="0" smtClean="0">
                <a:latin typeface="Arial (headings)"/>
              </a:rPr>
              <a:t> de Eurostat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Principales</a:t>
            </a:r>
            <a:r>
              <a:rPr lang="en-US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ventajas</a:t>
            </a:r>
            <a:r>
              <a:rPr lang="en-US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Nuevo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sistema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identificación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 ECAS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El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mismo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para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todos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 los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sitios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  <a:sym typeface="Wingdings" panose="05000000000000000000" pitchFamily="2" charset="2"/>
              </a:rPr>
              <a:t> webs de la CE</a:t>
            </a:r>
          </a:p>
          <a:p>
            <a:pPr>
              <a:buFont typeface="Wingdings" pitchFamily="2" charset="2"/>
              <a:buChar char="è"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Alertas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por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email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Personalizar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árbol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navegación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Salvaguardar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las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selecciones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variables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Extraer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cantidades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superiores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73294C4-9D2C-4E53-AD51-16DAAE3F60FB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8398"/>
            <a:ext cx="6912768" cy="53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831766"/>
          </a:xfrm>
        </p:spPr>
        <p:txBody>
          <a:bodyPr>
            <a:normAutofit fontScale="90000"/>
          </a:bodyPr>
          <a:lstStyle/>
          <a:p>
            <a:r>
              <a:rPr lang="fr-BE" sz="3200" b="1" dirty="0" err="1" smtClean="0">
                <a:latin typeface="Arial (headings)"/>
              </a:rPr>
              <a:t>Crea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una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cuenta</a:t>
            </a:r>
            <a:r>
              <a:rPr lang="fr-BE" sz="3200" b="1" dirty="0" smtClean="0">
                <a:latin typeface="Arial (headings)"/>
              </a:rPr>
              <a:t> en Eurostat : </a:t>
            </a:r>
            <a:br>
              <a:rPr lang="fr-BE" sz="3200" b="1" dirty="0" smtClean="0">
                <a:latin typeface="Arial (headings)"/>
              </a:rPr>
            </a:br>
            <a:r>
              <a:rPr lang="fr-BE" sz="3200" b="1" dirty="0" err="1">
                <a:latin typeface="Arial (headings)"/>
              </a:rPr>
              <a:t>Gratuito</a:t>
            </a:r>
            <a:r>
              <a:rPr lang="fr-BE" sz="3200" b="1" dirty="0">
                <a:latin typeface="Arial (headings)"/>
              </a:rPr>
              <a:t> y </a:t>
            </a:r>
            <a:r>
              <a:rPr lang="fr-BE" sz="3200" b="1" dirty="0" err="1">
                <a:latin typeface="Arial (headings)"/>
              </a:rPr>
              <a:t>rápido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C086094-C618-4040-9F0A-6F1DA796B6C7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320309" y="1052736"/>
            <a:ext cx="1212131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2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32848" cy="620688"/>
          </a:xfrm>
        </p:spPr>
        <p:txBody>
          <a:bodyPr>
            <a:normAutofit/>
          </a:bodyPr>
          <a:lstStyle/>
          <a:p>
            <a:r>
              <a:rPr lang="fr-BE" sz="3200" b="1" dirty="0" err="1" smtClean="0">
                <a:latin typeface="Arial (headings)"/>
              </a:rPr>
              <a:t>Crea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una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cuenta</a:t>
            </a:r>
            <a:r>
              <a:rPr lang="fr-BE" sz="3200" b="1" dirty="0">
                <a:latin typeface="Arial (headings)"/>
              </a:rPr>
              <a:t>: </a:t>
            </a:r>
            <a:r>
              <a:rPr lang="fr-BE" sz="3200" b="1" dirty="0" err="1" smtClean="0">
                <a:latin typeface="Arial (headings)"/>
              </a:rPr>
              <a:t>Rápido</a:t>
            </a:r>
            <a:r>
              <a:rPr lang="fr-BE" sz="3200" b="1" dirty="0" smtClean="0">
                <a:latin typeface="Arial (headings)"/>
              </a:rPr>
              <a:t> y </a:t>
            </a:r>
            <a:r>
              <a:rPr lang="fr-BE" sz="3200" b="1" dirty="0" err="1" smtClean="0">
                <a:latin typeface="Arial (headings)"/>
              </a:rPr>
              <a:t>gratuito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C086094-C618-4040-9F0A-6F1DA796B6C7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23" y="1006758"/>
            <a:ext cx="6078818" cy="53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79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Ayuda</a:t>
            </a:r>
            <a:r>
              <a:rPr lang="fr-BE" sz="3200" b="1" dirty="0" smtClean="0">
                <a:latin typeface="Arial (headings)"/>
              </a:rPr>
              <a:t> al </a:t>
            </a:r>
            <a:r>
              <a:rPr lang="fr-BE" sz="3200" b="1" dirty="0" err="1" smtClean="0">
                <a:latin typeface="Arial (headings)"/>
              </a:rPr>
              <a:t>usuario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BEC3C07-7331-4699-A2B2-16B2EE9B88B7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27584" y="1268760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Si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tiene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preguntas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o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dificultades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acceso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 los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u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otros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sz="2400" b="1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servicios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Eurostat, </a:t>
            </a:r>
            <a:r>
              <a:rPr lang="fr-BE" sz="2400" b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le </a:t>
            </a:r>
            <a:r>
              <a:rPr lang="fr-BE" sz="2400" b="1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recomendamos</a:t>
            </a:r>
            <a:r>
              <a:rPr lang="fr-BE" sz="2400" b="1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</a:t>
            </a:r>
          </a:p>
          <a:p>
            <a:pPr>
              <a:buFont typeface="Arial" pitchFamily="34" charset="0"/>
              <a:buNone/>
              <a:defRPr/>
            </a:pPr>
            <a:endParaRPr lang="fr-BE" sz="2400" b="1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FAQs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Demo tours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sz="240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Ayuda</a:t>
            </a:r>
            <a:r>
              <a:rPr lang="fr-BE" sz="24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al </a:t>
            </a:r>
            <a:r>
              <a:rPr lang="fr-BE" sz="240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usuario</a:t>
            </a:r>
            <a:endParaRPr lang="fr-BE" sz="240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defRPr/>
            </a:pPr>
            <a:endParaRPr lang="fr-B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>
                <a:latin typeface="Arial (headings)"/>
              </a:rPr>
              <a:t>Información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smtClean="0">
                <a:latin typeface="Arial (headings)"/>
              </a:rPr>
              <a:t>sobre los </a:t>
            </a:r>
            <a:r>
              <a:rPr lang="fr-BE" sz="3200" b="1" dirty="0" err="1" smtClean="0">
                <a:latin typeface="Arial (headings)"/>
              </a:rPr>
              <a:t>datos</a:t>
            </a:r>
            <a:r>
              <a:rPr lang="fr-BE" sz="3200" b="1" dirty="0" smtClean="0">
                <a:latin typeface="Arial (headings)"/>
              </a:rPr>
              <a:t> de Eurostat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   Los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son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transmitidos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 Eurostat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por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los INEs de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cada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país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(INE, INSEE, ONS, DESTATIS,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etc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)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otros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organismos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encargados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compilar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oficiales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</a:t>
            </a:r>
          </a:p>
          <a:p>
            <a:pPr>
              <a:buNone/>
              <a:defRPr/>
            </a:pPr>
            <a:endParaRPr lang="en-GB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recogidos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acuerdo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 un “gentleman’s agreement” </a:t>
            </a:r>
          </a:p>
          <a:p>
            <a:pPr>
              <a:buFont typeface="Wingdings" pitchFamily="2" charset="2"/>
              <a:buChar char="§"/>
              <a:defRPr/>
            </a:pPr>
            <a:endParaRPr lang="en-GB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Datos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recogidos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acuerdo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 un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reglamento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Europeo</a:t>
            </a:r>
            <a:endParaRPr lang="en-GB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Char char="§"/>
              <a:defRPr/>
            </a:pPr>
            <a:endParaRPr lang="en-GB" sz="2800" dirty="0" smtClean="0">
              <a:latin typeface="Arial (Body)"/>
            </a:endParaRPr>
          </a:p>
          <a:p>
            <a:pPr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Nota: En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cualquiera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 de los dos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casos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, los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datos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 se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ajustan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una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metodología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 (Body)"/>
              </a:rPr>
              <a:t>armonizada</a:t>
            </a:r>
            <a:endParaRPr lang="fr-BE" dirty="0" smtClean="0">
              <a:solidFill>
                <a:schemeClr val="accent1">
                  <a:lumMod val="75000"/>
                </a:schemeClr>
              </a:solidFill>
              <a:latin typeface="Arial (Body)"/>
            </a:endParaRPr>
          </a:p>
          <a:p>
            <a:pPr>
              <a:buFont typeface="Arial" pitchFamily="34" charset="0"/>
              <a:buNone/>
              <a:defRPr/>
            </a:pPr>
            <a:endParaRPr lang="en-GB" sz="2800" dirty="0" smtClean="0">
              <a:latin typeface="Arial (Body)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692BC20-E710-4C5D-BF82-2AB8B680278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Ayuda</a:t>
            </a:r>
            <a:r>
              <a:rPr lang="fr-BE" sz="3200" b="1" dirty="0" smtClean="0">
                <a:latin typeface="Arial (headings)"/>
              </a:rPr>
              <a:t> al </a:t>
            </a:r>
            <a:r>
              <a:rPr lang="fr-BE" sz="3200" b="1" dirty="0" err="1" smtClean="0">
                <a:latin typeface="Arial (headings)"/>
              </a:rPr>
              <a:t>usuario</a:t>
            </a:r>
            <a:r>
              <a:rPr lang="fr-BE" sz="3200" b="1" dirty="0" smtClean="0">
                <a:latin typeface="Arial (headings)"/>
              </a:rPr>
              <a:t> -1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BEC3C07-7331-4699-A2B2-16B2EE9B88B7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8398"/>
            <a:ext cx="6912768" cy="53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8"/>
          <p:cNvCxnSpPr/>
          <p:nvPr/>
        </p:nvCxnSpPr>
        <p:spPr>
          <a:xfrm flipH="1" flipV="1">
            <a:off x="6714244" y="1772816"/>
            <a:ext cx="1970596" cy="1808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372200" y="3581400"/>
            <a:ext cx="2312640" cy="19358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2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78"/>
            <a:ext cx="6480720" cy="57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Ayuda</a:t>
            </a:r>
            <a:r>
              <a:rPr lang="fr-BE" sz="3200" b="1" dirty="0" smtClean="0">
                <a:latin typeface="Arial (headings)"/>
              </a:rPr>
              <a:t> al </a:t>
            </a:r>
            <a:r>
              <a:rPr lang="fr-BE" sz="3200" b="1" dirty="0" err="1" smtClean="0">
                <a:latin typeface="Arial (headings)"/>
              </a:rPr>
              <a:t>usuario</a:t>
            </a:r>
            <a:r>
              <a:rPr lang="fr-BE" sz="3200" b="1" dirty="0" smtClean="0">
                <a:latin typeface="Arial (headings)"/>
              </a:rPr>
              <a:t> -2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BE27089D-92E4-45AA-8910-FDCFE8863BDA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406489" y="371703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2192889" y="4071229"/>
            <a:ext cx="39604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771800" y="4725144"/>
            <a:ext cx="32403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771800" y="5229200"/>
            <a:ext cx="32403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28184" y="1414457"/>
            <a:ext cx="1296144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err="1">
                <a:latin typeface="Arial (headings)"/>
              </a:rPr>
              <a:t>Ayuda</a:t>
            </a:r>
            <a:r>
              <a:rPr lang="fr-BE" sz="2800" b="1" dirty="0">
                <a:latin typeface="Arial (headings)"/>
              </a:rPr>
              <a:t> al </a:t>
            </a:r>
            <a:r>
              <a:rPr lang="fr-BE" sz="2800" b="1" dirty="0" err="1">
                <a:latin typeface="Arial (headings)"/>
              </a:rPr>
              <a:t>usuario</a:t>
            </a:r>
            <a:r>
              <a:rPr lang="fr-BE" sz="2800" b="1" dirty="0">
                <a:latin typeface="Arial (headings)"/>
              </a:rPr>
              <a:t> </a:t>
            </a:r>
            <a:r>
              <a:rPr lang="fr-BE" sz="2800" b="1" dirty="0" smtClean="0">
                <a:latin typeface="Arial (headings)"/>
              </a:rPr>
              <a:t>- </a:t>
            </a:r>
            <a:r>
              <a:rPr lang="fr-BE" sz="2800" b="1" dirty="0" err="1" smtClean="0">
                <a:latin typeface="Arial (headings)"/>
              </a:rPr>
              <a:t>Assist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D7DC120-2DFB-461C-AC28-9187208E8364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7" y="1556792"/>
            <a:ext cx="8375959" cy="4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8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3200" b="1" smtClean="0">
                <a:solidFill>
                  <a:schemeClr val="accent1"/>
                </a:solidFill>
                <a:latin typeface="Arial (headings)"/>
              </a:rPr>
              <a:t>ESDS (European Statistical Data Support</a:t>
            </a:r>
            <a:r>
              <a:rPr lang="fr-BE" sz="3200" smtClean="0">
                <a:solidFill>
                  <a:schemeClr val="accent1"/>
                </a:solidFill>
                <a:latin typeface="Arial (headings)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Más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22 000 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consultas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/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año</a:t>
            </a:r>
            <a:endParaRPr lang="fr-BE" dirty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Empresas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= 35%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Estudiantes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&amp;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sector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académico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= 35%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(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año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escolar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Ayuda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al 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usuario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ES = 4-6 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consultas/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día</a:t>
            </a:r>
            <a:endParaRPr lang="fr-BE" dirty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Ayuda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al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usuario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EN = + 20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consultas/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día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Ayuda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al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usuario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en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alemán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danés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sueco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y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francés</a:t>
            </a:r>
            <a:endParaRPr lang="fr-BE" dirty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3071738-F520-4B78-826B-7EC348B78DA6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Datos</a:t>
            </a:r>
            <a:r>
              <a:rPr lang="fr-BE" sz="3200" b="1" dirty="0" smtClean="0">
                <a:latin typeface="Arial (headings)"/>
              </a:rPr>
              <a:t> de </a:t>
            </a:r>
            <a:r>
              <a:rPr lang="fr-BE" sz="3200" b="1" dirty="0" err="1" smtClean="0">
                <a:latin typeface="Arial (headings)"/>
              </a:rPr>
              <a:t>contacto</a:t>
            </a:r>
            <a:r>
              <a:rPr lang="fr-BE" sz="3200" b="1" dirty="0" smtClean="0">
                <a:latin typeface="Arial (headings)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E-mail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 </a:t>
            </a:r>
            <a:r>
              <a:rPr lang="en-US" dirty="0" smtClean="0">
                <a:latin typeface="Arial (Body)"/>
              </a:rPr>
              <a:t>eurostat.helpdesk_ES@sogeti.lu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defRPr/>
            </a:pPr>
            <a:r>
              <a:rPr lang="en-US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Téléphone</a:t>
            </a:r>
            <a:r>
              <a:rPr lang="en-US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 </a:t>
            </a:r>
            <a:r>
              <a:rPr lang="fr-FR" i="0" dirty="0" smtClean="0"/>
              <a:t>911 </a:t>
            </a:r>
            <a:r>
              <a:rPr lang="fr-FR" i="0" dirty="0"/>
              <a:t>82 78 07</a:t>
            </a:r>
            <a:endParaRPr lang="fr-BE" dirty="0" smtClean="0">
              <a:solidFill>
                <a:schemeClr val="accent6">
                  <a:lumMod val="7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None/>
              <a:defRPr/>
            </a:pP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defRPr/>
            </a:pPr>
            <a:r>
              <a:rPr lang="fr-BE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Formaciones</a:t>
            </a:r>
            <a:r>
              <a:rPr lang="fr-BE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generales</a:t>
            </a:r>
            <a:r>
              <a:rPr lang="fr-BE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b="1" i="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o </a:t>
            </a:r>
            <a:r>
              <a:rPr lang="fr-BE" b="1" i="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específicas</a:t>
            </a:r>
            <a:r>
              <a:rPr lang="en-GB" b="1" i="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-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Formaciones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generales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None/>
              <a:defRPr/>
            </a:pP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(Eurostat, extractions de données, etc.) </a:t>
            </a:r>
          </a:p>
          <a:p>
            <a:pPr>
              <a:buNone/>
              <a:defRPr/>
            </a:pP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	-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Formaciones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  <a:latin typeface="Arial (Body)"/>
              </a:rPr>
              <a:t>específicas</a:t>
            </a: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(COMEXT,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cuentas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nacionales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, etc.)</a:t>
            </a:r>
          </a:p>
          <a:p>
            <a:pPr>
              <a:buFont typeface="Wingdings" pitchFamily="2" charset="2"/>
              <a:buNone/>
              <a:defRPr/>
            </a:pPr>
            <a:endParaRPr lang="fr-BE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>
              <a:buFont typeface="Wingdings" pitchFamily="2" charset="2"/>
              <a:buNone/>
              <a:defRPr/>
            </a:pPr>
            <a:endParaRPr lang="fr-BE" dirty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B84E8A1-AB2B-4237-9858-DF5D262A3C87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Dudas</a:t>
            </a:r>
            <a:r>
              <a:rPr lang="fr-BE" sz="3200" b="1" dirty="0" smtClean="0">
                <a:latin typeface="Arial (headings)"/>
              </a:rPr>
              <a:t> / </a:t>
            </a:r>
            <a:r>
              <a:rPr lang="fr-BE" sz="3200" b="1" dirty="0" err="1" smtClean="0">
                <a:latin typeface="Arial (headings)"/>
              </a:rPr>
              <a:t>Preguntas</a:t>
            </a:r>
            <a:r>
              <a:rPr lang="fr-BE" sz="3200" b="1" dirty="0" smtClean="0">
                <a:latin typeface="Arial (headings)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fr-BE" dirty="0" smtClean="0"/>
          </a:p>
          <a:p>
            <a:pPr algn="ctr">
              <a:buNone/>
              <a:defRPr/>
            </a:pPr>
            <a:r>
              <a:rPr lang="fr-BE" sz="28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Gracias </a:t>
            </a:r>
            <a:r>
              <a:rPr lang="fr-BE" sz="280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por</a:t>
            </a:r>
            <a:r>
              <a:rPr lang="fr-BE" sz="28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</a:t>
            </a:r>
            <a:r>
              <a:rPr lang="fr-BE" sz="2800" dirty="0">
                <a:solidFill>
                  <a:schemeClr val="bg2">
                    <a:lumMod val="25000"/>
                  </a:schemeClr>
                </a:solidFill>
                <a:latin typeface="Arial (Body)"/>
              </a:rPr>
              <a:t>su </a:t>
            </a:r>
            <a:r>
              <a:rPr lang="fr-BE" sz="280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atención</a:t>
            </a:r>
            <a:endParaRPr lang="fr-BE" sz="280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algn="ctr">
              <a:buFont typeface="Arial" pitchFamily="34" charset="0"/>
              <a:buNone/>
              <a:defRPr/>
            </a:pPr>
            <a:endParaRPr lang="fr-BE" sz="2800" dirty="0" smtClean="0">
              <a:solidFill>
                <a:schemeClr val="bg2">
                  <a:lumMod val="25000"/>
                </a:schemeClr>
              </a:solidFill>
              <a:latin typeface="Arial (Body)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fr-BE" sz="28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Fernando H Morente Oria – Sogeti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fr-BE" sz="280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Ayuda</a:t>
            </a:r>
            <a:r>
              <a:rPr lang="fr-BE" sz="28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al </a:t>
            </a:r>
            <a:r>
              <a:rPr lang="fr-BE" sz="2800" dirty="0" err="1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usuario</a:t>
            </a:r>
            <a:r>
              <a:rPr lang="fr-BE" sz="2800" dirty="0" smtClean="0">
                <a:solidFill>
                  <a:schemeClr val="bg2">
                    <a:lumMod val="25000"/>
                  </a:schemeClr>
                </a:solidFill>
                <a:latin typeface="Arial (Body)"/>
              </a:rPr>
              <a:t> de Eurostat</a:t>
            </a:r>
          </a:p>
          <a:p>
            <a:pPr algn="ctr">
              <a:buFont typeface="Arial" pitchFamily="34" charset="0"/>
              <a:buNone/>
              <a:defRPr/>
            </a:pPr>
            <a:endParaRPr lang="fr-BE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fr-BE" dirty="0" smtClean="0">
                <a:solidFill>
                  <a:srgbClr val="0070C0"/>
                </a:solidFill>
              </a:rPr>
              <a:t>Fernando.morente@sogeti.lu</a:t>
            </a:r>
          </a:p>
          <a:p>
            <a:pPr>
              <a:buFont typeface="Arial" pitchFamily="34" charset="0"/>
              <a:buNone/>
              <a:defRPr/>
            </a:pP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5972DB-80F9-4715-8487-2743F031B5C5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3600" b="1" dirty="0" smtClean="0">
                <a:latin typeface="Arial (headings)"/>
              </a:rPr>
              <a:t>El </a:t>
            </a:r>
            <a:r>
              <a:rPr lang="fr-BE" sz="3600" b="1" dirty="0" err="1" smtClean="0">
                <a:latin typeface="Arial (headings)"/>
              </a:rPr>
              <a:t>sitio</a:t>
            </a:r>
            <a:r>
              <a:rPr lang="fr-BE" sz="3600" b="1" dirty="0" smtClean="0">
                <a:latin typeface="Arial (headings)"/>
              </a:rPr>
              <a:t> web de Eurostat</a:t>
            </a:r>
          </a:p>
          <a:p>
            <a:pPr algn="ctr" eaLnBrk="1" hangingPunct="1">
              <a:buNone/>
            </a:pPr>
            <a:r>
              <a:rPr lang="fr-BE" sz="3600" b="1" dirty="0" smtClean="0">
                <a:latin typeface="Arial (headings)"/>
              </a:rPr>
              <a:t>y las </a:t>
            </a:r>
            <a:r>
              <a:rPr lang="fr-BE" sz="3600" b="1" dirty="0" err="1" smtClean="0">
                <a:latin typeface="Arial (headings)"/>
              </a:rPr>
              <a:t>herramientas</a:t>
            </a:r>
            <a:r>
              <a:rPr lang="fr-BE" sz="3600" b="1" dirty="0" smtClean="0">
                <a:latin typeface="Arial (headings)"/>
              </a:rPr>
              <a:t> de </a:t>
            </a:r>
            <a:r>
              <a:rPr lang="fr-BE" sz="3600" b="1" dirty="0" err="1" smtClean="0">
                <a:latin typeface="Arial (headings)"/>
              </a:rPr>
              <a:t>visualización</a:t>
            </a:r>
            <a:endParaRPr lang="fr-BE" sz="3600" dirty="0">
              <a:latin typeface="Arial (headings)"/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A56EBF6-83CB-4B3D-9E67-202720A628B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200" b="1" dirty="0" err="1" smtClean="0">
                <a:latin typeface="Arial (headings)"/>
                <a:ea typeface="ＭＳ Ｐゴシック" pitchFamily="-80" charset="-128"/>
              </a:rPr>
              <a:t>Página</a:t>
            </a:r>
            <a:r>
              <a:rPr lang="fr-BE" sz="3200" b="1" dirty="0" smtClean="0">
                <a:latin typeface="Arial (headings)"/>
                <a:ea typeface="ＭＳ Ｐゴシック" pitchFamily="-80" charset="-128"/>
              </a:rPr>
              <a:t> </a:t>
            </a:r>
            <a:r>
              <a:rPr lang="fr-BE" sz="3200" b="1" dirty="0">
                <a:latin typeface="Arial (headings)"/>
                <a:ea typeface="ＭＳ Ｐゴシック" pitchFamily="-80" charset="-128"/>
              </a:rPr>
              <a:t>de </a:t>
            </a:r>
            <a:r>
              <a:rPr lang="fr-BE" sz="3200" b="1" dirty="0" err="1">
                <a:latin typeface="Arial (headings)"/>
                <a:ea typeface="ＭＳ Ｐゴシック" pitchFamily="-80" charset="-128"/>
              </a:rPr>
              <a:t>Inicio</a:t>
            </a:r>
            <a:endParaRPr lang="fr-BE" sz="3200" b="1" dirty="0">
              <a:latin typeface="Arial (headings)"/>
              <a:ea typeface="ＭＳ Ｐゴシック" pitchFamily="-80" charset="-128"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95E8EA7-91F1-4044-914A-3A04D484100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3"/>
          <p:cNvSpPr>
            <a:spLocks noChangeShapeType="1"/>
          </p:cNvSpPr>
          <p:nvPr/>
        </p:nvSpPr>
        <p:spPr bwMode="auto">
          <a:xfrm flipV="1">
            <a:off x="899592" y="2492896"/>
            <a:ext cx="1152128" cy="1008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lIns="90488" tIns="44450" rIns="90488" bIns="44450">
            <a:spAutoFit/>
          </a:bodyPr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1547664" y="1700808"/>
            <a:ext cx="3744416" cy="9361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fr-BE" sz="3200" b="1" dirty="0" err="1" smtClean="0">
                <a:latin typeface="Arial (headings)"/>
              </a:rPr>
              <a:t>Comunicados</a:t>
            </a:r>
            <a:r>
              <a:rPr lang="fr-BE" sz="3200" b="1" dirty="0" smtClean="0">
                <a:latin typeface="Arial (headings)"/>
              </a:rPr>
              <a:t> de </a:t>
            </a:r>
            <a:r>
              <a:rPr lang="fr-BE" sz="3200" b="1" dirty="0" err="1" smtClean="0">
                <a:latin typeface="Arial (headings)"/>
              </a:rPr>
              <a:t>prensa</a:t>
            </a:r>
            <a:endParaRPr lang="fr-BE" sz="3200" b="1" dirty="0" smtClean="0">
              <a:latin typeface="Arial (headings)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cs typeface="Arial" pitchFamily="34" charset="0"/>
              </a:rPr>
              <a:t>Su sitio de referencia para estadísticas Europeas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1D332ED-1B16-4D8C-B8EE-011D6C9AAF0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6" y="1412776"/>
            <a:ext cx="6437454" cy="26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64718" y="4521051"/>
            <a:ext cx="8229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0F5494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3200" b="1" dirty="0">
                <a:latin typeface="Arial (headings)"/>
              </a:rPr>
              <a:t>Aquí encontrará los comunicados de prensa </a:t>
            </a:r>
            <a:r>
              <a:rPr lang="es-ES" sz="3200" b="1" dirty="0" smtClean="0">
                <a:latin typeface="Arial (headings)"/>
              </a:rPr>
              <a:t>más recientes</a:t>
            </a:r>
            <a:endParaRPr lang="fr-BE" sz="3200" b="1" dirty="0" smtClean="0">
              <a:latin typeface="Arial (headings)"/>
            </a:endParaRPr>
          </a:p>
          <a:p>
            <a:pPr algn="l"/>
            <a:r>
              <a:rPr lang="fr-BE" sz="3200" b="1" dirty="0" err="1" smtClean="0">
                <a:latin typeface="Arial (headings)"/>
              </a:rPr>
              <a:t>Usted</a:t>
            </a:r>
            <a:r>
              <a:rPr lang="fr-BE" sz="3200" b="1" dirty="0" smtClean="0">
                <a:latin typeface="Arial (headings)"/>
              </a:rPr>
              <a:t> </a:t>
            </a:r>
            <a:r>
              <a:rPr lang="fr-BE" sz="3200" b="1" dirty="0" err="1" smtClean="0">
                <a:latin typeface="Arial (headings)"/>
              </a:rPr>
              <a:t>podr</a:t>
            </a:r>
            <a:r>
              <a:rPr lang="es-ES" sz="3200" b="1" dirty="0" smtClean="0">
                <a:latin typeface="Arial (headings)"/>
              </a:rPr>
              <a:t>á:</a:t>
            </a:r>
            <a:endParaRPr lang="fr-BE" sz="3200" b="1" dirty="0" smtClean="0">
              <a:latin typeface="Arial (headings)"/>
            </a:endParaRPr>
          </a:p>
          <a:p>
            <a:pPr algn="l"/>
            <a:endParaRPr lang="fr-BE" sz="3200" b="1" dirty="0" smtClean="0">
              <a:latin typeface="Arial (headings)"/>
            </a:endParaRPr>
          </a:p>
          <a:p>
            <a:pPr marL="457200" indent="-457200" algn="l">
              <a:lnSpc>
                <a:spcPct val="170000"/>
              </a:lnSpc>
              <a:buFontTx/>
              <a:buChar char="-"/>
            </a:pPr>
            <a:r>
              <a:rPr lang="fr-BE" sz="3200" b="1" dirty="0" err="1" smtClean="0">
                <a:latin typeface="Arial (headings)"/>
              </a:rPr>
              <a:t>Navegar</a:t>
            </a:r>
            <a:r>
              <a:rPr lang="fr-BE" sz="3200" b="1" dirty="0" smtClean="0">
                <a:latin typeface="Arial (headings)"/>
              </a:rPr>
              <a:t> entre los </a:t>
            </a:r>
            <a:r>
              <a:rPr lang="fr-BE" sz="3200" b="1" dirty="0" err="1" smtClean="0">
                <a:latin typeface="Arial (headings)"/>
              </a:rPr>
              <a:t>comunicados</a:t>
            </a:r>
            <a:r>
              <a:rPr lang="fr-BE" sz="3200" b="1" dirty="0" smtClean="0">
                <a:latin typeface="Arial (headings)"/>
              </a:rPr>
              <a:t> de </a:t>
            </a:r>
            <a:r>
              <a:rPr lang="fr-BE" sz="3200" b="1" dirty="0" err="1" smtClean="0">
                <a:latin typeface="Arial (headings)"/>
              </a:rPr>
              <a:t>prensa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smtClean="0">
                <a:latin typeface="Arial (headings)"/>
              </a:rPr>
              <a:t>gracias a las </a:t>
            </a:r>
            <a:r>
              <a:rPr lang="fr-BE" sz="3200" b="1" dirty="0" err="1" smtClean="0">
                <a:latin typeface="Arial (headings)"/>
              </a:rPr>
              <a:t>flechas</a:t>
            </a:r>
            <a:endParaRPr lang="fr-BE" sz="3200" b="1" dirty="0" smtClean="0">
              <a:latin typeface="Arial (headings)"/>
            </a:endParaRPr>
          </a:p>
          <a:p>
            <a:pPr marL="457200" indent="-457200" algn="l">
              <a:lnSpc>
                <a:spcPct val="170000"/>
              </a:lnSpc>
              <a:buFontTx/>
              <a:buChar char="-"/>
            </a:pPr>
            <a:r>
              <a:rPr lang="fr-BE" sz="3200" b="1" dirty="0" smtClean="0">
                <a:latin typeface="Arial (headings)"/>
              </a:rPr>
              <a:t>Ver el </a:t>
            </a:r>
            <a:r>
              <a:rPr lang="fr-BE" sz="3200" b="1" dirty="0" err="1" smtClean="0">
                <a:latin typeface="Arial (headings)"/>
              </a:rPr>
              <a:t>comunicado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>
                <a:latin typeface="Arial (headings)"/>
              </a:rPr>
              <a:t>completo</a:t>
            </a:r>
            <a:r>
              <a:rPr lang="fr-BE" sz="3200" b="1" dirty="0">
                <a:latin typeface="Arial (headings)"/>
              </a:rPr>
              <a:t> </a:t>
            </a:r>
            <a:r>
              <a:rPr lang="fr-BE" sz="3200" b="1" dirty="0" err="1">
                <a:latin typeface="Arial (headings)"/>
              </a:rPr>
              <a:t>seleccionando</a:t>
            </a:r>
            <a:r>
              <a:rPr lang="fr-BE" sz="3200" b="1" dirty="0">
                <a:latin typeface="Arial (headings)"/>
              </a:rPr>
              <a:t> el </a:t>
            </a:r>
            <a:r>
              <a:rPr lang="fr-BE" sz="3200" b="1" dirty="0" err="1" smtClean="0">
                <a:latin typeface="Arial (headings)"/>
              </a:rPr>
              <a:t>título</a:t>
            </a:r>
            <a:r>
              <a:rPr lang="fr-BE" sz="3200" b="1" dirty="0" smtClean="0">
                <a:latin typeface="Arial (headings)"/>
              </a:rPr>
              <a:t> o la palabra ‘</a:t>
            </a:r>
            <a:r>
              <a:rPr lang="fr-BE" sz="3200" b="1" i="1" dirty="0" smtClean="0">
                <a:solidFill>
                  <a:srgbClr val="00B0F0"/>
                </a:solidFill>
                <a:latin typeface="Arial (headings)"/>
              </a:rPr>
              <a:t>plus</a:t>
            </a:r>
            <a:r>
              <a:rPr lang="fr-BE" sz="3300" b="1" dirty="0" smtClean="0">
                <a:latin typeface="Arial (headings)"/>
              </a:rPr>
              <a:t>’</a:t>
            </a:r>
            <a:endParaRPr lang="fr-BE" sz="3300" b="1" dirty="0">
              <a:latin typeface="Arial (headings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8442</TotalTime>
  <Words>1649</Words>
  <Application>Microsoft Macintosh PowerPoint</Application>
  <PresentationFormat>Presentación en pantalla (4:3)</PresentationFormat>
  <Paragraphs>375</Paragraphs>
  <Slides>65</Slides>
  <Notes>61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Office Theme</vt:lpstr>
      <vt:lpstr>Introducción a la base de datos y servicios de Eurostat</vt:lpstr>
      <vt:lpstr>Presentación de PowerPoint</vt:lpstr>
      <vt:lpstr>Introducción: ¿Qué es Eurostat? </vt:lpstr>
      <vt:lpstr>¿Cuáles son sus roles?</vt:lpstr>
      <vt:lpstr>Política de difusión gratuita  Desde 1 Octubre 2004 </vt:lpstr>
      <vt:lpstr>Información sobre los datos de Eurostat</vt:lpstr>
      <vt:lpstr>Presentación de PowerPoint</vt:lpstr>
      <vt:lpstr>Página de Inicio</vt:lpstr>
      <vt:lpstr>Comunicados de prensa</vt:lpstr>
      <vt:lpstr>Statistics Explained</vt:lpstr>
      <vt:lpstr>Statistics Explained </vt:lpstr>
      <vt:lpstr>Statistics Explained – Temas estadísticos </vt:lpstr>
      <vt:lpstr>Statistics Explained – Empleo</vt:lpstr>
      <vt:lpstr>Nueva herramienta – Infographic</vt:lpstr>
      <vt:lpstr>Infographic – Indicadores económicos</vt:lpstr>
      <vt:lpstr>Infographic – Tasa de desempleo</vt:lpstr>
      <vt:lpstr>Infographic – Tasa de desempleo ES</vt:lpstr>
      <vt:lpstr>Presentación de PowerPoint</vt:lpstr>
      <vt:lpstr>Página de Inicio</vt:lpstr>
      <vt:lpstr>Barra de búsqueda interactiva</vt:lpstr>
      <vt:lpstr>Búsqueda – contiene, tablas, publicaciones, etc. + filtro</vt:lpstr>
      <vt:lpstr>Dominios específicos – 9 temas</vt:lpstr>
      <vt:lpstr>Ejemplo : Economía y finanzas / Cuentas nacionales</vt:lpstr>
      <vt:lpstr>Ejemplo: Economía y finanzas / Cuentas nacionales - Información general</vt:lpstr>
      <vt:lpstr>Estadísticas A-Z, por categoría de datos</vt:lpstr>
      <vt:lpstr>Página de Incio</vt:lpstr>
      <vt:lpstr>Búsqueda árbol de navegación</vt:lpstr>
      <vt:lpstr>Palabra clave / código de referencia</vt:lpstr>
      <vt:lpstr>Árbol de navegación</vt:lpstr>
      <vt:lpstr>Tablas predefinidas (tablas principales) e indicadores políticos de la UE</vt:lpstr>
      <vt:lpstr>Icono distintivo de tablas predefinidas</vt:lpstr>
      <vt:lpstr>Tabla predefinida</vt:lpstr>
      <vt:lpstr>Base de datos por temas  </vt:lpstr>
      <vt:lpstr>Icono distintivo de tablas predefinidas</vt:lpstr>
      <vt:lpstr>Tabla de la base de datos</vt:lpstr>
      <vt:lpstr> Selección de variables – 1 paso</vt:lpstr>
      <vt:lpstr> Selección de variables – 2 paso</vt:lpstr>
      <vt:lpstr>Acceso a los metadatos</vt:lpstr>
      <vt:lpstr>Metadatos</vt:lpstr>
      <vt:lpstr>Acceso a la descarga</vt:lpstr>
      <vt:lpstr>Descarga</vt:lpstr>
      <vt:lpstr>Acceso a los microdatos</vt:lpstr>
      <vt:lpstr>Condiciones específicas de acceso a los microdatos</vt:lpstr>
      <vt:lpstr>Formulario ad-hoc para la LFS y SILC</vt:lpstr>
      <vt:lpstr>RAMON</vt:lpstr>
      <vt:lpstr>RAMON Clasificaciones -1 </vt:lpstr>
      <vt:lpstr>RAMON Clasificaciones -2</vt:lpstr>
      <vt:lpstr>RAMON Clasificaciones -3</vt:lpstr>
      <vt:lpstr>Publicaciones</vt:lpstr>
      <vt:lpstr>Permitir la reutilización de los datos de Eurostat</vt:lpstr>
      <vt:lpstr>Permitir la reutilización de los datos de Eurostat</vt:lpstr>
      <vt:lpstr>Google Public Data Explorer</vt:lpstr>
      <vt:lpstr>Google Public Data Explorer</vt:lpstr>
      <vt:lpstr>Applicaciones smartphones y tabletas</vt:lpstr>
      <vt:lpstr>Aplicaciones smartphones y tabletas</vt:lpstr>
      <vt:lpstr>Inscripción en la página de Eurostat</vt:lpstr>
      <vt:lpstr>Crea una cuenta en Eurostat :  Gratuito y rápido</vt:lpstr>
      <vt:lpstr>Crea una cuenta: Rápido y gratuito</vt:lpstr>
      <vt:lpstr>Ayuda al usuario</vt:lpstr>
      <vt:lpstr>Ayuda al usuario -1</vt:lpstr>
      <vt:lpstr>Ayuda al usuario -2</vt:lpstr>
      <vt:lpstr>Ayuda al usuario - Assist</vt:lpstr>
      <vt:lpstr>ESDS (European Statistical Data Support)</vt:lpstr>
      <vt:lpstr>Datos de contacto </vt:lpstr>
      <vt:lpstr>Dudas / Preguntas?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LANZILLOTTA Franca (ESTAT)</dc:creator>
  <cp:lastModifiedBy>Marta Ortega</cp:lastModifiedBy>
  <cp:revision>250</cp:revision>
  <cp:lastPrinted>2015-01-13T15:23:40Z</cp:lastPrinted>
  <dcterms:created xsi:type="dcterms:W3CDTF">2012-10-25T13:36:57Z</dcterms:created>
  <dcterms:modified xsi:type="dcterms:W3CDTF">2015-03-15T15:06:52Z</dcterms:modified>
</cp:coreProperties>
</file>