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9" r:id="rId1"/>
  </p:sldMasterIdLst>
  <p:notesMasterIdLst>
    <p:notesMasterId r:id="rId36"/>
  </p:notesMasterIdLst>
  <p:handoutMasterIdLst>
    <p:handoutMasterId r:id="rId37"/>
  </p:handoutMasterIdLst>
  <p:sldIdLst>
    <p:sldId id="289" r:id="rId2"/>
    <p:sldId id="307" r:id="rId3"/>
    <p:sldId id="333" r:id="rId4"/>
    <p:sldId id="308" r:id="rId5"/>
    <p:sldId id="334" r:id="rId6"/>
    <p:sldId id="335" r:id="rId7"/>
    <p:sldId id="326" r:id="rId8"/>
    <p:sldId id="309" r:id="rId9"/>
    <p:sldId id="310" r:id="rId10"/>
    <p:sldId id="311" r:id="rId11"/>
    <p:sldId id="336" r:id="rId12"/>
    <p:sldId id="312" r:id="rId13"/>
    <p:sldId id="313" r:id="rId14"/>
    <p:sldId id="327" r:id="rId15"/>
    <p:sldId id="314" r:id="rId16"/>
    <p:sldId id="328" r:id="rId17"/>
    <p:sldId id="315" r:id="rId18"/>
    <p:sldId id="316" r:id="rId19"/>
    <p:sldId id="317" r:id="rId20"/>
    <p:sldId id="329" r:id="rId21"/>
    <p:sldId id="318" r:id="rId22"/>
    <p:sldId id="319" r:id="rId23"/>
    <p:sldId id="330" r:id="rId24"/>
    <p:sldId id="337" r:id="rId25"/>
    <p:sldId id="338" r:id="rId26"/>
    <p:sldId id="332" r:id="rId27"/>
    <p:sldId id="291" r:id="rId28"/>
    <p:sldId id="298" r:id="rId29"/>
    <p:sldId id="294" r:id="rId30"/>
    <p:sldId id="322" r:id="rId31"/>
    <p:sldId id="323" r:id="rId32"/>
    <p:sldId id="341" r:id="rId33"/>
    <p:sldId id="339" r:id="rId34"/>
    <p:sldId id="305" r:id="rId35"/>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layán Jubillar, Enrique" initials="PJE" lastIdx="6" clrIdx="0">
    <p:extLst>
      <p:ext uri="{19B8F6BF-5375-455C-9EA6-DF929625EA0E}">
        <p15:presenceInfo xmlns:p15="http://schemas.microsoft.com/office/powerpoint/2012/main" userId="S-1-5-21-1331991625-2808458435-993011964-26970" providerId="AD"/>
      </p:ext>
    </p:extLst>
  </p:cmAuthor>
  <p:cmAuthor id="2" name="RRB" initials="RRB" lastIdx="6" clrIdx="1">
    <p:extLst>
      <p:ext uri="{19B8F6BF-5375-455C-9EA6-DF929625EA0E}">
        <p15:presenceInfo xmlns:p15="http://schemas.microsoft.com/office/powerpoint/2012/main" userId="RR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4343" autoAdjust="0"/>
  </p:normalViewPr>
  <p:slideViewPr>
    <p:cSldViewPr snapToGrid="0">
      <p:cViewPr varScale="1">
        <p:scale>
          <a:sx n="109" d="100"/>
          <a:sy n="109" d="100"/>
        </p:scale>
        <p:origin x="660" y="96"/>
      </p:cViewPr>
      <p:guideLst>
        <p:guide orient="horz" pos="2160"/>
        <p:guide pos="3840"/>
      </p:guideLst>
    </p:cSldViewPr>
  </p:slideViewPr>
  <p:outlineViewPr>
    <p:cViewPr>
      <p:scale>
        <a:sx n="33" d="100"/>
        <a:sy n="33" d="100"/>
      </p:scale>
      <p:origin x="0" y="-10920"/>
    </p:cViewPr>
  </p:outlineViewPr>
  <p:notesTextViewPr>
    <p:cViewPr>
      <p:scale>
        <a:sx n="1" d="1"/>
        <a:sy n="1" d="1"/>
      </p:scale>
      <p:origin x="0" y="0"/>
    </p:cViewPr>
  </p:notesTextViewPr>
  <p:notesViewPr>
    <p:cSldViewPr snapToGrid="0">
      <p:cViewPr varScale="1">
        <p:scale>
          <a:sx n="78" d="100"/>
          <a:sy n="78" d="100"/>
        </p:scale>
        <p:origin x="3126"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1D76339F-4B89-48A5-945B-8BADB033B883}" type="datetimeFigureOut">
              <a:rPr lang="es-ES" smtClean="0"/>
              <a:t>17/11/2021</a:t>
            </a:fld>
            <a:endParaRPr lang="es-ES"/>
          </a:p>
        </p:txBody>
      </p:sp>
      <p:sp>
        <p:nvSpPr>
          <p:cNvPr id="4" name="Marcador de pie de página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6190EF34-DE84-49F1-B96F-DC6768F1E13D}" type="slidenum">
              <a:rPr lang="es-ES" smtClean="0"/>
              <a:t>‹Nº›</a:t>
            </a:fld>
            <a:endParaRPr lang="es-ES"/>
          </a:p>
        </p:txBody>
      </p:sp>
    </p:spTree>
    <p:extLst>
      <p:ext uri="{BB962C8B-B14F-4D97-AF65-F5344CB8AC3E}">
        <p14:creationId xmlns:p14="http://schemas.microsoft.com/office/powerpoint/2010/main" val="4121285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7311F041-6EAB-45DA-975A-797526FF43DC}" type="datetimeFigureOut">
              <a:rPr lang="es-ES" smtClean="0"/>
              <a:t>17/11/2021</a:t>
            </a:fld>
            <a:endParaRPr lang="es-ES"/>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56BC7EB5-2B23-46C1-A027-4ABE88FC0971}" type="slidenum">
              <a:rPr lang="es-ES" smtClean="0"/>
              <a:t>‹Nº›</a:t>
            </a:fld>
            <a:endParaRPr lang="es-ES"/>
          </a:p>
        </p:txBody>
      </p:sp>
    </p:spTree>
    <p:extLst>
      <p:ext uri="{BB962C8B-B14F-4D97-AF65-F5344CB8AC3E}">
        <p14:creationId xmlns:p14="http://schemas.microsoft.com/office/powerpoint/2010/main" val="2434040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56BC7EB5-2B23-46C1-A027-4ABE88FC0971}" type="slidenum">
              <a:rPr lang="es-ES" smtClean="0"/>
              <a:t>2</a:t>
            </a:fld>
            <a:endParaRPr lang="es-ES"/>
          </a:p>
        </p:txBody>
      </p:sp>
    </p:spTree>
    <p:extLst>
      <p:ext uri="{BB962C8B-B14F-4D97-AF65-F5344CB8AC3E}">
        <p14:creationId xmlns:p14="http://schemas.microsoft.com/office/powerpoint/2010/main" val="1678734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A7FCF15D-6542-4290-B95E-C4B2C3D71BEF}" type="slidenum">
              <a:rPr lang="es-ES" smtClean="0"/>
              <a:t>18</a:t>
            </a:fld>
            <a:endParaRPr lang="es-ES"/>
          </a:p>
        </p:txBody>
      </p:sp>
    </p:spTree>
    <p:extLst>
      <p:ext uri="{BB962C8B-B14F-4D97-AF65-F5344CB8AC3E}">
        <p14:creationId xmlns:p14="http://schemas.microsoft.com/office/powerpoint/2010/main" val="925089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56BC7EB5-2B23-46C1-A027-4ABE88FC0971}" type="slidenum">
              <a:rPr lang="es-ES" smtClean="0"/>
              <a:t>30</a:t>
            </a:fld>
            <a:endParaRPr lang="es-ES"/>
          </a:p>
        </p:txBody>
      </p:sp>
    </p:spTree>
    <p:extLst>
      <p:ext uri="{BB962C8B-B14F-4D97-AF65-F5344CB8AC3E}">
        <p14:creationId xmlns:p14="http://schemas.microsoft.com/office/powerpoint/2010/main" val="38524437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Encabezado de sección">
    <p:bg>
      <p:bgRef idx="1001">
        <a:schemeClr val="bg1"/>
      </p:bgRef>
    </p:bg>
    <p:spTree>
      <p:nvGrpSpPr>
        <p:cNvPr id="1" name=""/>
        <p:cNvGrpSpPr/>
        <p:nvPr/>
      </p:nvGrpSpPr>
      <p:grpSpPr>
        <a:xfrm>
          <a:off x="0" y="0"/>
          <a:ext cx="0" cy="0"/>
          <a:chOff x="0" y="0"/>
          <a:chExt cx="0" cy="0"/>
        </a:xfrm>
      </p:grpSpPr>
      <p:sp>
        <p:nvSpPr>
          <p:cNvPr id="9" name="Marcador de texto 2"/>
          <p:cNvSpPr txBox="1">
            <a:spLocks/>
          </p:cNvSpPr>
          <p:nvPr userDrawn="1"/>
        </p:nvSpPr>
        <p:spPr>
          <a:xfrm>
            <a:off x="838200" y="1825625"/>
            <a:ext cx="10515600" cy="1765068"/>
          </a:xfrm>
          <a:prstGeom prst="rect">
            <a:avLst/>
          </a:prstGeom>
          <a:solidFill>
            <a:srgbClr val="5B9BD5"/>
          </a:solidFill>
        </p:spPr>
        <p:txBody>
          <a:bodyPr vert="horz" lIns="91440" tIns="45720" rIns="91440" bIns="45720" rtlCol="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Arial" panose="020B0604020202020204" pitchFamily="34" charset="0"/>
              <a:buChar char="•"/>
              <a:defRPr sz="2400" kern="1200">
                <a:solidFill>
                  <a:schemeClr val="tx1"/>
                </a:solidFill>
                <a:latin typeface="+mn-lt"/>
                <a:ea typeface="+mn-ea"/>
                <a:cs typeface="+mn-cs"/>
              </a:defRPr>
            </a:lvl1pPr>
            <a:lvl2pPr marL="538163"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2400" kern="1200">
                <a:solidFill>
                  <a:schemeClr val="tx1"/>
                </a:solidFill>
                <a:latin typeface="+mn-lt"/>
                <a:ea typeface="+mn-ea"/>
                <a:cs typeface="+mn-cs"/>
              </a:defRPr>
            </a:lvl2pPr>
            <a:lvl3pPr marL="896938"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2000" kern="1200">
                <a:solidFill>
                  <a:schemeClr val="tx1"/>
                </a:solidFill>
                <a:latin typeface="+mn-lt"/>
                <a:ea typeface="+mn-ea"/>
                <a:cs typeface="+mn-cs"/>
              </a:defRPr>
            </a:lvl3pPr>
            <a:lvl4pPr marL="1255713"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1800" kern="1200">
                <a:solidFill>
                  <a:schemeClr val="tx1"/>
                </a:solidFill>
                <a:latin typeface="+mn-lt"/>
                <a:ea typeface="+mn-ea"/>
                <a:cs typeface="+mn-cs"/>
              </a:defRPr>
            </a:lvl4pPr>
            <a:lvl5pPr marL="1612900"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18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ES" sz="4000" b="0" i="0" u="none" strike="noStrike" kern="1200" cap="none" spc="0" normalizeH="0" baseline="0" noProof="0" dirty="0">
                <a:ln>
                  <a:noFill/>
                </a:ln>
                <a:solidFill>
                  <a:sysClr val="window" lastClr="FFFFFF"/>
                </a:solidFill>
                <a:effectLst/>
                <a:uLnTx/>
                <a:uFillTx/>
                <a:latin typeface="Calibri" panose="020F0502020204030204"/>
                <a:ea typeface="+mn-ea"/>
                <a:cs typeface="+mn-cs"/>
              </a:rPr>
              <a:t>CONVOCATORIA DE PROYECTOS  DE </a:t>
            </a:r>
            <a:r>
              <a:rPr kumimoji="0" lang="es-ES" sz="4000" b="0" i="0" u="none" strike="noStrike" kern="1200" cap="none" spc="0" normalizeH="0" baseline="0" noProof="0" dirty="0" smtClean="0">
                <a:ln>
                  <a:noFill/>
                </a:ln>
                <a:solidFill>
                  <a:sysClr val="window" lastClr="FFFFFF"/>
                </a:solidFill>
                <a:effectLst/>
                <a:uLnTx/>
                <a:uFillTx/>
                <a:latin typeface="Calibri" panose="020F0502020204030204"/>
                <a:ea typeface="+mn-ea"/>
                <a:cs typeface="+mn-cs"/>
              </a:rPr>
              <a:t>INVESTIGACION 2021:</a:t>
            </a:r>
            <a:r>
              <a:rPr kumimoji="0" lang="es-ES" sz="4000" b="0" i="0" u="none" strike="noStrike" kern="1200" cap="none" spc="0" normalizeH="0" baseline="0" noProof="0" dirty="0">
                <a:ln>
                  <a:noFill/>
                </a:ln>
                <a:solidFill>
                  <a:sysClr val="window" lastClr="FFFFFF"/>
                </a:solidFill>
                <a:effectLst/>
                <a:uLnTx/>
                <a:uFillTx/>
                <a:latin typeface="Calibri" panose="020F0502020204030204"/>
                <a:ea typeface="+mn-ea"/>
                <a:cs typeface="+mn-cs"/>
              </a:rPr>
              <a:t/>
            </a:r>
            <a:br>
              <a:rPr kumimoji="0" lang="es-ES" sz="4000" b="0" i="0" u="none" strike="noStrike" kern="1200" cap="none" spc="0" normalizeH="0" baseline="0" noProof="0" dirty="0">
                <a:ln>
                  <a:noFill/>
                </a:ln>
                <a:solidFill>
                  <a:sysClr val="window" lastClr="FFFFFF"/>
                </a:solidFill>
                <a:effectLst/>
                <a:uLnTx/>
                <a:uFillTx/>
                <a:latin typeface="Calibri" panose="020F0502020204030204"/>
                <a:ea typeface="+mn-ea"/>
                <a:cs typeface="+mn-cs"/>
              </a:rPr>
            </a:br>
            <a:r>
              <a:rPr kumimoji="0" lang="es-ES" sz="4000" b="0" i="0" u="none" strike="noStrike" kern="1200" cap="none" spc="0" normalizeH="0" baseline="0" noProof="0" dirty="0">
                <a:ln>
                  <a:noFill/>
                </a:ln>
                <a:solidFill>
                  <a:sysClr val="window" lastClr="FFFFFF"/>
                </a:solidFill>
                <a:effectLst/>
                <a:uLnTx/>
                <a:uFillTx/>
                <a:latin typeface="Calibri" panose="020F0502020204030204"/>
                <a:ea typeface="+mn-ea"/>
                <a:cs typeface="+mn-cs"/>
              </a:rPr>
              <a:t> </a:t>
            </a:r>
            <a:r>
              <a:rPr kumimoji="0" lang="es-ES" sz="4000" b="0" i="0" u="none" strike="noStrike" kern="1200" cap="none" spc="0" normalizeH="0" baseline="0" noProof="0" dirty="0" smtClean="0">
                <a:ln>
                  <a:noFill/>
                </a:ln>
                <a:solidFill>
                  <a:sysClr val="window" lastClr="FFFFFF"/>
                </a:solidFill>
                <a:effectLst/>
                <a:uLnTx/>
                <a:uFillTx/>
                <a:latin typeface="Calibri" panose="020F0502020204030204"/>
                <a:ea typeface="+mn-ea"/>
                <a:cs typeface="+mn-cs"/>
              </a:rPr>
              <a:t>NOVEDADES </a:t>
            </a:r>
            <a:r>
              <a:rPr kumimoji="0" lang="es-ES" sz="4000" b="0" i="0" u="none" strike="noStrike" kern="1200" cap="none" spc="0" normalizeH="0" baseline="0" noProof="0" dirty="0">
                <a:ln>
                  <a:noFill/>
                </a:ln>
                <a:solidFill>
                  <a:sysClr val="window" lastClr="FFFFFF"/>
                </a:solidFill>
                <a:effectLst/>
                <a:uLnTx/>
                <a:uFillTx/>
                <a:latin typeface="Calibri" panose="020F0502020204030204"/>
                <a:ea typeface="+mn-ea"/>
                <a:cs typeface="+mn-cs"/>
              </a:rPr>
              <a:t>Y </a:t>
            </a:r>
            <a:r>
              <a:rPr kumimoji="0" lang="es-ES" sz="4000" b="0" i="0" u="none" strike="noStrike" kern="1200" cap="none" spc="0" normalizeH="0" baseline="0" noProof="0" dirty="0" smtClean="0">
                <a:ln>
                  <a:noFill/>
                </a:ln>
                <a:solidFill>
                  <a:sysClr val="window" lastClr="FFFFFF"/>
                </a:solidFill>
                <a:effectLst/>
                <a:uLnTx/>
                <a:uFillTx/>
                <a:latin typeface="Calibri" panose="020F0502020204030204"/>
                <a:ea typeface="+mn-ea"/>
                <a:cs typeface="+mn-cs"/>
              </a:rPr>
              <a:t>CARACTERISTICAS</a:t>
            </a:r>
            <a:endParaRPr kumimoji="0" lang="es-ES" sz="4000" b="0" i="0" u="none" strike="noStrike" kern="1200" cap="none" spc="0" normalizeH="0" baseline="0" noProof="0" dirty="0">
              <a:ln>
                <a:noFill/>
              </a:ln>
              <a:solidFill>
                <a:sysClr val="window" lastClr="FFFFFF"/>
              </a:solidFill>
              <a:effectLst/>
              <a:uLnTx/>
              <a:uFillTx/>
              <a:latin typeface="Calibri" panose="020F0502020204030204"/>
              <a:ea typeface="+mn-ea"/>
              <a:cs typeface="+mn-cs"/>
            </a:endParaRPr>
          </a:p>
        </p:txBody>
      </p:sp>
      <p:pic>
        <p:nvPicPr>
          <p:cNvPr id="10" name="Picture 4" descr="http://www.aei.gob.es/stfls/MICINN/AEI/ficheros/Imagen_Institucional/Logo_AEI_sin_fond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63790" y="112437"/>
            <a:ext cx="1358590" cy="1533802"/>
          </a:xfrm>
          <a:prstGeom prst="rect">
            <a:avLst/>
          </a:prstGeom>
          <a:noFill/>
          <a:extLst>
            <a:ext uri="{909E8E84-426E-40DD-AFC4-6F175D3DCCD1}">
              <a14:hiddenFill xmlns:a14="http://schemas.microsoft.com/office/drawing/2010/main">
                <a:solidFill>
                  <a:srgbClr val="FFFFFF"/>
                </a:solidFill>
              </a14:hiddenFill>
            </a:ext>
          </a:extLst>
        </p:spPr>
      </p:pic>
      <p:sp>
        <p:nvSpPr>
          <p:cNvPr id="11" name="Rectángulo 10"/>
          <p:cNvSpPr/>
          <p:nvPr userDrawn="1"/>
        </p:nvSpPr>
        <p:spPr>
          <a:xfrm>
            <a:off x="996043" y="3877801"/>
            <a:ext cx="10199914" cy="984885"/>
          </a:xfrm>
          <a:prstGeom prst="rect">
            <a:avLst/>
          </a:prstGeom>
        </p:spPr>
        <p:txBody>
          <a:bodyPr wrap="square">
            <a:spAutoFit/>
          </a:bodyPr>
          <a:lstStyle/>
          <a:p>
            <a:pPr algn="ctr" defTabSz="914400"/>
            <a:r>
              <a:rPr lang="es-ES" sz="2400" b="1" dirty="0" smtClean="0">
                <a:solidFill>
                  <a:srgbClr val="5B9BD5">
                    <a:lumMod val="75000"/>
                  </a:srgbClr>
                </a:solidFill>
                <a:latin typeface="Calibri" panose="020F0502020204030204"/>
              </a:rPr>
              <a:t>Mª Lourdes</a:t>
            </a:r>
            <a:r>
              <a:rPr lang="es-ES" sz="2400" b="1" baseline="0" dirty="0" smtClean="0">
                <a:solidFill>
                  <a:srgbClr val="5B9BD5">
                    <a:lumMod val="75000"/>
                  </a:srgbClr>
                </a:solidFill>
                <a:latin typeface="Calibri" panose="020F0502020204030204"/>
              </a:rPr>
              <a:t> Armesto</a:t>
            </a:r>
            <a:endParaRPr lang="es-ES" sz="2400" b="1" dirty="0">
              <a:solidFill>
                <a:srgbClr val="5B9BD5">
                  <a:lumMod val="75000"/>
                </a:srgbClr>
              </a:solidFill>
              <a:latin typeface="Calibri" panose="020F0502020204030204"/>
            </a:endParaRPr>
          </a:p>
          <a:p>
            <a:pPr algn="ctr" defTabSz="914400">
              <a:spcBef>
                <a:spcPts val="1200"/>
              </a:spcBef>
            </a:pPr>
            <a:r>
              <a:rPr lang="es-ES" sz="2400" b="1" dirty="0">
                <a:solidFill>
                  <a:srgbClr val="5B9BD5">
                    <a:lumMod val="75000"/>
                  </a:srgbClr>
                </a:solidFill>
                <a:latin typeface="Calibri" panose="020F0502020204030204"/>
              </a:rPr>
              <a:t>División de Coordinación, Evaluación y Seguimiento Científico Técnico </a:t>
            </a:r>
          </a:p>
        </p:txBody>
      </p:sp>
      <p:sp>
        <p:nvSpPr>
          <p:cNvPr id="12" name="Marcador de fecha 3"/>
          <p:cNvSpPr txBox="1">
            <a:spLocks/>
          </p:cNvSpPr>
          <p:nvPr userDrawn="1"/>
        </p:nvSpPr>
        <p:spPr>
          <a:xfrm>
            <a:off x="4171485" y="5149794"/>
            <a:ext cx="4457360" cy="445463"/>
          </a:xfrm>
          <a:prstGeom prst="rect">
            <a:avLst/>
          </a:prstGeom>
        </p:spPr>
        <p:txBody>
          <a:bodyPr vert="horz" lIns="91440" tIns="45720" rIns="91440" bIns="45720" rtlCol="0" anchor="ctr"/>
          <a:lstStyle>
            <a:defPPr>
              <a:defRPr lang="en-US"/>
            </a:defPPr>
            <a:lvl1pPr marL="0" algn="l" defTabSz="457200" rtl="0" eaLnBrk="1" latinLnBrk="0" hangingPunct="1">
              <a:defRPr sz="2400" kern="1200">
                <a:solidFill>
                  <a:schemeClr val="tx1">
                    <a:lumMod val="85000"/>
                    <a:lumOff val="1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r>
              <a:rPr lang="es-ES" dirty="0" smtClean="0">
                <a:solidFill>
                  <a:prstClr val="black">
                    <a:lumMod val="85000"/>
                    <a:lumOff val="15000"/>
                  </a:prstClr>
                </a:solidFill>
                <a:latin typeface="Calibri" panose="020F0502020204030204"/>
              </a:rPr>
              <a:t>17 </a:t>
            </a:r>
            <a:r>
              <a:rPr lang="es-ES" dirty="0">
                <a:solidFill>
                  <a:prstClr val="black">
                    <a:lumMod val="85000"/>
                    <a:lumOff val="15000"/>
                  </a:prstClr>
                </a:solidFill>
                <a:latin typeface="Calibri" panose="020F0502020204030204"/>
              </a:rPr>
              <a:t>de </a:t>
            </a:r>
            <a:r>
              <a:rPr lang="es-ES" dirty="0" smtClean="0">
                <a:solidFill>
                  <a:prstClr val="black">
                    <a:lumMod val="85000"/>
                    <a:lumOff val="15000"/>
                  </a:prstClr>
                </a:solidFill>
                <a:latin typeface="Calibri" panose="020F0502020204030204"/>
              </a:rPr>
              <a:t>noviembre </a:t>
            </a:r>
            <a:r>
              <a:rPr lang="es-ES" dirty="0">
                <a:solidFill>
                  <a:prstClr val="black">
                    <a:lumMod val="85000"/>
                    <a:lumOff val="15000"/>
                  </a:prstClr>
                </a:solidFill>
                <a:latin typeface="Calibri" panose="020F0502020204030204"/>
              </a:rPr>
              <a:t>de </a:t>
            </a:r>
            <a:r>
              <a:rPr lang="es-ES" dirty="0" smtClean="0">
                <a:solidFill>
                  <a:prstClr val="black">
                    <a:lumMod val="85000"/>
                    <a:lumOff val="15000"/>
                  </a:prstClr>
                </a:solidFill>
                <a:latin typeface="Calibri" panose="020F0502020204030204"/>
              </a:rPr>
              <a:t>2021</a:t>
            </a:r>
            <a:endParaRPr lang="es-ES" dirty="0">
              <a:solidFill>
                <a:prstClr val="black">
                  <a:lumMod val="85000"/>
                  <a:lumOff val="15000"/>
                </a:prstClr>
              </a:solidFill>
              <a:latin typeface="Calibri" panose="020F0502020204030204"/>
            </a:endParaRPr>
          </a:p>
        </p:txBody>
      </p:sp>
      <p:pic>
        <p:nvPicPr>
          <p:cNvPr id="8" name="0 Imagen"/>
          <p:cNvPicPr/>
          <p:nvPr userDrawn="1"/>
        </p:nvPicPr>
        <p:blipFill>
          <a:blip r:embed="rId3" cstate="print">
            <a:extLst>
              <a:ext uri="{28A0092B-C50C-407E-A947-70E740481C1C}">
                <a14:useLocalDpi xmlns:a14="http://schemas.microsoft.com/office/drawing/2010/main" val="0"/>
              </a:ext>
            </a:extLst>
          </a:blip>
          <a:stretch>
            <a:fillRect/>
          </a:stretch>
        </p:blipFill>
        <p:spPr>
          <a:xfrm>
            <a:off x="4584397" y="5816162"/>
            <a:ext cx="3275965" cy="827405"/>
          </a:xfrm>
          <a:prstGeom prst="rect">
            <a:avLst/>
          </a:prstGeom>
        </p:spPr>
      </p:pic>
    </p:spTree>
    <p:extLst>
      <p:ext uri="{BB962C8B-B14F-4D97-AF65-F5344CB8AC3E}">
        <p14:creationId xmlns:p14="http://schemas.microsoft.com/office/powerpoint/2010/main" val="20551922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a:prstGeom prst="rect">
            <a:avLst/>
          </a:prstGeo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199" y="274638"/>
            <a:ext cx="7973291" cy="5897562"/>
          </a:xfrm>
          <a:prstGeom prst="rect">
            <a:avLst/>
          </a:prstGeo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38200" y="6422854"/>
            <a:ext cx="2743196" cy="365125"/>
          </a:xfrm>
          <a:prstGeom prst="rect">
            <a:avLst/>
          </a:prstGeom>
        </p:spPr>
        <p:txBody>
          <a:bodyPr/>
          <a:lstStyle/>
          <a:p>
            <a:fld id="{ED62726E-379B-B349-9EED-81ED093FA806}" type="datetimeFigureOut">
              <a:rPr lang="en-US" smtClean="0"/>
              <a:pPr/>
              <a:t>11/17/2021</a:t>
            </a:fld>
            <a:endParaRPr lang="en-US" dirty="0"/>
          </a:p>
        </p:txBody>
      </p:sp>
      <p:sp>
        <p:nvSpPr>
          <p:cNvPr id="5" name="Footer Placeholder 4"/>
          <p:cNvSpPr>
            <a:spLocks noGrp="1"/>
          </p:cNvSpPr>
          <p:nvPr>
            <p:ph type="ftr" sz="quarter" idx="11"/>
          </p:nvPr>
        </p:nvSpPr>
        <p:spPr>
          <a:xfrm>
            <a:off x="3776135" y="6422854"/>
            <a:ext cx="4279669"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a:prstGeom prst="rect">
            <a:avLst/>
          </a:prstGeo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12722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1220195" y="6406621"/>
            <a:ext cx="3000894" cy="365125"/>
          </a:xfrm>
          <a:prstGeom prst="rect">
            <a:avLst/>
          </a:prstGeom>
        </p:spPr>
        <p:txBody>
          <a:bodyPr/>
          <a:lstStyle/>
          <a:p>
            <a:fld id="{9B3A1323-8D79-1946-B0D7-40001CF92E9D}" type="datetimeFigureOut">
              <a:rPr lang="en-US" smtClean="0"/>
              <a:pPr/>
              <a:t>11/17/2021</a:t>
            </a:fld>
            <a:endParaRPr lang="en-US" dirty="0"/>
          </a:p>
        </p:txBody>
      </p:sp>
      <p:sp>
        <p:nvSpPr>
          <p:cNvPr id="5" name="Footer Placeholder 4"/>
          <p:cNvSpPr>
            <a:spLocks noGrp="1"/>
          </p:cNvSpPr>
          <p:nvPr>
            <p:ph type="ftr" sz="quarter" idx="11"/>
          </p:nvPr>
        </p:nvSpPr>
        <p:spPr>
          <a:xfrm>
            <a:off x="5596471" y="6422854"/>
            <a:ext cx="504444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658927" y="6422854"/>
            <a:ext cx="946264" cy="365125"/>
          </a:xfrm>
          <a:prstGeom prst="rect">
            <a:avLst/>
          </a:prstGeom>
        </p:spPr>
        <p:txBody>
          <a:bodyPr/>
          <a:lstStyle/>
          <a:p>
            <a:fld id="{D57F1E4F-1CFF-5643-939E-217C01CDF565}" type="slidenum">
              <a:rPr lang="en-US" smtClean="0"/>
              <a:pPr/>
              <a:t>‹Nº›</a:t>
            </a:fld>
            <a:endParaRPr lang="en-US" dirty="0"/>
          </a:p>
        </p:txBody>
      </p:sp>
      <p:grpSp>
        <p:nvGrpSpPr>
          <p:cNvPr id="7" name="Grupo 6"/>
          <p:cNvGrpSpPr>
            <a:grpSpLocks noChangeAspect="1"/>
          </p:cNvGrpSpPr>
          <p:nvPr userDrawn="1"/>
        </p:nvGrpSpPr>
        <p:grpSpPr>
          <a:xfrm>
            <a:off x="10933043" y="193138"/>
            <a:ext cx="1177164" cy="1540332"/>
            <a:chOff x="9744635" y="4195482"/>
            <a:chExt cx="1685365" cy="2205318"/>
          </a:xfrm>
        </p:grpSpPr>
        <p:sp>
          <p:nvSpPr>
            <p:cNvPr id="8" name="Rectángulo 7"/>
            <p:cNvSpPr/>
            <p:nvPr/>
          </p:nvSpPr>
          <p:spPr>
            <a:xfrm>
              <a:off x="9744635" y="4195482"/>
              <a:ext cx="1685365" cy="220531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9" name="Picture 4" descr="http://www.aei.gob.es/stfls/MICINN/AEI/ficheros/Imagen_Institucional/Logo_AEI_sin_fond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65507" y="4292809"/>
              <a:ext cx="1460829" cy="202676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277184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27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259975" y="87552"/>
            <a:ext cx="11020399" cy="1202630"/>
          </a:xfrm>
          <a:prstGeom prst="rect">
            <a:avLst/>
          </a:prstGeom>
        </p:spPr>
        <p:txBody>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259976" y="1913470"/>
            <a:ext cx="5701912" cy="743094"/>
          </a:xfrm>
          <a:prstGeom prst="rect">
            <a:avLst/>
          </a:prstGeo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259975" y="2656566"/>
            <a:ext cx="5701913" cy="4049034"/>
          </a:xfrm>
          <a:prstGeom prst="rect">
            <a:avLst/>
          </a:prstGeo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31229" y="1913470"/>
            <a:ext cx="5691829" cy="743094"/>
          </a:xfrm>
          <a:prstGeom prst="rect">
            <a:avLst/>
          </a:prstGeo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31230" y="2656564"/>
            <a:ext cx="5691828" cy="4049036"/>
          </a:xfrm>
          <a:prstGeom prst="rect">
            <a:avLst/>
          </a:prstGeo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4147861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42354" y="1223290"/>
            <a:ext cx="10600662" cy="605510"/>
          </a:xfrm>
          <a:prstGeom prst="rect">
            <a:avLst/>
          </a:prstGeom>
        </p:spPr>
        <p:txBody>
          <a:bodyPr/>
          <a:lstStyle/>
          <a:p>
            <a:r>
              <a:rPr lang="es-ES" dirty="0"/>
              <a:t>Haga clic para modificar el estilo de título del patrón</a:t>
            </a:r>
            <a:endParaRPr lang="en-US" dirty="0"/>
          </a:p>
        </p:txBody>
      </p:sp>
    </p:spTree>
    <p:extLst>
      <p:ext uri="{BB962C8B-B14F-4D97-AF65-F5344CB8AC3E}">
        <p14:creationId xmlns:p14="http://schemas.microsoft.com/office/powerpoint/2010/main" val="69300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3056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259975" y="87552"/>
            <a:ext cx="11020399" cy="1202630"/>
          </a:xfrm>
          <a:prstGeom prst="rect">
            <a:avLst/>
          </a:prstGeo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9976" y="2120053"/>
            <a:ext cx="7073512" cy="44510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789023" y="2147486"/>
            <a:ext cx="4134036" cy="4423642"/>
          </a:xfrm>
          <a:prstGeom prst="rect">
            <a:avLst/>
          </a:prstGeo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Tree>
    <p:extLst>
      <p:ext uri="{BB962C8B-B14F-4D97-AF65-F5344CB8AC3E}">
        <p14:creationId xmlns:p14="http://schemas.microsoft.com/office/powerpoint/2010/main" val="96202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259975" y="87552"/>
            <a:ext cx="11020399" cy="1202630"/>
          </a:xfrm>
          <a:prstGeom prst="rect">
            <a:avLst/>
          </a:prstGeom>
        </p:spPr>
        <p:txBody>
          <a:body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9976" y="2032200"/>
            <a:ext cx="7146664" cy="4586665"/>
          </a:xfrm>
          <a:prstGeom prst="rect">
            <a:avLst/>
          </a:prstGeo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674147" y="2032199"/>
            <a:ext cx="4248912" cy="4586665"/>
          </a:xfrm>
          <a:prstGeom prst="rect">
            <a:avLst/>
          </a:prstGeo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Tree>
    <p:extLst>
      <p:ext uri="{BB962C8B-B14F-4D97-AF65-F5344CB8AC3E}">
        <p14:creationId xmlns:p14="http://schemas.microsoft.com/office/powerpoint/2010/main" val="3144012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259975" y="87552"/>
            <a:ext cx="11020399" cy="1202630"/>
          </a:xfrm>
          <a:prstGeom prst="rect">
            <a:avLst/>
          </a:prstGeo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9976" y="1655805"/>
            <a:ext cx="11663083" cy="5013935"/>
          </a:xfrm>
          <a:prstGeom prst="rect">
            <a:avLst/>
          </a:prstGeo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1220195" y="6406621"/>
            <a:ext cx="3000894" cy="365125"/>
          </a:xfrm>
          <a:prstGeom prst="rect">
            <a:avLst/>
          </a:prstGeom>
        </p:spPr>
        <p:txBody>
          <a:bodyPr/>
          <a:lstStyle/>
          <a:p>
            <a:fld id="{C6C52C72-DE31-F449-A4ED-4C594FD91407}" type="datetimeFigureOut">
              <a:rPr lang="en-US" smtClean="0"/>
              <a:pPr/>
              <a:t>11/17/2021</a:t>
            </a:fld>
            <a:endParaRPr lang="en-US" dirty="0"/>
          </a:p>
        </p:txBody>
      </p:sp>
      <p:sp>
        <p:nvSpPr>
          <p:cNvPr id="5" name="Footer Placeholder 4"/>
          <p:cNvSpPr>
            <a:spLocks noGrp="1"/>
          </p:cNvSpPr>
          <p:nvPr>
            <p:ph type="ftr" sz="quarter" idx="11"/>
          </p:nvPr>
        </p:nvSpPr>
        <p:spPr>
          <a:xfrm>
            <a:off x="5596471" y="6422854"/>
            <a:ext cx="504444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658927" y="6422854"/>
            <a:ext cx="946264" cy="365125"/>
          </a:xfrm>
          <a:prstGeom prst="rect">
            <a:avLst/>
          </a:prstGeo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28264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3048" y="87552"/>
            <a:ext cx="12188952" cy="9174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Marcador de título 1"/>
          <p:cNvSpPr txBox="1">
            <a:spLocks/>
          </p:cNvSpPr>
          <p:nvPr userDrawn="1"/>
        </p:nvSpPr>
        <p:spPr>
          <a:xfrm>
            <a:off x="838200" y="199332"/>
            <a:ext cx="9690409" cy="805684"/>
          </a:xfrm>
          <a:prstGeom prst="rect">
            <a:avLst/>
          </a:prstGeom>
          <a:solidFill>
            <a:srgbClr val="5B9BD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s-ES" sz="2400" b="1" i="0" u="none" strike="noStrike" kern="1200" cap="none" spc="0" normalizeH="0" baseline="0" noProof="0" dirty="0">
              <a:ln>
                <a:noFill/>
              </a:ln>
              <a:solidFill>
                <a:prstClr val="white"/>
              </a:solidFill>
              <a:effectLst/>
              <a:uLnTx/>
              <a:uFillTx/>
              <a:latin typeface="Calibri" panose="020F0502020204030204" pitchFamily="34" charset="0"/>
              <a:ea typeface="+mj-ea"/>
              <a:cs typeface="Calibri" panose="020F0502020204030204" pitchFamily="34" charset="0"/>
            </a:endParaRPr>
          </a:p>
        </p:txBody>
      </p:sp>
      <p:pic>
        <p:nvPicPr>
          <p:cNvPr id="10" name="Picture 4" descr="http://www.aei.gob.es/stfls/MICINN/AEI/ficheros/Imagen_Institucional/Logo_AEI_sin_fondo.jp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0783134" y="199332"/>
            <a:ext cx="962664" cy="1116509"/>
          </a:xfrm>
          <a:prstGeom prst="rect">
            <a:avLst/>
          </a:prstGeom>
          <a:noFill/>
          <a:extLst>
            <a:ext uri="{909E8E84-426E-40DD-AFC4-6F175D3DCCD1}">
              <a14:hiddenFill xmlns:a14="http://schemas.microsoft.com/office/drawing/2010/main">
                <a:solidFill>
                  <a:srgbClr val="FFFFFF"/>
                </a:solidFill>
              </a14:hiddenFill>
            </a:ext>
          </a:extLst>
        </p:spPr>
      </p:pic>
      <p:sp>
        <p:nvSpPr>
          <p:cNvPr id="11" name="Marcador de número de diapositiva 2"/>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es-E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3A2A909-BA42-42A1-B7A9-67D45FEB8AF8}" type="slidenum">
              <a:rPr lang="es-ES" smtClean="0">
                <a:solidFill>
                  <a:prstClr val="black">
                    <a:tint val="75000"/>
                  </a:prstClr>
                </a:solidFill>
                <a:latin typeface="Calibri" panose="020F0502020204030204"/>
              </a:rPr>
              <a:pPr/>
              <a:t>‹Nº›</a:t>
            </a:fld>
            <a:endParaRPr lang="es-ES">
              <a:solidFill>
                <a:prstClr val="black">
                  <a:tint val="75000"/>
                </a:prstClr>
              </a:solidFill>
              <a:latin typeface="Calibri" panose="020F0502020204030204"/>
            </a:endParaRPr>
          </a:p>
        </p:txBody>
      </p:sp>
    </p:spTree>
    <p:extLst>
      <p:ext uri="{BB962C8B-B14F-4D97-AF65-F5344CB8AC3E}">
        <p14:creationId xmlns:p14="http://schemas.microsoft.com/office/powerpoint/2010/main" val="2143696406"/>
      </p:ext>
    </p:extLst>
  </p:cSld>
  <p:clrMap bg1="dk1" tx1="lt1" bg2="dk2" tx2="lt2" accent1="accent1" accent2="accent2" accent3="accent3" accent4="accent4" accent5="accent5" accent6="accent6" hlink="hlink" folHlink="folHlink"/>
  <p:sldLayoutIdLst>
    <p:sldLayoutId id="2147483802" r:id="rId1"/>
    <p:sldLayoutId id="2147483801"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Arial" panose="020B0604020202020204" pitchFamily="34" charset="0"/>
        <a:buChar char="•"/>
        <a:defRPr sz="2400" kern="1200">
          <a:solidFill>
            <a:schemeClr val="tx1"/>
          </a:solidFill>
          <a:latin typeface="+mn-lt"/>
          <a:ea typeface="+mn-ea"/>
          <a:cs typeface="+mn-cs"/>
        </a:defRPr>
      </a:lvl1pPr>
      <a:lvl2pPr marL="538163"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2400" kern="1200">
          <a:solidFill>
            <a:schemeClr val="tx1"/>
          </a:solidFill>
          <a:latin typeface="+mn-lt"/>
          <a:ea typeface="+mn-ea"/>
          <a:cs typeface="+mn-cs"/>
        </a:defRPr>
      </a:lvl2pPr>
      <a:lvl3pPr marL="896938"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2000" kern="1200">
          <a:solidFill>
            <a:schemeClr val="tx1"/>
          </a:solidFill>
          <a:latin typeface="+mn-lt"/>
          <a:ea typeface="+mn-ea"/>
          <a:cs typeface="+mn-cs"/>
        </a:defRPr>
      </a:lvl3pPr>
      <a:lvl4pPr marL="1255713"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1800" kern="1200">
          <a:solidFill>
            <a:schemeClr val="tx1"/>
          </a:solidFill>
          <a:latin typeface="+mn-lt"/>
          <a:ea typeface="+mn-ea"/>
          <a:cs typeface="+mn-cs"/>
        </a:defRPr>
      </a:lvl4pPr>
      <a:lvl5pPr marL="1612900"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18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8" Type="http://schemas.openxmlformats.org/officeDocument/2006/relationships/hyperlink" Target="mailto:Industria.segui@aei.gob.es" TargetMode="External"/><Relationship Id="rId3" Type="http://schemas.openxmlformats.org/officeDocument/2006/relationships/hyperlink" Target="mailto:agroali.segui@aei.gob.es" TargetMode="External"/><Relationship Id="rId7" Type="http://schemas.openxmlformats.org/officeDocument/2006/relationships/hyperlink" Target="mailto:cit.segui@aei.gob.es" TargetMode="External"/><Relationship Id="rId2" Type="http://schemas.openxmlformats.org/officeDocument/2006/relationships/hyperlink" Target="mailto:proyexcyret.solicitud@aei.gob.es" TargetMode="External"/><Relationship Id="rId1" Type="http://schemas.openxmlformats.org/officeDocument/2006/relationships/slideLayout" Target="../slideLayouts/slideLayout5.xml"/><Relationship Id="rId6" Type="http://schemas.openxmlformats.org/officeDocument/2006/relationships/hyperlink" Target="mailto:enermatytra.segui@aei.gob.es" TargetMode="External"/><Relationship Id="rId5" Type="http://schemas.openxmlformats.org/officeDocument/2006/relationships/hyperlink" Target="mailto:medioambiente.segui@aei.gob.es" TargetMode="External"/><Relationship Id="rId10" Type="http://schemas.openxmlformats.org/officeDocument/2006/relationships/hyperlink" Target="mailto:s.evaluacion@aei.gob.es" TargetMode="External"/><Relationship Id="rId4" Type="http://schemas.openxmlformats.org/officeDocument/2006/relationships/hyperlink" Target="mailto:seguimiento@aei.gob.es" TargetMode="External"/><Relationship Id="rId9" Type="http://schemas.openxmlformats.org/officeDocument/2006/relationships/hyperlink" Target="mailto:Sociales.seguimiento@aei.gob.e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7736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83069" y="340456"/>
            <a:ext cx="10600662" cy="605510"/>
          </a:xfrm>
        </p:spPr>
        <p:txBody>
          <a:bodyPr>
            <a:normAutofit/>
          </a:bodyPr>
          <a:lstStyle/>
          <a:p>
            <a:pPr algn="ctr"/>
            <a:r>
              <a:rPr lang="es-ES" sz="3200" b="1" dirty="0">
                <a:solidFill>
                  <a:schemeClr val="tx1"/>
                </a:solidFill>
              </a:rPr>
              <a:t>Características de los proyectos: duración</a:t>
            </a:r>
          </a:p>
        </p:txBody>
      </p:sp>
      <p:sp>
        <p:nvSpPr>
          <p:cNvPr id="5" name="Rectángulo redondeado 4"/>
          <p:cNvSpPr/>
          <p:nvPr/>
        </p:nvSpPr>
        <p:spPr>
          <a:xfrm>
            <a:off x="1002960" y="1312718"/>
            <a:ext cx="9106102" cy="756138"/>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p:cNvSpPr txBox="1"/>
          <p:nvPr/>
        </p:nvSpPr>
        <p:spPr>
          <a:xfrm>
            <a:off x="1002960" y="1381879"/>
            <a:ext cx="10673861" cy="400110"/>
          </a:xfrm>
          <a:prstGeom prst="rect">
            <a:avLst/>
          </a:prstGeom>
          <a:noFill/>
        </p:spPr>
        <p:txBody>
          <a:bodyPr wrap="square" rtlCol="0">
            <a:spAutoFit/>
          </a:bodyPr>
          <a:lstStyle/>
          <a:p>
            <a:pPr>
              <a:buClr>
                <a:srgbClr val="FF0000"/>
              </a:buClr>
            </a:pPr>
            <a:r>
              <a:rPr lang="es-ES" sz="2000" dirty="0">
                <a:solidFill>
                  <a:srgbClr val="0070C0"/>
                </a:solidFill>
              </a:rPr>
              <a:t>Como norma general </a:t>
            </a:r>
            <a:r>
              <a:rPr lang="es-ES" sz="2000" b="1" dirty="0">
                <a:solidFill>
                  <a:srgbClr val="0070C0"/>
                </a:solidFill>
              </a:rPr>
              <a:t>los </a:t>
            </a:r>
            <a:r>
              <a:rPr lang="es-ES" sz="2000" b="1" dirty="0" smtClean="0">
                <a:solidFill>
                  <a:srgbClr val="0070C0"/>
                </a:solidFill>
              </a:rPr>
              <a:t>proyectos </a:t>
            </a:r>
            <a:r>
              <a:rPr lang="es-ES" sz="2000" b="1" dirty="0">
                <a:solidFill>
                  <a:srgbClr val="0070C0"/>
                </a:solidFill>
              </a:rPr>
              <a:t>tendrán una duración de 3 o 4 años</a:t>
            </a:r>
          </a:p>
        </p:txBody>
      </p:sp>
      <p:sp>
        <p:nvSpPr>
          <p:cNvPr id="7" name="Rectángulo redondeado 6"/>
          <p:cNvSpPr/>
          <p:nvPr/>
        </p:nvSpPr>
        <p:spPr>
          <a:xfrm>
            <a:off x="439615" y="2284389"/>
            <a:ext cx="10544116" cy="4270959"/>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CuadroTexto 2"/>
          <p:cNvSpPr txBox="1"/>
          <p:nvPr/>
        </p:nvSpPr>
        <p:spPr>
          <a:xfrm>
            <a:off x="681875" y="2350876"/>
            <a:ext cx="10445261" cy="4247317"/>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s-ES" sz="2000" dirty="0" smtClean="0">
                <a:solidFill>
                  <a:schemeClr val="bg2">
                    <a:lumMod val="75000"/>
                  </a:schemeClr>
                </a:solidFill>
              </a:rPr>
              <a:t>Los </a:t>
            </a:r>
            <a:r>
              <a:rPr lang="es-ES" sz="2000" dirty="0">
                <a:solidFill>
                  <a:schemeClr val="bg2">
                    <a:lumMod val="75000"/>
                  </a:schemeClr>
                </a:solidFill>
              </a:rPr>
              <a:t>proyectos que conllevan la realización de campañas oceanográficas tendrán una duración de 4 años</a:t>
            </a:r>
          </a:p>
          <a:p>
            <a:pPr marL="285750" indent="-285750">
              <a:lnSpc>
                <a:spcPct val="150000"/>
              </a:lnSpc>
              <a:buFont typeface="Wingdings" panose="05000000000000000000" pitchFamily="2" charset="2"/>
              <a:buChar char="Ø"/>
            </a:pPr>
            <a:r>
              <a:rPr lang="es-ES" sz="2000" dirty="0">
                <a:solidFill>
                  <a:srgbClr val="0070C0"/>
                </a:solidFill>
              </a:rPr>
              <a:t>Se podrá solicitar proyecto de 2 años en casos excepcionales, no mencionados anteriormente y siempre que se cumplan alguna de las siguientes circunstancias:</a:t>
            </a:r>
          </a:p>
          <a:p>
            <a:pPr marL="742950" lvl="1" indent="-285750">
              <a:lnSpc>
                <a:spcPct val="150000"/>
              </a:lnSpc>
              <a:buFont typeface="Wingdings" panose="05000000000000000000" pitchFamily="2" charset="2"/>
              <a:buChar char="ü"/>
            </a:pPr>
            <a:r>
              <a:rPr lang="es-ES" sz="2000" dirty="0">
                <a:solidFill>
                  <a:srgbClr val="0070C0"/>
                </a:solidFill>
              </a:rPr>
              <a:t>Cuando la vinculación del/de la IP no alcance para la ejecución del proyecto de mayor duración</a:t>
            </a:r>
          </a:p>
          <a:p>
            <a:pPr marL="742950" lvl="1" indent="-285750">
              <a:lnSpc>
                <a:spcPct val="150000"/>
              </a:lnSpc>
              <a:buFont typeface="Wingdings" panose="05000000000000000000" pitchFamily="2" charset="2"/>
              <a:buChar char="ü"/>
            </a:pPr>
            <a:r>
              <a:rPr lang="es-ES" sz="2000" dirty="0">
                <a:solidFill>
                  <a:srgbClr val="0070C0"/>
                </a:solidFill>
              </a:rPr>
              <a:t>Cuando existan motivos científico técnicos extraordinarios, siempre que se justifiquen debidamente en la solicitud y memoria científico técnica</a:t>
            </a:r>
            <a:r>
              <a:rPr lang="es-ES" sz="2000" dirty="0" smtClean="0">
                <a:solidFill>
                  <a:srgbClr val="0070C0"/>
                </a:solidFill>
              </a:rPr>
              <a:t>.</a:t>
            </a:r>
          </a:p>
          <a:p>
            <a:pPr marL="285750" indent="-285750">
              <a:lnSpc>
                <a:spcPct val="150000"/>
              </a:lnSpc>
              <a:buFont typeface="Wingdings" panose="05000000000000000000" pitchFamily="2" charset="2"/>
              <a:buChar char="ü"/>
            </a:pPr>
            <a:r>
              <a:rPr lang="es-ES" sz="2000" dirty="0" smtClean="0">
                <a:solidFill>
                  <a:srgbClr val="0070C0"/>
                </a:solidFill>
              </a:rPr>
              <a:t>La fecha de inicio no podrá ser anterior al 1 de enero de 2022</a:t>
            </a:r>
            <a:endParaRPr lang="es-ES" sz="2000" dirty="0">
              <a:solidFill>
                <a:srgbClr val="0070C0"/>
              </a:solidFill>
            </a:endParaRPr>
          </a:p>
        </p:txBody>
      </p:sp>
    </p:spTree>
    <p:extLst>
      <p:ext uri="{BB962C8B-B14F-4D97-AF65-F5344CB8AC3E}">
        <p14:creationId xmlns:p14="http://schemas.microsoft.com/office/powerpoint/2010/main" val="274891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89601" y="376709"/>
            <a:ext cx="10600662" cy="605510"/>
          </a:xfrm>
        </p:spPr>
        <p:txBody>
          <a:bodyPr>
            <a:normAutofit/>
          </a:bodyPr>
          <a:lstStyle/>
          <a:p>
            <a:pPr algn="ctr"/>
            <a:r>
              <a:rPr lang="es-ES" sz="3200" b="1" dirty="0" smtClean="0">
                <a:solidFill>
                  <a:schemeClr val="tx1"/>
                </a:solidFill>
              </a:rPr>
              <a:t>PRESUPUESTO CONVOCATORIA</a:t>
            </a:r>
            <a:endParaRPr lang="es-ES" sz="3200" b="1" dirty="0">
              <a:solidFill>
                <a:schemeClr val="tx1"/>
              </a:solidFill>
            </a:endParaRPr>
          </a:p>
        </p:txBody>
      </p:sp>
      <p:sp>
        <p:nvSpPr>
          <p:cNvPr id="3" name="CuadroTexto 2"/>
          <p:cNvSpPr txBox="1"/>
          <p:nvPr/>
        </p:nvSpPr>
        <p:spPr>
          <a:xfrm>
            <a:off x="437639" y="1311673"/>
            <a:ext cx="10304585" cy="2246769"/>
          </a:xfrm>
          <a:prstGeom prst="rect">
            <a:avLst/>
          </a:prstGeom>
          <a:noFill/>
        </p:spPr>
        <p:txBody>
          <a:bodyPr wrap="square" rtlCol="0">
            <a:spAutoFit/>
          </a:bodyPr>
          <a:lstStyle/>
          <a:p>
            <a:pPr>
              <a:buClr>
                <a:srgbClr val="FF0000"/>
              </a:buClr>
            </a:pPr>
            <a:r>
              <a:rPr lang="es-ES" sz="2000" dirty="0">
                <a:solidFill>
                  <a:schemeClr val="bg2">
                    <a:lumMod val="75000"/>
                  </a:schemeClr>
                </a:solidFill>
              </a:rPr>
              <a:t>La financiación de los proyectos previstos en la presente convocatoria revestirá la forma de subvención con cargo a los Presupuestos Generales del Estado (PGE) y de anticipo reembolsable FEDER. </a:t>
            </a:r>
            <a:endParaRPr lang="es-ES" sz="2000" dirty="0" smtClean="0">
              <a:solidFill>
                <a:schemeClr val="bg2">
                  <a:lumMod val="75000"/>
                </a:schemeClr>
              </a:solidFill>
            </a:endParaRPr>
          </a:p>
          <a:p>
            <a:pPr>
              <a:buClr>
                <a:srgbClr val="FF0000"/>
              </a:buClr>
            </a:pPr>
            <a:r>
              <a:rPr lang="es-ES" sz="2000" dirty="0" smtClean="0">
                <a:solidFill>
                  <a:schemeClr val="bg2">
                    <a:lumMod val="75000"/>
                  </a:schemeClr>
                </a:solidFill>
              </a:rPr>
              <a:t>Dentro </a:t>
            </a:r>
            <a:r>
              <a:rPr lang="es-ES" sz="2000" dirty="0">
                <a:solidFill>
                  <a:schemeClr val="bg2">
                    <a:lumMod val="75000"/>
                  </a:schemeClr>
                </a:solidFill>
              </a:rPr>
              <a:t>del Programa Operativo </a:t>
            </a:r>
            <a:r>
              <a:rPr lang="es-ES" sz="2000" dirty="0" err="1">
                <a:solidFill>
                  <a:schemeClr val="bg2">
                    <a:lumMod val="75000"/>
                  </a:schemeClr>
                </a:solidFill>
              </a:rPr>
              <a:t>Plurirregional</a:t>
            </a:r>
            <a:r>
              <a:rPr lang="es-ES" sz="2000" dirty="0">
                <a:solidFill>
                  <a:schemeClr val="bg2">
                    <a:lumMod val="75000"/>
                  </a:schemeClr>
                </a:solidFill>
              </a:rPr>
              <a:t> que responda al objetivo político 1.i “el desarrollo y la mejora de las capacidades de investigación e innovación y la implantación de tecnologías avanzadas” recogido en el artículo 3.1.a.i del Reglamento (UE) 2021/1058 del FEDER en el periodo 2021-2027. </a:t>
            </a:r>
          </a:p>
        </p:txBody>
      </p:sp>
      <p:graphicFrame>
        <p:nvGraphicFramePr>
          <p:cNvPr id="4" name="Tabla 3"/>
          <p:cNvGraphicFramePr>
            <a:graphicFrameLocks noGrp="1"/>
          </p:cNvGraphicFramePr>
          <p:nvPr>
            <p:extLst>
              <p:ext uri="{D42A27DB-BD31-4B8C-83A1-F6EECF244321}">
                <p14:modId xmlns:p14="http://schemas.microsoft.com/office/powerpoint/2010/main" val="4035837967"/>
              </p:ext>
            </p:extLst>
          </p:nvPr>
        </p:nvGraphicFramePr>
        <p:xfrm>
          <a:off x="1711960" y="3887896"/>
          <a:ext cx="8511030" cy="1483360"/>
        </p:xfrm>
        <a:graphic>
          <a:graphicData uri="http://schemas.openxmlformats.org/drawingml/2006/table">
            <a:tbl>
              <a:tblPr firstRow="1" bandRow="1">
                <a:tableStyleId>{5C22544A-7EE6-4342-B048-85BDC9FD1C3A}</a:tableStyleId>
              </a:tblPr>
              <a:tblGrid>
                <a:gridCol w="866648">
                  <a:extLst>
                    <a:ext uri="{9D8B030D-6E8A-4147-A177-3AD203B41FA5}">
                      <a16:colId xmlns:a16="http://schemas.microsoft.com/office/drawing/2014/main" val="1277796750"/>
                    </a:ext>
                  </a:extLst>
                </a:gridCol>
                <a:gridCol w="1490472">
                  <a:extLst>
                    <a:ext uri="{9D8B030D-6E8A-4147-A177-3AD203B41FA5}">
                      <a16:colId xmlns:a16="http://schemas.microsoft.com/office/drawing/2014/main" val="2450589587"/>
                    </a:ext>
                  </a:extLst>
                </a:gridCol>
                <a:gridCol w="1362456">
                  <a:extLst>
                    <a:ext uri="{9D8B030D-6E8A-4147-A177-3AD203B41FA5}">
                      <a16:colId xmlns:a16="http://schemas.microsoft.com/office/drawing/2014/main" val="3961822845"/>
                    </a:ext>
                  </a:extLst>
                </a:gridCol>
                <a:gridCol w="1581912">
                  <a:extLst>
                    <a:ext uri="{9D8B030D-6E8A-4147-A177-3AD203B41FA5}">
                      <a16:colId xmlns:a16="http://schemas.microsoft.com/office/drawing/2014/main" val="1211855363"/>
                    </a:ext>
                  </a:extLst>
                </a:gridCol>
                <a:gridCol w="1389888">
                  <a:extLst>
                    <a:ext uri="{9D8B030D-6E8A-4147-A177-3AD203B41FA5}">
                      <a16:colId xmlns:a16="http://schemas.microsoft.com/office/drawing/2014/main" val="2915246416"/>
                    </a:ext>
                  </a:extLst>
                </a:gridCol>
                <a:gridCol w="1819654">
                  <a:extLst>
                    <a:ext uri="{9D8B030D-6E8A-4147-A177-3AD203B41FA5}">
                      <a16:colId xmlns:a16="http://schemas.microsoft.com/office/drawing/2014/main" val="1001300853"/>
                    </a:ext>
                  </a:extLst>
                </a:gridCol>
              </a:tblGrid>
              <a:tr h="370840">
                <a:tc>
                  <a:txBody>
                    <a:bodyPr/>
                    <a:lstStyle/>
                    <a:p>
                      <a:endParaRPr lang="es-ES" dirty="0"/>
                    </a:p>
                  </a:txBody>
                  <a:tcPr/>
                </a:tc>
                <a:tc>
                  <a:txBody>
                    <a:bodyPr/>
                    <a:lstStyle/>
                    <a:p>
                      <a:pPr algn="ctr"/>
                      <a:r>
                        <a:rPr lang="es-ES" dirty="0" smtClean="0"/>
                        <a:t>2022</a:t>
                      </a:r>
                      <a:endParaRPr lang="es-ES" dirty="0"/>
                    </a:p>
                  </a:txBody>
                  <a:tcPr/>
                </a:tc>
                <a:tc>
                  <a:txBody>
                    <a:bodyPr/>
                    <a:lstStyle/>
                    <a:p>
                      <a:pPr algn="ctr"/>
                      <a:r>
                        <a:rPr lang="es-ES" dirty="0" smtClean="0"/>
                        <a:t>2023</a:t>
                      </a:r>
                      <a:endParaRPr lang="es-ES" dirty="0"/>
                    </a:p>
                  </a:txBody>
                  <a:tcPr/>
                </a:tc>
                <a:tc>
                  <a:txBody>
                    <a:bodyPr/>
                    <a:lstStyle/>
                    <a:p>
                      <a:pPr algn="ctr"/>
                      <a:r>
                        <a:rPr lang="es-ES" dirty="0" smtClean="0"/>
                        <a:t>2024</a:t>
                      </a:r>
                      <a:endParaRPr lang="es-ES" dirty="0"/>
                    </a:p>
                  </a:txBody>
                  <a:tcPr/>
                </a:tc>
                <a:tc>
                  <a:txBody>
                    <a:bodyPr/>
                    <a:lstStyle/>
                    <a:p>
                      <a:pPr algn="ctr"/>
                      <a:r>
                        <a:rPr lang="es-ES" dirty="0" smtClean="0"/>
                        <a:t>2025</a:t>
                      </a:r>
                      <a:endParaRPr lang="es-ES" dirty="0"/>
                    </a:p>
                  </a:txBody>
                  <a:tcPr/>
                </a:tc>
                <a:tc>
                  <a:txBody>
                    <a:bodyPr/>
                    <a:lstStyle/>
                    <a:p>
                      <a:pPr algn="ctr"/>
                      <a:r>
                        <a:rPr lang="es-ES" dirty="0" smtClean="0"/>
                        <a:t>Total</a:t>
                      </a:r>
                      <a:endParaRPr lang="es-ES" dirty="0"/>
                    </a:p>
                  </a:txBody>
                  <a:tcPr/>
                </a:tc>
                <a:extLst>
                  <a:ext uri="{0D108BD9-81ED-4DB2-BD59-A6C34878D82A}">
                    <a16:rowId xmlns:a16="http://schemas.microsoft.com/office/drawing/2014/main" val="2683762083"/>
                  </a:ext>
                </a:extLst>
              </a:tr>
              <a:tr h="370840">
                <a:tc>
                  <a:txBody>
                    <a:bodyPr/>
                    <a:lstStyle/>
                    <a:p>
                      <a:r>
                        <a:rPr lang="es-ES" dirty="0" smtClean="0">
                          <a:latin typeface="Gill Sans MT" panose="020B0502020104020203" pitchFamily="34" charset="0"/>
                        </a:rPr>
                        <a:t>PGC</a:t>
                      </a:r>
                      <a:endParaRPr lang="es-ES" dirty="0">
                        <a:latin typeface="Gill Sans MT" panose="020B0502020104020203" pitchFamily="34" charset="0"/>
                      </a:endParaRPr>
                    </a:p>
                  </a:txBody>
                  <a:tcPr/>
                </a:tc>
                <a:tc>
                  <a:txBody>
                    <a:bodyPr/>
                    <a:lstStyle/>
                    <a:p>
                      <a:pPr algn="ctr"/>
                      <a:r>
                        <a:rPr lang="es-ES" dirty="0" smtClean="0">
                          <a:latin typeface="Gill Sans MT" panose="020B0502020104020203" pitchFamily="34" charset="0"/>
                        </a:rPr>
                        <a:t>85,300,000</a:t>
                      </a:r>
                      <a:endParaRPr lang="es-ES" dirty="0">
                        <a:latin typeface="Gill Sans MT" panose="020B0502020104020203" pitchFamily="34" charset="0"/>
                      </a:endParaRPr>
                    </a:p>
                  </a:txBody>
                  <a:tcPr/>
                </a:tc>
                <a:tc>
                  <a:txBody>
                    <a:bodyPr/>
                    <a:lstStyle/>
                    <a:p>
                      <a:pPr algn="ctr"/>
                      <a:r>
                        <a:rPr lang="es-ES" dirty="0" smtClean="0">
                          <a:latin typeface="Gill Sans MT" panose="020B0502020104020203" pitchFamily="34" charset="0"/>
                        </a:rPr>
                        <a:t>50,000,000</a:t>
                      </a:r>
                      <a:endParaRPr lang="es-ES" dirty="0">
                        <a:latin typeface="Gill Sans MT" panose="020B0502020104020203" pitchFamily="34" charset="0"/>
                      </a:endParaRPr>
                    </a:p>
                  </a:txBody>
                  <a:tcPr/>
                </a:tc>
                <a:tc>
                  <a:txBody>
                    <a:bodyPr/>
                    <a:lstStyle/>
                    <a:p>
                      <a:pPr algn="ctr"/>
                      <a:r>
                        <a:rPr lang="es-ES" dirty="0" smtClean="0">
                          <a:latin typeface="Gill Sans MT" panose="020B0502020104020203" pitchFamily="34" charset="0"/>
                        </a:rPr>
                        <a:t>102,000,000</a:t>
                      </a:r>
                      <a:endParaRPr lang="es-ES" dirty="0">
                        <a:latin typeface="Gill Sans MT" panose="020B0502020104020203" pitchFamily="34" charset="0"/>
                      </a:endParaRPr>
                    </a:p>
                  </a:txBody>
                  <a:tcPr/>
                </a:tc>
                <a:tc>
                  <a:txBody>
                    <a:bodyPr/>
                    <a:lstStyle/>
                    <a:p>
                      <a:pPr algn="ctr"/>
                      <a:r>
                        <a:rPr lang="es-ES" dirty="0" smtClean="0">
                          <a:latin typeface="Gill Sans MT" panose="020B0502020104020203" pitchFamily="34" charset="0"/>
                        </a:rPr>
                        <a:t>74,700,000</a:t>
                      </a:r>
                      <a:endParaRPr lang="es-ES" dirty="0">
                        <a:latin typeface="Gill Sans MT" panose="020B0502020104020203" pitchFamily="34" charset="0"/>
                      </a:endParaRPr>
                    </a:p>
                  </a:txBody>
                  <a:tcPr/>
                </a:tc>
                <a:tc>
                  <a:txBody>
                    <a:bodyPr/>
                    <a:lstStyle/>
                    <a:p>
                      <a:pPr algn="ctr"/>
                      <a:r>
                        <a:rPr lang="es-ES" dirty="0" smtClean="0">
                          <a:latin typeface="Gill Sans MT" panose="020B0502020104020203" pitchFamily="34" charset="0"/>
                        </a:rPr>
                        <a:t>312,000,000</a:t>
                      </a:r>
                      <a:endParaRPr lang="es-ES" dirty="0">
                        <a:latin typeface="Gill Sans MT" panose="020B0502020104020203" pitchFamily="34" charset="0"/>
                      </a:endParaRPr>
                    </a:p>
                  </a:txBody>
                  <a:tcPr/>
                </a:tc>
                <a:extLst>
                  <a:ext uri="{0D108BD9-81ED-4DB2-BD59-A6C34878D82A}">
                    <a16:rowId xmlns:a16="http://schemas.microsoft.com/office/drawing/2014/main" val="2204107600"/>
                  </a:ext>
                </a:extLst>
              </a:tr>
              <a:tr h="370840">
                <a:tc>
                  <a:txBody>
                    <a:bodyPr/>
                    <a:lstStyle/>
                    <a:p>
                      <a:r>
                        <a:rPr lang="es-ES" dirty="0" smtClean="0">
                          <a:latin typeface="Gill Sans MT" panose="020B0502020104020203" pitchFamily="34" charset="0"/>
                        </a:rPr>
                        <a:t>FEDER</a:t>
                      </a:r>
                      <a:endParaRPr lang="es-ES" dirty="0">
                        <a:latin typeface="Gill Sans MT" panose="020B0502020104020203" pitchFamily="34" charset="0"/>
                      </a:endParaRPr>
                    </a:p>
                  </a:txBody>
                  <a:tcPr/>
                </a:tc>
                <a:tc>
                  <a:txBody>
                    <a:bodyPr/>
                    <a:lstStyle/>
                    <a:p>
                      <a:pPr algn="ctr"/>
                      <a:r>
                        <a:rPr lang="es-ES" dirty="0" smtClean="0">
                          <a:latin typeface="Gill Sans MT" panose="020B0502020104020203" pitchFamily="34" charset="0"/>
                        </a:rPr>
                        <a:t>140,000,000</a:t>
                      </a:r>
                    </a:p>
                  </a:txBody>
                  <a:tcPr/>
                </a:tc>
                <a:tc>
                  <a:txBody>
                    <a:bodyPr/>
                    <a:lstStyle/>
                    <a:p>
                      <a:pPr algn="ctr"/>
                      <a:endParaRPr lang="es-ES" dirty="0">
                        <a:latin typeface="Gill Sans MT" panose="020B0502020104020203" pitchFamily="34" charset="0"/>
                      </a:endParaRPr>
                    </a:p>
                  </a:txBody>
                  <a:tcPr/>
                </a:tc>
                <a:tc>
                  <a:txBody>
                    <a:bodyPr/>
                    <a:lstStyle/>
                    <a:p>
                      <a:pPr algn="ctr"/>
                      <a:endParaRPr lang="es-ES" dirty="0">
                        <a:latin typeface="Gill Sans MT" panose="020B0502020104020203" pitchFamily="34" charset="0"/>
                      </a:endParaRPr>
                    </a:p>
                  </a:txBody>
                  <a:tcPr/>
                </a:tc>
                <a:tc>
                  <a:txBody>
                    <a:bodyPr/>
                    <a:lstStyle/>
                    <a:p>
                      <a:pPr algn="ctr"/>
                      <a:endParaRPr lang="es-ES" dirty="0">
                        <a:latin typeface="Gill Sans MT" panose="020B0502020104020203" pitchFamily="34" charset="0"/>
                      </a:endParaRPr>
                    </a:p>
                  </a:txBody>
                  <a:tcPr/>
                </a:tc>
                <a:tc>
                  <a:txBody>
                    <a:bodyPr/>
                    <a:lstStyle/>
                    <a:p>
                      <a:pPr algn="ctr"/>
                      <a:r>
                        <a:rPr lang="es-ES" dirty="0" smtClean="0">
                          <a:latin typeface="Gill Sans MT" panose="020B0502020104020203" pitchFamily="34" charset="0"/>
                        </a:rPr>
                        <a:t>140,000,000</a:t>
                      </a:r>
                      <a:endParaRPr lang="es-ES" dirty="0">
                        <a:latin typeface="Gill Sans MT" panose="020B0502020104020203" pitchFamily="34" charset="0"/>
                      </a:endParaRPr>
                    </a:p>
                  </a:txBody>
                  <a:tcPr/>
                </a:tc>
                <a:extLst>
                  <a:ext uri="{0D108BD9-81ED-4DB2-BD59-A6C34878D82A}">
                    <a16:rowId xmlns:a16="http://schemas.microsoft.com/office/drawing/2014/main" val="1046690680"/>
                  </a:ext>
                </a:extLst>
              </a:tr>
              <a:tr h="370840">
                <a:tc>
                  <a:txBody>
                    <a:bodyPr/>
                    <a:lstStyle/>
                    <a:p>
                      <a:r>
                        <a:rPr lang="es-ES" b="1" dirty="0" smtClean="0">
                          <a:latin typeface="Gill Sans MT" panose="020B0502020104020203" pitchFamily="34" charset="0"/>
                        </a:rPr>
                        <a:t>Total</a:t>
                      </a:r>
                      <a:endParaRPr lang="es-ES" b="1" dirty="0">
                        <a:latin typeface="Gill Sans MT" panose="020B0502020104020203" pitchFamily="34" charset="0"/>
                      </a:endParaRPr>
                    </a:p>
                  </a:txBody>
                  <a:tcPr/>
                </a:tc>
                <a:tc>
                  <a:txBody>
                    <a:bodyPr/>
                    <a:lstStyle/>
                    <a:p>
                      <a:pPr algn="ctr"/>
                      <a:r>
                        <a:rPr lang="es-ES" b="1" dirty="0" smtClean="0">
                          <a:latin typeface="Gill Sans MT" panose="020B0502020104020203" pitchFamily="34" charset="0"/>
                        </a:rPr>
                        <a:t>225,300,000</a:t>
                      </a:r>
                      <a:endParaRPr lang="es-ES" b="1" dirty="0">
                        <a:latin typeface="Gill Sans MT" panose="020B0502020104020203" pitchFamily="34" charset="0"/>
                      </a:endParaRPr>
                    </a:p>
                  </a:txBody>
                  <a:tcPr/>
                </a:tc>
                <a:tc>
                  <a:txBody>
                    <a:bodyPr/>
                    <a:lstStyle/>
                    <a:p>
                      <a:pPr algn="ctr"/>
                      <a:r>
                        <a:rPr lang="es-ES" b="1" dirty="0" smtClean="0">
                          <a:latin typeface="Gill Sans MT" panose="020B0502020104020203" pitchFamily="34" charset="0"/>
                        </a:rPr>
                        <a:t>50,000,000</a:t>
                      </a:r>
                      <a:endParaRPr lang="es-ES" b="1" dirty="0">
                        <a:latin typeface="Gill Sans MT" panose="020B0502020104020203" pitchFamily="34" charset="0"/>
                      </a:endParaRPr>
                    </a:p>
                  </a:txBody>
                  <a:tcPr/>
                </a:tc>
                <a:tc>
                  <a:txBody>
                    <a:bodyPr/>
                    <a:lstStyle/>
                    <a:p>
                      <a:pPr algn="ctr"/>
                      <a:r>
                        <a:rPr lang="es-ES" b="1" dirty="0" smtClean="0">
                          <a:latin typeface="Gill Sans MT" panose="020B0502020104020203" pitchFamily="34" charset="0"/>
                        </a:rPr>
                        <a:t>102,000,000</a:t>
                      </a:r>
                      <a:endParaRPr lang="es-ES" b="1" dirty="0">
                        <a:latin typeface="Gill Sans MT" panose="020B0502020104020203" pitchFamily="34" charset="0"/>
                      </a:endParaRPr>
                    </a:p>
                  </a:txBody>
                  <a:tcPr/>
                </a:tc>
                <a:tc>
                  <a:txBody>
                    <a:bodyPr/>
                    <a:lstStyle/>
                    <a:p>
                      <a:pPr algn="ctr"/>
                      <a:r>
                        <a:rPr lang="es-ES" b="1" dirty="0" smtClean="0">
                          <a:latin typeface="Gill Sans MT" panose="020B0502020104020203" pitchFamily="34" charset="0"/>
                        </a:rPr>
                        <a:t>74,700,000</a:t>
                      </a:r>
                      <a:endParaRPr lang="es-ES" b="1" dirty="0">
                        <a:latin typeface="Gill Sans MT" panose="020B0502020104020203" pitchFamily="34" charset="0"/>
                      </a:endParaRPr>
                    </a:p>
                  </a:txBody>
                  <a:tcPr/>
                </a:tc>
                <a:tc>
                  <a:txBody>
                    <a:bodyPr/>
                    <a:lstStyle/>
                    <a:p>
                      <a:pPr algn="ctr"/>
                      <a:r>
                        <a:rPr lang="es-ES" b="1" dirty="0" smtClean="0">
                          <a:latin typeface="Gill Sans MT" panose="020B0502020104020203" pitchFamily="34" charset="0"/>
                        </a:rPr>
                        <a:t>452,000,000</a:t>
                      </a:r>
                      <a:endParaRPr lang="es-ES" b="1" dirty="0">
                        <a:latin typeface="Gill Sans MT" panose="020B0502020104020203" pitchFamily="34" charset="0"/>
                      </a:endParaRPr>
                    </a:p>
                  </a:txBody>
                  <a:tcPr/>
                </a:tc>
                <a:extLst>
                  <a:ext uri="{0D108BD9-81ED-4DB2-BD59-A6C34878D82A}">
                    <a16:rowId xmlns:a16="http://schemas.microsoft.com/office/drawing/2014/main" val="315003335"/>
                  </a:ext>
                </a:extLst>
              </a:tr>
            </a:tbl>
          </a:graphicData>
        </a:graphic>
      </p:graphicFrame>
      <p:sp>
        <p:nvSpPr>
          <p:cNvPr id="5" name="Rectángulo 4"/>
          <p:cNvSpPr/>
          <p:nvPr/>
        </p:nvSpPr>
        <p:spPr>
          <a:xfrm>
            <a:off x="735622" y="5780874"/>
            <a:ext cx="9832731" cy="646331"/>
          </a:xfrm>
          <a:prstGeom prst="rect">
            <a:avLst/>
          </a:prstGeom>
        </p:spPr>
        <p:txBody>
          <a:bodyPr wrap="square">
            <a:spAutoFit/>
          </a:bodyPr>
          <a:lstStyle/>
          <a:p>
            <a:r>
              <a:rPr lang="es-ES" dirty="0" smtClean="0">
                <a:solidFill>
                  <a:schemeClr val="bg2">
                    <a:lumMod val="75000"/>
                  </a:schemeClr>
                </a:solidFill>
                <a:latin typeface="Trebuchet MS" panose="020B0603020202020204" pitchFamily="34" charset="0"/>
              </a:rPr>
              <a:t>De </a:t>
            </a:r>
            <a:r>
              <a:rPr lang="es-ES" dirty="0">
                <a:solidFill>
                  <a:schemeClr val="bg2">
                    <a:lumMod val="75000"/>
                  </a:schemeClr>
                </a:solidFill>
                <a:latin typeface="Trebuchet MS" panose="020B0603020202020204" pitchFamily="34" charset="0"/>
              </a:rPr>
              <a:t>acuerdo con el Plan de Choque para la Ciencia y la Innovación, la previsión es que la convocatoria se resuelva por 412 M€.</a:t>
            </a:r>
            <a:endParaRPr lang="es-ES" dirty="0">
              <a:solidFill>
                <a:schemeClr val="bg2">
                  <a:lumMod val="75000"/>
                </a:schemeClr>
              </a:solidFill>
            </a:endParaRPr>
          </a:p>
        </p:txBody>
      </p:sp>
    </p:spTree>
    <p:extLst>
      <p:ext uri="{BB962C8B-B14F-4D97-AF65-F5344CB8AC3E}">
        <p14:creationId xmlns:p14="http://schemas.microsoft.com/office/powerpoint/2010/main" val="12244108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89601" y="376709"/>
            <a:ext cx="10600662" cy="605510"/>
          </a:xfrm>
        </p:spPr>
        <p:txBody>
          <a:bodyPr>
            <a:normAutofit/>
          </a:bodyPr>
          <a:lstStyle/>
          <a:p>
            <a:pPr algn="ctr"/>
            <a:r>
              <a:rPr lang="es-ES" sz="3200" b="1" dirty="0">
                <a:solidFill>
                  <a:schemeClr val="tx1"/>
                </a:solidFill>
              </a:rPr>
              <a:t>Contenido y documentación de la solicitud</a:t>
            </a:r>
          </a:p>
        </p:txBody>
      </p:sp>
      <p:sp>
        <p:nvSpPr>
          <p:cNvPr id="3" name="CuadroTexto 2"/>
          <p:cNvSpPr txBox="1"/>
          <p:nvPr/>
        </p:nvSpPr>
        <p:spPr>
          <a:xfrm>
            <a:off x="730083" y="1182231"/>
            <a:ext cx="10304585" cy="1938992"/>
          </a:xfrm>
          <a:prstGeom prst="rect">
            <a:avLst/>
          </a:prstGeom>
          <a:noFill/>
        </p:spPr>
        <p:txBody>
          <a:bodyPr wrap="square" rtlCol="0">
            <a:spAutoFit/>
          </a:bodyPr>
          <a:lstStyle/>
          <a:p>
            <a:pPr marL="285750" indent="-285750">
              <a:buClr>
                <a:srgbClr val="FF0000"/>
              </a:buClr>
              <a:buFont typeface="Wingdings" panose="05000000000000000000" pitchFamily="2" charset="2"/>
              <a:buChar char="Ø"/>
            </a:pPr>
            <a:r>
              <a:rPr lang="es-ES" sz="2000" dirty="0">
                <a:solidFill>
                  <a:srgbClr val="0070C0"/>
                </a:solidFill>
              </a:rPr>
              <a:t>Formulario electrónico de la solicitud</a:t>
            </a:r>
          </a:p>
          <a:p>
            <a:pPr marL="285750" indent="-285750">
              <a:buClr>
                <a:srgbClr val="FF0000"/>
              </a:buClr>
              <a:buFont typeface="Wingdings" panose="05000000000000000000" pitchFamily="2" charset="2"/>
              <a:buChar char="Ø"/>
            </a:pPr>
            <a:r>
              <a:rPr lang="es-ES" sz="2000" dirty="0">
                <a:solidFill>
                  <a:srgbClr val="0070C0"/>
                </a:solidFill>
              </a:rPr>
              <a:t>Memoria científico-técnica del proyecto</a:t>
            </a:r>
          </a:p>
          <a:p>
            <a:pPr marL="285750" indent="-285750">
              <a:buClr>
                <a:srgbClr val="FF0000"/>
              </a:buClr>
              <a:buFont typeface="Wingdings" panose="05000000000000000000" pitchFamily="2" charset="2"/>
              <a:buChar char="Ø"/>
            </a:pPr>
            <a:r>
              <a:rPr lang="es-ES" sz="2000" dirty="0">
                <a:solidFill>
                  <a:srgbClr val="0070C0"/>
                </a:solidFill>
              </a:rPr>
              <a:t>“</a:t>
            </a:r>
            <a:r>
              <a:rPr lang="es-ES" sz="2000" dirty="0" err="1" smtClean="0">
                <a:solidFill>
                  <a:srgbClr val="0070C0"/>
                </a:solidFill>
              </a:rPr>
              <a:t>Curriculum</a:t>
            </a:r>
            <a:r>
              <a:rPr lang="es-ES" sz="2000" dirty="0" smtClean="0">
                <a:solidFill>
                  <a:srgbClr val="0070C0"/>
                </a:solidFill>
              </a:rPr>
              <a:t> </a:t>
            </a:r>
            <a:r>
              <a:rPr lang="es-ES" sz="2000" dirty="0">
                <a:solidFill>
                  <a:srgbClr val="0070C0"/>
                </a:solidFill>
              </a:rPr>
              <a:t>Vitae” abreviado (CVA) de </a:t>
            </a:r>
            <a:r>
              <a:rPr lang="es-ES" sz="2000" dirty="0" smtClean="0">
                <a:solidFill>
                  <a:srgbClr val="0070C0"/>
                </a:solidFill>
              </a:rPr>
              <a:t>la o las personas IP, </a:t>
            </a:r>
            <a:r>
              <a:rPr lang="es-ES" sz="2000" dirty="0">
                <a:solidFill>
                  <a:srgbClr val="0070C0"/>
                </a:solidFill>
              </a:rPr>
              <a:t>en modelo normalizado</a:t>
            </a:r>
          </a:p>
          <a:p>
            <a:pPr marL="285750" indent="-285750">
              <a:buClr>
                <a:srgbClr val="FF0000"/>
              </a:buClr>
              <a:buFont typeface="Wingdings" panose="05000000000000000000" pitchFamily="2" charset="2"/>
              <a:buChar char="Ø"/>
            </a:pPr>
            <a:r>
              <a:rPr lang="es-ES" sz="2000" dirty="0">
                <a:solidFill>
                  <a:srgbClr val="0070C0"/>
                </a:solidFill>
              </a:rPr>
              <a:t>Documentación especifica de algunos proyectos:</a:t>
            </a:r>
          </a:p>
          <a:p>
            <a:pPr marL="742950" lvl="1" indent="-285750">
              <a:buClr>
                <a:srgbClr val="FF0000"/>
              </a:buClr>
              <a:buFont typeface="Wingdings" panose="05000000000000000000" pitchFamily="2" charset="2"/>
              <a:buChar char="Ø"/>
            </a:pPr>
            <a:r>
              <a:rPr lang="es-ES" sz="2000" dirty="0">
                <a:solidFill>
                  <a:srgbClr val="0070C0"/>
                </a:solidFill>
              </a:rPr>
              <a:t>Proyectos que se desarrollen en zonas recogidas por el Tratado Antártico</a:t>
            </a:r>
          </a:p>
          <a:p>
            <a:pPr marL="742950" lvl="1" indent="-285750">
              <a:buClr>
                <a:srgbClr val="FF0000"/>
              </a:buClr>
              <a:buFont typeface="Wingdings" panose="05000000000000000000" pitchFamily="2" charset="2"/>
              <a:buChar char="Ø"/>
            </a:pPr>
            <a:r>
              <a:rPr lang="es-ES" sz="2000" dirty="0">
                <a:solidFill>
                  <a:srgbClr val="0070C0"/>
                </a:solidFill>
              </a:rPr>
              <a:t>Proyectos que requieran el uso de plataformas marinas, buques </a:t>
            </a:r>
            <a:r>
              <a:rPr lang="es-ES" sz="2000" dirty="0" smtClean="0">
                <a:solidFill>
                  <a:srgbClr val="0070C0"/>
                </a:solidFill>
              </a:rPr>
              <a:t>oceanográficos</a:t>
            </a:r>
            <a:endParaRPr lang="es-ES" sz="2000" dirty="0">
              <a:solidFill>
                <a:srgbClr val="0070C0"/>
              </a:solidFill>
            </a:endParaRPr>
          </a:p>
        </p:txBody>
      </p:sp>
      <p:sp>
        <p:nvSpPr>
          <p:cNvPr id="4" name="Rectángulo: esquinas redondeadas 3">
            <a:extLst>
              <a:ext uri="{FF2B5EF4-FFF2-40B4-BE49-F238E27FC236}">
                <a16:creationId xmlns:a16="http://schemas.microsoft.com/office/drawing/2014/main" id="{63578EBF-DC8A-43BC-BE3E-556F4978D93D}"/>
              </a:ext>
            </a:extLst>
          </p:cNvPr>
          <p:cNvSpPr/>
          <p:nvPr/>
        </p:nvSpPr>
        <p:spPr>
          <a:xfrm>
            <a:off x="140413" y="3750253"/>
            <a:ext cx="11835829" cy="2852771"/>
          </a:xfrm>
          <a:prstGeom prst="roundRect">
            <a:avLst/>
          </a:prstGeom>
          <a:solidFill>
            <a:schemeClr val="accent1">
              <a:lumMod val="20000"/>
              <a:lumOff val="8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a:extLst>
              <a:ext uri="{FF2B5EF4-FFF2-40B4-BE49-F238E27FC236}">
                <a16:creationId xmlns:a16="http://schemas.microsoft.com/office/drawing/2014/main" id="{CAF205C8-C9C4-4060-8523-3B4D45107ADC}"/>
              </a:ext>
            </a:extLst>
          </p:cNvPr>
          <p:cNvSpPr txBox="1"/>
          <p:nvPr/>
        </p:nvSpPr>
        <p:spPr>
          <a:xfrm>
            <a:off x="178085" y="3926746"/>
            <a:ext cx="11835829" cy="2246769"/>
          </a:xfrm>
          <a:prstGeom prst="rect">
            <a:avLst/>
          </a:prstGeom>
          <a:noFill/>
        </p:spPr>
        <p:txBody>
          <a:bodyPr wrap="square" rtlCol="0">
            <a:spAutoFit/>
          </a:bodyPr>
          <a:lstStyle/>
          <a:p>
            <a:pPr marL="285750" indent="-285750">
              <a:buFont typeface="Wingdings" panose="05000000000000000000" pitchFamily="2" charset="2"/>
              <a:buChar char="Ø"/>
            </a:pPr>
            <a:r>
              <a:rPr lang="es-ES" sz="2000" dirty="0">
                <a:solidFill>
                  <a:srgbClr val="002060"/>
                </a:solidFill>
              </a:rPr>
              <a:t>Plazo único de presentación de </a:t>
            </a:r>
            <a:r>
              <a:rPr lang="es-ES" sz="2000" dirty="0" smtClean="0">
                <a:solidFill>
                  <a:srgbClr val="002060"/>
                </a:solidFill>
              </a:rPr>
              <a:t>solicitudes, para </a:t>
            </a:r>
            <a:r>
              <a:rPr lang="es-ES" sz="2000" dirty="0">
                <a:solidFill>
                  <a:srgbClr val="002060"/>
                </a:solidFill>
              </a:rPr>
              <a:t>las acciones a realizar por IP y </a:t>
            </a:r>
            <a:r>
              <a:rPr lang="es-ES" sz="2000" dirty="0" smtClean="0">
                <a:solidFill>
                  <a:srgbClr val="002060"/>
                </a:solidFill>
              </a:rPr>
              <a:t>Representante Legal (RL) </a:t>
            </a:r>
            <a:r>
              <a:rPr lang="es-ES" sz="2000" dirty="0">
                <a:solidFill>
                  <a:srgbClr val="002060"/>
                </a:solidFill>
              </a:rPr>
              <a:t>de la entidad solicitante </a:t>
            </a:r>
            <a:r>
              <a:rPr lang="es-ES" sz="2000" dirty="0" smtClean="0">
                <a:solidFill>
                  <a:srgbClr val="FF0000"/>
                </a:solidFill>
              </a:rPr>
              <a:t>(</a:t>
            </a:r>
            <a:r>
              <a:rPr lang="es-ES" dirty="0">
                <a:solidFill>
                  <a:srgbClr val="FF0000"/>
                </a:solidFill>
              </a:rPr>
              <a:t>23 de noviembre de 2021 al 15 de diciembre de 2021 a las 14:00 horas (hora peninsular española</a:t>
            </a:r>
            <a:r>
              <a:rPr lang="es-ES" dirty="0" smtClean="0">
                <a:solidFill>
                  <a:srgbClr val="FF0000"/>
                </a:solidFill>
              </a:rPr>
              <a:t>).</a:t>
            </a:r>
          </a:p>
          <a:p>
            <a:pPr marL="285750" indent="-285750">
              <a:buFont typeface="Wingdings" panose="05000000000000000000" pitchFamily="2" charset="2"/>
              <a:buChar char="Ø"/>
            </a:pPr>
            <a:r>
              <a:rPr lang="es-ES" sz="2000" dirty="0" smtClean="0">
                <a:solidFill>
                  <a:srgbClr val="FF0000"/>
                </a:solidFill>
              </a:rPr>
              <a:t>Las </a:t>
            </a:r>
            <a:r>
              <a:rPr lang="es-ES" sz="2000" dirty="0">
                <a:solidFill>
                  <a:srgbClr val="FF0000"/>
                </a:solidFill>
              </a:rPr>
              <a:t>entidades a las que pertenecen el/la IP y las personas del equipo de investigación deberán estar registradas en SISEN</a:t>
            </a:r>
          </a:p>
          <a:p>
            <a:pPr marL="285750" indent="-285750">
              <a:buFont typeface="Wingdings" panose="05000000000000000000" pitchFamily="2" charset="2"/>
              <a:buChar char="Ø"/>
            </a:pPr>
            <a:r>
              <a:rPr lang="es-ES" sz="2000" dirty="0">
                <a:solidFill>
                  <a:srgbClr val="FF0000"/>
                </a:solidFill>
              </a:rPr>
              <a:t>Las personas que participan tanto en el equipo de investigación como en el equipo de trabajo deberán firmar la solicitud</a:t>
            </a:r>
          </a:p>
          <a:p>
            <a:pPr marL="285750" indent="-285750">
              <a:buFont typeface="Wingdings" panose="05000000000000000000" pitchFamily="2" charset="2"/>
              <a:buChar char="Ø"/>
            </a:pPr>
            <a:r>
              <a:rPr lang="es-ES" sz="2000" dirty="0">
                <a:solidFill>
                  <a:srgbClr val="002060"/>
                </a:solidFill>
              </a:rPr>
              <a:t>Los proyectos coordinados tienen una memoria única que </a:t>
            </a:r>
            <a:r>
              <a:rPr lang="es-ES" sz="2000" dirty="0" smtClean="0">
                <a:solidFill>
                  <a:srgbClr val="002060"/>
                </a:solidFill>
              </a:rPr>
              <a:t>aportará la persona coordinadora </a:t>
            </a:r>
            <a:r>
              <a:rPr lang="es-ES" sz="2000" dirty="0">
                <a:solidFill>
                  <a:srgbClr val="002060"/>
                </a:solidFill>
              </a:rPr>
              <a:t>del proyecto</a:t>
            </a:r>
          </a:p>
        </p:txBody>
      </p:sp>
    </p:spTree>
    <p:extLst>
      <p:ext uri="{BB962C8B-B14F-4D97-AF65-F5344CB8AC3E}">
        <p14:creationId xmlns:p14="http://schemas.microsoft.com/office/powerpoint/2010/main" val="87512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01677" y="344060"/>
            <a:ext cx="10600662" cy="605510"/>
          </a:xfrm>
        </p:spPr>
        <p:txBody>
          <a:bodyPr>
            <a:normAutofit/>
          </a:bodyPr>
          <a:lstStyle/>
          <a:p>
            <a:pPr algn="ctr"/>
            <a:r>
              <a:rPr lang="es-ES" sz="3200" b="1" dirty="0">
                <a:solidFill>
                  <a:schemeClr val="tx1"/>
                </a:solidFill>
              </a:rPr>
              <a:t>Formulario electrónico: solicitud (I)</a:t>
            </a:r>
          </a:p>
        </p:txBody>
      </p:sp>
      <p:sp>
        <p:nvSpPr>
          <p:cNvPr id="3" name="CuadroTexto 2"/>
          <p:cNvSpPr txBox="1"/>
          <p:nvPr/>
        </p:nvSpPr>
        <p:spPr>
          <a:xfrm>
            <a:off x="359420" y="1222130"/>
            <a:ext cx="2533249" cy="400110"/>
          </a:xfrm>
          <a:prstGeom prst="rect">
            <a:avLst/>
          </a:prstGeom>
          <a:noFill/>
        </p:spPr>
        <p:txBody>
          <a:bodyPr wrap="square" rtlCol="0">
            <a:spAutoFit/>
          </a:bodyPr>
          <a:lstStyle/>
          <a:p>
            <a:pPr marL="285750" indent="-285750">
              <a:buFont typeface="Wingdings" panose="05000000000000000000" pitchFamily="2" charset="2"/>
              <a:buChar char="Ø"/>
            </a:pPr>
            <a:r>
              <a:rPr lang="es-ES" sz="2000" b="1" u="sng" dirty="0">
                <a:solidFill>
                  <a:srgbClr val="0070C0"/>
                </a:solidFill>
              </a:rPr>
              <a:t>Entidad solicitante</a:t>
            </a:r>
          </a:p>
        </p:txBody>
      </p:sp>
      <p:sp>
        <p:nvSpPr>
          <p:cNvPr id="4" name="CuadroTexto 3"/>
          <p:cNvSpPr txBox="1"/>
          <p:nvPr/>
        </p:nvSpPr>
        <p:spPr>
          <a:xfrm>
            <a:off x="359420" y="2505807"/>
            <a:ext cx="7676748" cy="2554545"/>
          </a:xfrm>
          <a:prstGeom prst="rect">
            <a:avLst/>
          </a:prstGeom>
          <a:noFill/>
        </p:spPr>
        <p:txBody>
          <a:bodyPr wrap="square" rtlCol="0">
            <a:spAutoFit/>
          </a:bodyPr>
          <a:lstStyle/>
          <a:p>
            <a:pPr marL="285750" indent="-285750">
              <a:buFont typeface="Wingdings" panose="05000000000000000000" pitchFamily="2" charset="2"/>
              <a:buChar char="Ø"/>
            </a:pPr>
            <a:r>
              <a:rPr lang="es-ES" sz="2000" b="1" u="sng" dirty="0">
                <a:solidFill>
                  <a:srgbClr val="0070C0"/>
                </a:solidFill>
              </a:rPr>
              <a:t>Proyecto</a:t>
            </a:r>
            <a:r>
              <a:rPr lang="es-ES" sz="2000" dirty="0">
                <a:solidFill>
                  <a:srgbClr val="0070C0"/>
                </a:solidFill>
              </a:rPr>
              <a:t>: Modalidad </a:t>
            </a:r>
            <a:r>
              <a:rPr lang="es-ES" sz="2000" dirty="0" smtClean="0">
                <a:solidFill>
                  <a:srgbClr val="0070C0"/>
                </a:solidFill>
              </a:rPr>
              <a:t>(en </a:t>
            </a:r>
            <a:r>
              <a:rPr lang="es-ES" sz="2000" dirty="0">
                <a:solidFill>
                  <a:srgbClr val="0070C0"/>
                </a:solidFill>
              </a:rPr>
              <a:t>el caso de </a:t>
            </a:r>
            <a:r>
              <a:rPr lang="es-ES" sz="2000" dirty="0" smtClean="0">
                <a:solidFill>
                  <a:srgbClr val="0070C0"/>
                </a:solidFill>
              </a:rPr>
              <a:t>proyectos de investigación orientada  </a:t>
            </a:r>
            <a:r>
              <a:rPr lang="es-ES" sz="2000" dirty="0">
                <a:solidFill>
                  <a:srgbClr val="0070C0"/>
                </a:solidFill>
              </a:rPr>
              <a:t>deberá seleccionar </a:t>
            </a:r>
            <a:r>
              <a:rPr lang="es-ES" sz="2000" dirty="0" smtClean="0">
                <a:solidFill>
                  <a:srgbClr val="FF0000"/>
                </a:solidFill>
              </a:rPr>
              <a:t>la prioridad temática</a:t>
            </a:r>
            <a:r>
              <a:rPr lang="es-ES" sz="2000" dirty="0" smtClean="0">
                <a:solidFill>
                  <a:srgbClr val="0070C0"/>
                </a:solidFill>
              </a:rPr>
              <a:t> en </a:t>
            </a:r>
            <a:r>
              <a:rPr lang="es-ES" sz="2000" dirty="0">
                <a:solidFill>
                  <a:srgbClr val="0070C0"/>
                </a:solidFill>
              </a:rPr>
              <a:t>el que se enmarca el proyecto), tipo, coordinado o individual, </a:t>
            </a:r>
            <a:r>
              <a:rPr lang="es-ES" sz="2000" dirty="0" smtClean="0">
                <a:solidFill>
                  <a:srgbClr val="0070C0"/>
                </a:solidFill>
              </a:rPr>
              <a:t>Área </a:t>
            </a:r>
            <a:r>
              <a:rPr lang="es-ES" sz="2000" dirty="0">
                <a:solidFill>
                  <a:srgbClr val="0070C0"/>
                </a:solidFill>
              </a:rPr>
              <a:t>y </a:t>
            </a:r>
            <a:r>
              <a:rPr lang="es-ES" sz="2000" dirty="0" err="1">
                <a:solidFill>
                  <a:srgbClr val="0070C0"/>
                </a:solidFill>
              </a:rPr>
              <a:t>Subarea</a:t>
            </a:r>
            <a:r>
              <a:rPr lang="es-ES" sz="2000" dirty="0">
                <a:solidFill>
                  <a:srgbClr val="0070C0"/>
                </a:solidFill>
              </a:rPr>
              <a:t> temática , otros datos del proyecto </a:t>
            </a:r>
            <a:r>
              <a:rPr lang="es-ES" sz="2000" dirty="0" smtClean="0">
                <a:solidFill>
                  <a:srgbClr val="0070C0"/>
                </a:solidFill>
              </a:rPr>
              <a:t>(entre otros, </a:t>
            </a:r>
            <a:r>
              <a:rPr lang="es-ES" sz="2000" dirty="0">
                <a:solidFill>
                  <a:srgbClr val="0070C0"/>
                </a:solidFill>
              </a:rPr>
              <a:t>incorporación de la </a:t>
            </a:r>
            <a:r>
              <a:rPr lang="es-ES" sz="2000" dirty="0">
                <a:solidFill>
                  <a:srgbClr val="FF0000"/>
                </a:solidFill>
              </a:rPr>
              <a:t>información relativa a </a:t>
            </a:r>
            <a:r>
              <a:rPr lang="es-ES" sz="2000" dirty="0" smtClean="0">
                <a:solidFill>
                  <a:srgbClr val="FF0000"/>
                </a:solidFill>
              </a:rPr>
              <a:t>perspectiva de </a:t>
            </a:r>
            <a:r>
              <a:rPr lang="es-ES" sz="2000" dirty="0">
                <a:solidFill>
                  <a:srgbClr val="FF0000"/>
                </a:solidFill>
              </a:rPr>
              <a:t>genero en </a:t>
            </a:r>
            <a:r>
              <a:rPr lang="es-ES" sz="2000" dirty="0" smtClean="0">
                <a:solidFill>
                  <a:srgbClr val="FF0000"/>
                </a:solidFill>
              </a:rPr>
              <a:t>el contenido de la investigación</a:t>
            </a:r>
            <a:r>
              <a:rPr lang="es-ES" sz="2000" dirty="0" smtClean="0">
                <a:solidFill>
                  <a:srgbClr val="0070C0"/>
                </a:solidFill>
              </a:rPr>
              <a:t>), </a:t>
            </a:r>
            <a:r>
              <a:rPr lang="es-ES" sz="2000" dirty="0">
                <a:solidFill>
                  <a:srgbClr val="0070C0"/>
                </a:solidFill>
              </a:rPr>
              <a:t>indicadores del proyecto, solicitud de la inclusión en la convocatoria de contratos predoctorales, información sobre solicitud de tiempo de buque o campaña antártica.</a:t>
            </a:r>
          </a:p>
        </p:txBody>
      </p:sp>
      <p:pic>
        <p:nvPicPr>
          <p:cNvPr id="5" name="Imagen 4" descr="3con14 - TICO 2013/14 - P6 - Tarea #06: Transformaciones CSS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3738" y="2250830"/>
            <a:ext cx="3211779" cy="3169959"/>
          </a:xfrm>
          <a:prstGeom prst="rect">
            <a:avLst/>
          </a:prstGeom>
        </p:spPr>
      </p:pic>
    </p:spTree>
    <p:extLst>
      <p:ext uri="{BB962C8B-B14F-4D97-AF65-F5344CB8AC3E}">
        <p14:creationId xmlns:p14="http://schemas.microsoft.com/office/powerpoint/2010/main" val="21530544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01677" y="344060"/>
            <a:ext cx="10600662" cy="605510"/>
          </a:xfrm>
        </p:spPr>
        <p:txBody>
          <a:bodyPr>
            <a:normAutofit/>
          </a:bodyPr>
          <a:lstStyle/>
          <a:p>
            <a:pPr algn="ctr"/>
            <a:r>
              <a:rPr lang="es-ES" sz="3200" b="1" dirty="0">
                <a:solidFill>
                  <a:schemeClr val="tx1"/>
                </a:solidFill>
              </a:rPr>
              <a:t>Formulario electrónico: solicitud (II)</a:t>
            </a:r>
          </a:p>
        </p:txBody>
      </p:sp>
      <p:sp>
        <p:nvSpPr>
          <p:cNvPr id="4" name="CuadroTexto 3"/>
          <p:cNvSpPr txBox="1"/>
          <p:nvPr/>
        </p:nvSpPr>
        <p:spPr>
          <a:xfrm>
            <a:off x="359420" y="1776046"/>
            <a:ext cx="10507871" cy="4093428"/>
          </a:xfrm>
          <a:prstGeom prst="rect">
            <a:avLst/>
          </a:prstGeom>
          <a:noFill/>
        </p:spPr>
        <p:txBody>
          <a:bodyPr wrap="square" rtlCol="0">
            <a:spAutoFit/>
          </a:bodyPr>
          <a:lstStyle/>
          <a:p>
            <a:pPr marL="285750" indent="-285750" algn="just">
              <a:buFont typeface="Wingdings" panose="05000000000000000000" pitchFamily="2" charset="2"/>
              <a:buChar char="Ø"/>
            </a:pPr>
            <a:r>
              <a:rPr lang="es-ES" sz="2000" b="1" u="sng" dirty="0">
                <a:solidFill>
                  <a:srgbClr val="0070C0"/>
                </a:solidFill>
              </a:rPr>
              <a:t>Investigadores</a:t>
            </a:r>
            <a:r>
              <a:rPr lang="es-ES" sz="2000" b="1" dirty="0">
                <a:solidFill>
                  <a:srgbClr val="0070C0"/>
                </a:solidFill>
              </a:rPr>
              <a:t>:</a:t>
            </a:r>
          </a:p>
          <a:p>
            <a:pPr algn="just"/>
            <a:endParaRPr lang="es-ES" sz="2000" dirty="0">
              <a:solidFill>
                <a:srgbClr val="0070C0"/>
              </a:solidFill>
            </a:endParaRPr>
          </a:p>
          <a:p>
            <a:pPr marL="742950" lvl="1" indent="-285750" algn="just">
              <a:buClr>
                <a:srgbClr val="FF0000"/>
              </a:buClr>
              <a:buFont typeface="Wingdings" panose="05000000000000000000" pitchFamily="2" charset="2"/>
              <a:buChar char="ü"/>
            </a:pPr>
            <a:r>
              <a:rPr lang="es-ES" sz="2000" dirty="0">
                <a:solidFill>
                  <a:srgbClr val="0070C0"/>
                </a:solidFill>
              </a:rPr>
              <a:t> Datos </a:t>
            </a:r>
            <a:r>
              <a:rPr lang="es-ES" sz="2000" dirty="0" smtClean="0">
                <a:solidFill>
                  <a:srgbClr val="0070C0"/>
                </a:solidFill>
              </a:rPr>
              <a:t>IP1 </a:t>
            </a:r>
            <a:r>
              <a:rPr lang="es-ES" sz="2000" dirty="0">
                <a:solidFill>
                  <a:srgbClr val="0070C0"/>
                </a:solidFill>
              </a:rPr>
              <a:t>e IP2: personales,  académicos, situación </a:t>
            </a:r>
            <a:r>
              <a:rPr lang="es-ES" sz="2000" dirty="0" smtClean="0">
                <a:solidFill>
                  <a:srgbClr val="0070C0"/>
                </a:solidFill>
              </a:rPr>
              <a:t>profesional </a:t>
            </a:r>
            <a:r>
              <a:rPr lang="es-ES" sz="2000" dirty="0">
                <a:solidFill>
                  <a:srgbClr val="0070C0"/>
                </a:solidFill>
              </a:rPr>
              <a:t>(situaciones del art </a:t>
            </a:r>
            <a:r>
              <a:rPr lang="es-ES" sz="2000" dirty="0" smtClean="0">
                <a:solidFill>
                  <a:srgbClr val="0070C0"/>
                </a:solidFill>
              </a:rPr>
              <a:t>6.3 c) </a:t>
            </a:r>
            <a:r>
              <a:rPr lang="es-ES" sz="2000" dirty="0">
                <a:solidFill>
                  <a:srgbClr val="0070C0"/>
                </a:solidFill>
              </a:rPr>
              <a:t>a tener en </a:t>
            </a:r>
            <a:r>
              <a:rPr lang="es-ES" sz="2000" dirty="0" smtClean="0">
                <a:solidFill>
                  <a:srgbClr val="0070C0"/>
                </a:solidFill>
              </a:rPr>
              <a:t>cuenta para los proyectos tipo A). Será </a:t>
            </a:r>
            <a:r>
              <a:rPr lang="es-ES" sz="2000" dirty="0">
                <a:solidFill>
                  <a:srgbClr val="0070C0"/>
                </a:solidFill>
              </a:rPr>
              <a:t>obligatorio incorporar el </a:t>
            </a:r>
            <a:r>
              <a:rPr lang="es-ES" sz="2000" dirty="0" smtClean="0">
                <a:solidFill>
                  <a:srgbClr val="0070C0"/>
                </a:solidFill>
              </a:rPr>
              <a:t>Código </a:t>
            </a:r>
            <a:r>
              <a:rPr lang="es-ES" sz="2000" dirty="0">
                <a:solidFill>
                  <a:srgbClr val="0070C0"/>
                </a:solidFill>
              </a:rPr>
              <a:t>ORCID, </a:t>
            </a:r>
            <a:r>
              <a:rPr lang="es-ES" sz="2000" dirty="0">
                <a:solidFill>
                  <a:srgbClr val="FF0000"/>
                </a:solidFill>
              </a:rPr>
              <a:t>es recomendable incorporar el resumen del CV en ingles </a:t>
            </a:r>
            <a:endParaRPr lang="es-ES" sz="2000" dirty="0">
              <a:solidFill>
                <a:srgbClr val="0070C0"/>
              </a:solidFill>
            </a:endParaRPr>
          </a:p>
          <a:p>
            <a:pPr marL="742950" lvl="1" indent="-285750" algn="just">
              <a:buClr>
                <a:srgbClr val="FF0000"/>
              </a:buClr>
              <a:buFont typeface="Wingdings" panose="05000000000000000000" pitchFamily="2" charset="2"/>
              <a:buChar char="ü"/>
            </a:pPr>
            <a:r>
              <a:rPr lang="es-ES" sz="2000" dirty="0">
                <a:solidFill>
                  <a:srgbClr val="0070C0"/>
                </a:solidFill>
              </a:rPr>
              <a:t>Información del Equipo de </a:t>
            </a:r>
            <a:r>
              <a:rPr lang="es-ES" sz="2000" dirty="0" smtClean="0">
                <a:solidFill>
                  <a:srgbClr val="0070C0"/>
                </a:solidFill>
              </a:rPr>
              <a:t>Investigación incluyendo una breve reseña de su CV</a:t>
            </a:r>
            <a:endParaRPr lang="es-ES" sz="2000" dirty="0">
              <a:solidFill>
                <a:srgbClr val="0070C0"/>
              </a:solidFill>
            </a:endParaRPr>
          </a:p>
          <a:p>
            <a:pPr marL="742950" lvl="1" indent="-285750" algn="just">
              <a:buClr>
                <a:srgbClr val="FF0000"/>
              </a:buClr>
              <a:buFont typeface="Wingdings" panose="05000000000000000000" pitchFamily="2" charset="2"/>
              <a:buChar char="ü"/>
            </a:pPr>
            <a:r>
              <a:rPr lang="es-ES" sz="2000" dirty="0">
                <a:solidFill>
                  <a:srgbClr val="0070C0"/>
                </a:solidFill>
              </a:rPr>
              <a:t>Información del </a:t>
            </a:r>
            <a:r>
              <a:rPr lang="es-ES" sz="2000" dirty="0" smtClean="0">
                <a:solidFill>
                  <a:srgbClr val="0070C0"/>
                </a:solidFill>
              </a:rPr>
              <a:t>Equipo </a:t>
            </a:r>
            <a:r>
              <a:rPr lang="es-ES" sz="2000" dirty="0">
                <a:solidFill>
                  <a:srgbClr val="0070C0"/>
                </a:solidFill>
              </a:rPr>
              <a:t>de </a:t>
            </a:r>
            <a:r>
              <a:rPr lang="es-ES" sz="2000" dirty="0" smtClean="0">
                <a:solidFill>
                  <a:srgbClr val="0070C0"/>
                </a:solidFill>
              </a:rPr>
              <a:t>Trabajo</a:t>
            </a:r>
            <a:r>
              <a:rPr lang="es-ES" sz="2000" dirty="0">
                <a:solidFill>
                  <a:srgbClr val="0070C0"/>
                </a:solidFill>
              </a:rPr>
              <a:t>. </a:t>
            </a:r>
            <a:endParaRPr lang="es-ES" sz="2000" dirty="0" smtClean="0">
              <a:solidFill>
                <a:srgbClr val="0070C0"/>
              </a:solidFill>
            </a:endParaRPr>
          </a:p>
          <a:p>
            <a:pPr marL="742950" lvl="1" indent="-285750" algn="just">
              <a:buClr>
                <a:srgbClr val="FF0000"/>
              </a:buClr>
              <a:buFont typeface="Wingdings" panose="05000000000000000000" pitchFamily="2" charset="2"/>
              <a:buChar char="ü"/>
            </a:pPr>
            <a:r>
              <a:rPr lang="es-ES" sz="2000" dirty="0" smtClean="0">
                <a:solidFill>
                  <a:srgbClr val="0070C0"/>
                </a:solidFill>
              </a:rPr>
              <a:t>Se </a:t>
            </a:r>
            <a:r>
              <a:rPr lang="es-ES" sz="2000" dirty="0">
                <a:solidFill>
                  <a:srgbClr val="0070C0"/>
                </a:solidFill>
              </a:rPr>
              <a:t>recomienda incorporar el código ORCID para cada miembro del </a:t>
            </a:r>
            <a:r>
              <a:rPr lang="es-ES" sz="2000" dirty="0" smtClean="0">
                <a:solidFill>
                  <a:srgbClr val="0070C0"/>
                </a:solidFill>
              </a:rPr>
              <a:t>equipo de trabajo </a:t>
            </a:r>
            <a:endParaRPr lang="es-ES" sz="2000" dirty="0">
              <a:solidFill>
                <a:srgbClr val="0070C0"/>
              </a:solidFill>
            </a:endParaRPr>
          </a:p>
          <a:p>
            <a:pPr lvl="1" algn="just">
              <a:buClr>
                <a:srgbClr val="FF0000"/>
              </a:buClr>
            </a:pPr>
            <a:endParaRPr lang="es-ES" sz="2000" dirty="0">
              <a:solidFill>
                <a:srgbClr val="FF0000"/>
              </a:solidFill>
            </a:endParaRPr>
          </a:p>
          <a:p>
            <a:pPr algn="just"/>
            <a:r>
              <a:rPr lang="es-ES" sz="2000" dirty="0">
                <a:solidFill>
                  <a:srgbClr val="FF0000"/>
                </a:solidFill>
              </a:rPr>
              <a:t>La solicitud deberá estar firmada, </a:t>
            </a:r>
            <a:r>
              <a:rPr lang="es-ES" sz="2000" dirty="0">
                <a:solidFill>
                  <a:srgbClr val="0070C0"/>
                </a:solidFill>
              </a:rPr>
              <a:t>además de por </a:t>
            </a:r>
            <a:r>
              <a:rPr lang="es-ES" sz="2000" dirty="0" smtClean="0">
                <a:solidFill>
                  <a:srgbClr val="0070C0"/>
                </a:solidFill>
              </a:rPr>
              <a:t>las personas IP </a:t>
            </a:r>
            <a:r>
              <a:rPr lang="es-ES" sz="2000" dirty="0">
                <a:solidFill>
                  <a:srgbClr val="0070C0"/>
                </a:solidFill>
              </a:rPr>
              <a:t>y miembros del equipo de Investigación</a:t>
            </a:r>
            <a:r>
              <a:rPr lang="es-ES" sz="2000" dirty="0">
                <a:solidFill>
                  <a:srgbClr val="FF0000"/>
                </a:solidFill>
              </a:rPr>
              <a:t>, por los miembros del equipo de trabajo.</a:t>
            </a:r>
          </a:p>
          <a:p>
            <a:pPr algn="just"/>
            <a:endParaRPr lang="es-ES" sz="2000" dirty="0">
              <a:solidFill>
                <a:srgbClr val="FF0000"/>
              </a:solidFill>
            </a:endParaRPr>
          </a:p>
          <a:p>
            <a:pPr marL="285750" indent="-285750" algn="just">
              <a:buClr>
                <a:srgbClr val="0070C0"/>
              </a:buClr>
              <a:buFont typeface="Wingdings" panose="05000000000000000000" pitchFamily="2" charset="2"/>
              <a:buChar char="Ø"/>
            </a:pPr>
            <a:r>
              <a:rPr lang="es-ES" sz="2000" b="1" u="sng" dirty="0">
                <a:solidFill>
                  <a:srgbClr val="0070C0"/>
                </a:solidFill>
              </a:rPr>
              <a:t>Información sobre Implicaciones Éticas y/o de </a:t>
            </a:r>
            <a:r>
              <a:rPr lang="es-ES" sz="2000" b="1" u="sng" dirty="0" smtClean="0">
                <a:solidFill>
                  <a:srgbClr val="0070C0"/>
                </a:solidFill>
              </a:rPr>
              <a:t>Bioseguridad</a:t>
            </a:r>
            <a:endParaRPr lang="es-ES" sz="2000" b="1" u="sng" dirty="0">
              <a:solidFill>
                <a:srgbClr val="0070C0"/>
              </a:solidFill>
            </a:endParaRPr>
          </a:p>
        </p:txBody>
      </p:sp>
    </p:spTree>
    <p:extLst>
      <p:ext uri="{BB962C8B-B14F-4D97-AF65-F5344CB8AC3E}">
        <p14:creationId xmlns:p14="http://schemas.microsoft.com/office/powerpoint/2010/main" val="62390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10469" y="335267"/>
            <a:ext cx="10600662" cy="605510"/>
          </a:xfrm>
        </p:spPr>
        <p:txBody>
          <a:bodyPr>
            <a:normAutofit/>
          </a:bodyPr>
          <a:lstStyle/>
          <a:p>
            <a:pPr algn="ctr"/>
            <a:r>
              <a:rPr lang="es-ES" sz="3200" b="1" dirty="0">
                <a:solidFill>
                  <a:schemeClr val="tx1"/>
                </a:solidFill>
              </a:rPr>
              <a:t>Formulario electrónico: presupuesto (I)</a:t>
            </a:r>
          </a:p>
        </p:txBody>
      </p:sp>
      <p:sp>
        <p:nvSpPr>
          <p:cNvPr id="3" name="CuadroTexto 2"/>
          <p:cNvSpPr txBox="1"/>
          <p:nvPr/>
        </p:nvSpPr>
        <p:spPr>
          <a:xfrm>
            <a:off x="140677" y="2351105"/>
            <a:ext cx="12051323" cy="4431983"/>
          </a:xfrm>
          <a:prstGeom prst="rect">
            <a:avLst/>
          </a:prstGeom>
          <a:noFill/>
        </p:spPr>
        <p:txBody>
          <a:bodyPr wrap="square" rtlCol="0">
            <a:spAutoFit/>
          </a:bodyPr>
          <a:lstStyle/>
          <a:p>
            <a:endParaRPr lang="es-ES" dirty="0">
              <a:solidFill>
                <a:srgbClr val="0070C0"/>
              </a:solidFill>
            </a:endParaRPr>
          </a:p>
          <a:p>
            <a:pPr marL="285750" indent="-285750">
              <a:buFont typeface="Wingdings" panose="05000000000000000000" pitchFamily="2" charset="2"/>
              <a:buChar char="Ø"/>
            </a:pPr>
            <a:r>
              <a:rPr lang="es-ES" sz="2400" b="1" u="sng" dirty="0">
                <a:solidFill>
                  <a:srgbClr val="0070C0"/>
                </a:solidFill>
              </a:rPr>
              <a:t>Gastos de Personal</a:t>
            </a:r>
            <a:r>
              <a:rPr lang="es-ES" sz="2400" dirty="0">
                <a:solidFill>
                  <a:srgbClr val="0070C0"/>
                </a:solidFill>
              </a:rPr>
              <a:t>: indicar el perfil, tareas en las que </a:t>
            </a:r>
            <a:r>
              <a:rPr lang="es-ES" sz="2400" dirty="0" smtClean="0">
                <a:solidFill>
                  <a:srgbClr val="0070C0"/>
                </a:solidFill>
              </a:rPr>
              <a:t>participará, </a:t>
            </a:r>
            <a:r>
              <a:rPr lang="es-ES" sz="2400" dirty="0">
                <a:solidFill>
                  <a:srgbClr val="0070C0"/>
                </a:solidFill>
              </a:rPr>
              <a:t>duración prevista del contrato</a:t>
            </a:r>
          </a:p>
          <a:p>
            <a:endParaRPr lang="es-ES" sz="2400" dirty="0">
              <a:solidFill>
                <a:srgbClr val="0070C0"/>
              </a:solidFill>
            </a:endParaRPr>
          </a:p>
          <a:p>
            <a:pPr marL="285750" indent="-285750">
              <a:buFont typeface="Wingdings" panose="05000000000000000000" pitchFamily="2" charset="2"/>
              <a:buChar char="Ø"/>
            </a:pPr>
            <a:r>
              <a:rPr lang="es-ES" sz="2400" b="1" u="sng" dirty="0">
                <a:solidFill>
                  <a:srgbClr val="0070C0"/>
                </a:solidFill>
              </a:rPr>
              <a:t>Gastos de ejecución</a:t>
            </a:r>
            <a:r>
              <a:rPr lang="es-ES" sz="2400" dirty="0">
                <a:solidFill>
                  <a:srgbClr val="0070C0"/>
                </a:solidFill>
              </a:rPr>
              <a:t>:</a:t>
            </a:r>
          </a:p>
          <a:p>
            <a:pPr marL="742950" lvl="1" indent="-285750">
              <a:buFont typeface="Wingdings" panose="05000000000000000000" pitchFamily="2" charset="2"/>
              <a:buChar char="Ø"/>
            </a:pPr>
            <a:r>
              <a:rPr lang="es-ES" sz="2400" dirty="0">
                <a:solidFill>
                  <a:srgbClr val="0070C0"/>
                </a:solidFill>
              </a:rPr>
              <a:t>Adquisición de inventariable: Equipamiento directamente relacionado con el proyecto, indicando las actividades con las que </a:t>
            </a:r>
            <a:r>
              <a:rPr lang="es-ES" sz="2400" dirty="0" smtClean="0">
                <a:solidFill>
                  <a:srgbClr val="0070C0"/>
                </a:solidFill>
              </a:rPr>
              <a:t>está </a:t>
            </a:r>
            <a:r>
              <a:rPr lang="es-ES" sz="2400" dirty="0">
                <a:solidFill>
                  <a:srgbClr val="0070C0"/>
                </a:solidFill>
              </a:rPr>
              <a:t>relacionado. </a:t>
            </a:r>
            <a:r>
              <a:rPr lang="es-ES" sz="2400" b="1" dirty="0">
                <a:solidFill>
                  <a:srgbClr val="002060"/>
                </a:solidFill>
              </a:rPr>
              <a:t>No son elegibles equipos de uso general de la entidad ni equipos como </a:t>
            </a:r>
            <a:r>
              <a:rPr lang="es-ES" sz="2400" b="1" dirty="0" smtClean="0">
                <a:solidFill>
                  <a:srgbClr val="002060"/>
                </a:solidFill>
              </a:rPr>
              <a:t>tabletas o </a:t>
            </a:r>
            <a:r>
              <a:rPr lang="es-ES" sz="2400" b="1" dirty="0">
                <a:solidFill>
                  <a:srgbClr val="002060"/>
                </a:solidFill>
              </a:rPr>
              <a:t>móviles  </a:t>
            </a:r>
          </a:p>
          <a:p>
            <a:pPr marL="742950" lvl="1" indent="-285750">
              <a:buFont typeface="Wingdings" panose="05000000000000000000" pitchFamily="2" charset="2"/>
              <a:buChar char="Ø"/>
            </a:pPr>
            <a:r>
              <a:rPr lang="es-ES" sz="2400" dirty="0">
                <a:solidFill>
                  <a:srgbClr val="0070C0"/>
                </a:solidFill>
              </a:rPr>
              <a:t>Fungible y similares: deberán estar desglosados y justificados. </a:t>
            </a:r>
            <a:r>
              <a:rPr lang="es-ES" sz="2400" b="1" dirty="0">
                <a:solidFill>
                  <a:srgbClr val="002060"/>
                </a:solidFill>
              </a:rPr>
              <a:t>No son elegibles los gastos de material de oficina ni fungible informático.</a:t>
            </a:r>
          </a:p>
          <a:p>
            <a:pPr marL="742950" lvl="1" indent="-285750">
              <a:buFont typeface="Wingdings" panose="05000000000000000000" pitchFamily="2" charset="2"/>
              <a:buChar char="Ø"/>
            </a:pPr>
            <a:r>
              <a:rPr lang="es-ES" sz="2400" dirty="0">
                <a:solidFill>
                  <a:srgbClr val="0070C0"/>
                </a:solidFill>
              </a:rPr>
              <a:t> Mantenimiento de inventariable: únicamente de los equipos directamente relacionados con el proyecto, </a:t>
            </a:r>
            <a:r>
              <a:rPr lang="es-ES" sz="2400" dirty="0">
                <a:solidFill>
                  <a:srgbClr val="FF0000"/>
                </a:solidFill>
              </a:rPr>
              <a:t>no de los servicios centrales</a:t>
            </a:r>
            <a:r>
              <a:rPr lang="es-ES" sz="2400" dirty="0">
                <a:solidFill>
                  <a:srgbClr val="0070C0"/>
                </a:solidFill>
              </a:rPr>
              <a:t>.</a:t>
            </a:r>
          </a:p>
        </p:txBody>
      </p:sp>
      <p:sp>
        <p:nvSpPr>
          <p:cNvPr id="4" name="Rectángulo redondeado 3"/>
          <p:cNvSpPr/>
          <p:nvPr/>
        </p:nvSpPr>
        <p:spPr>
          <a:xfrm>
            <a:off x="360485" y="1327638"/>
            <a:ext cx="10005646" cy="738554"/>
          </a:xfrm>
          <a:prstGeom prst="round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400" dirty="0">
                <a:solidFill>
                  <a:srgbClr val="002060"/>
                </a:solidFill>
              </a:rPr>
              <a:t>El presupuesto solicitado para cada concepto deberá estar desarrollado y justificada su necesidad para la ejecución del proyecto </a:t>
            </a:r>
          </a:p>
        </p:txBody>
      </p:sp>
    </p:spTree>
    <p:extLst>
      <p:ext uri="{BB962C8B-B14F-4D97-AF65-F5344CB8AC3E}">
        <p14:creationId xmlns:p14="http://schemas.microsoft.com/office/powerpoint/2010/main" val="284450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10469" y="335267"/>
            <a:ext cx="10600662" cy="605510"/>
          </a:xfrm>
        </p:spPr>
        <p:txBody>
          <a:bodyPr>
            <a:normAutofit/>
          </a:bodyPr>
          <a:lstStyle/>
          <a:p>
            <a:pPr algn="ctr"/>
            <a:r>
              <a:rPr lang="es-ES" sz="3200" b="1" dirty="0">
                <a:solidFill>
                  <a:schemeClr val="tx1"/>
                </a:solidFill>
              </a:rPr>
              <a:t>Formulario electrónico: presupuesto (II)</a:t>
            </a:r>
          </a:p>
        </p:txBody>
      </p:sp>
      <p:sp>
        <p:nvSpPr>
          <p:cNvPr id="3" name="CuadroTexto 2"/>
          <p:cNvSpPr txBox="1"/>
          <p:nvPr/>
        </p:nvSpPr>
        <p:spPr>
          <a:xfrm>
            <a:off x="0" y="1674096"/>
            <a:ext cx="11085816" cy="4154984"/>
          </a:xfrm>
          <a:prstGeom prst="rect">
            <a:avLst/>
          </a:prstGeom>
          <a:noFill/>
        </p:spPr>
        <p:txBody>
          <a:bodyPr wrap="square" rtlCol="0">
            <a:spAutoFit/>
          </a:bodyPr>
          <a:lstStyle/>
          <a:p>
            <a:pPr marL="742950" lvl="1" indent="-285750">
              <a:buFont typeface="Wingdings" panose="05000000000000000000" pitchFamily="2" charset="2"/>
              <a:buChar char="Ø"/>
            </a:pPr>
            <a:r>
              <a:rPr lang="es-ES" sz="2400" b="1" u="sng" dirty="0">
                <a:solidFill>
                  <a:srgbClr val="0070C0"/>
                </a:solidFill>
              </a:rPr>
              <a:t>Otros Gastos</a:t>
            </a:r>
            <a:r>
              <a:rPr lang="es-ES" sz="2400" dirty="0">
                <a:solidFill>
                  <a:srgbClr val="0070C0"/>
                </a:solidFill>
              </a:rPr>
              <a:t>:</a:t>
            </a:r>
          </a:p>
          <a:p>
            <a:pPr lvl="1"/>
            <a:endParaRPr lang="es-ES" sz="2400" dirty="0">
              <a:solidFill>
                <a:srgbClr val="0070C0"/>
              </a:solidFill>
            </a:endParaRPr>
          </a:p>
          <a:p>
            <a:pPr marL="1200150" lvl="2" indent="-285750">
              <a:buFont typeface="Wingdings" panose="05000000000000000000" pitchFamily="2" charset="2"/>
              <a:buChar char="Ø"/>
            </a:pPr>
            <a:r>
              <a:rPr lang="es-ES" sz="2400" dirty="0">
                <a:solidFill>
                  <a:srgbClr val="0070C0"/>
                </a:solidFill>
              </a:rPr>
              <a:t>No son elegibles los gastos de inscripción a congresos de personal con vinculación a entidades sin residencia fiscal en España.</a:t>
            </a:r>
          </a:p>
          <a:p>
            <a:pPr marL="1200150" lvl="2" indent="-285750">
              <a:buFont typeface="Wingdings" panose="05000000000000000000" pitchFamily="2" charset="2"/>
              <a:buChar char="Ø"/>
            </a:pPr>
            <a:r>
              <a:rPr lang="es-ES" sz="2400" dirty="0">
                <a:solidFill>
                  <a:srgbClr val="0070C0"/>
                </a:solidFill>
              </a:rPr>
              <a:t>Gastos de publicación y difusión de resultados, de acuerdo con el plan de difusión incluido en la memoria</a:t>
            </a:r>
          </a:p>
          <a:p>
            <a:pPr marL="1200150" lvl="2" indent="-285750">
              <a:buFont typeface="Wingdings" panose="05000000000000000000" pitchFamily="2" charset="2"/>
              <a:buChar char="Ø"/>
            </a:pPr>
            <a:r>
              <a:rPr lang="es-ES" sz="2400" dirty="0">
                <a:solidFill>
                  <a:srgbClr val="FF0000"/>
                </a:solidFill>
              </a:rPr>
              <a:t>Gastos de gestión de bancos de datos, uso y gestión de repositorios de datos y bibliotecas técnicas</a:t>
            </a:r>
            <a:endParaRPr lang="es-ES" sz="2400" dirty="0">
              <a:solidFill>
                <a:srgbClr val="0070C0"/>
              </a:solidFill>
            </a:endParaRPr>
          </a:p>
          <a:p>
            <a:pPr marL="1200150" lvl="2" indent="-285750">
              <a:buClr>
                <a:srgbClr val="0070C0"/>
              </a:buClr>
              <a:buFont typeface="Wingdings" panose="05000000000000000000" pitchFamily="2" charset="2"/>
              <a:buChar char="Ø"/>
            </a:pPr>
            <a:r>
              <a:rPr lang="es-ES" sz="2400" dirty="0">
                <a:solidFill>
                  <a:srgbClr val="0070C0"/>
                </a:solidFill>
              </a:rPr>
              <a:t>Gastos de formación estrictamente necesaria para la ejecución del proyecto</a:t>
            </a:r>
          </a:p>
          <a:p>
            <a:pPr marL="1200150" lvl="2" indent="-285750">
              <a:buClr>
                <a:srgbClr val="0070C0"/>
              </a:buClr>
              <a:buFont typeface="Wingdings" panose="05000000000000000000" pitchFamily="2" charset="2"/>
              <a:buChar char="Ø"/>
            </a:pPr>
            <a:r>
              <a:rPr lang="es-ES" sz="2400" dirty="0">
                <a:solidFill>
                  <a:srgbClr val="0070C0"/>
                </a:solidFill>
              </a:rPr>
              <a:t>Gastos de utilización de servicios </a:t>
            </a:r>
            <a:r>
              <a:rPr lang="es-ES" sz="2400" dirty="0" smtClean="0">
                <a:solidFill>
                  <a:srgbClr val="0070C0"/>
                </a:solidFill>
              </a:rPr>
              <a:t>centrales, </a:t>
            </a:r>
            <a:r>
              <a:rPr lang="es-ES" sz="2400" dirty="0">
                <a:solidFill>
                  <a:srgbClr val="0070C0"/>
                </a:solidFill>
              </a:rPr>
              <a:t>según tarifas </a:t>
            </a:r>
            <a:r>
              <a:rPr lang="es-ES" sz="2400" dirty="0" smtClean="0">
                <a:solidFill>
                  <a:srgbClr val="0070C0"/>
                </a:solidFill>
              </a:rPr>
              <a:t>públicas</a:t>
            </a:r>
            <a:endParaRPr lang="es-ES" sz="2400" dirty="0">
              <a:solidFill>
                <a:srgbClr val="0070C0"/>
              </a:solidFill>
            </a:endParaRPr>
          </a:p>
          <a:p>
            <a:pPr marL="1200150" lvl="2" indent="-285750">
              <a:buClr>
                <a:srgbClr val="0070C0"/>
              </a:buClr>
              <a:buFont typeface="Wingdings" panose="05000000000000000000" pitchFamily="2" charset="2"/>
              <a:buChar char="Ø"/>
            </a:pPr>
            <a:r>
              <a:rPr lang="es-ES" sz="2400" dirty="0">
                <a:solidFill>
                  <a:srgbClr val="0070C0"/>
                </a:solidFill>
              </a:rPr>
              <a:t>Gastos de subcontratación, máximo 25% de la cuantía total concedida</a:t>
            </a:r>
            <a:endParaRPr lang="es-ES" sz="2400" dirty="0">
              <a:solidFill>
                <a:srgbClr val="FF0000"/>
              </a:solidFill>
            </a:endParaRPr>
          </a:p>
        </p:txBody>
      </p:sp>
    </p:spTree>
    <p:extLst>
      <p:ext uri="{BB962C8B-B14F-4D97-AF65-F5344CB8AC3E}">
        <p14:creationId xmlns:p14="http://schemas.microsoft.com/office/powerpoint/2010/main" val="31912312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13103" y="374901"/>
            <a:ext cx="10600662" cy="605510"/>
          </a:xfrm>
        </p:spPr>
        <p:txBody>
          <a:bodyPr>
            <a:normAutofit/>
          </a:bodyPr>
          <a:lstStyle/>
          <a:p>
            <a:pPr algn="ctr"/>
            <a:r>
              <a:rPr lang="es-ES" sz="3200" b="1" dirty="0">
                <a:solidFill>
                  <a:schemeClr val="tx1"/>
                </a:solidFill>
              </a:rPr>
              <a:t>Formulario electrónico: presupuesto (III)</a:t>
            </a:r>
          </a:p>
        </p:txBody>
      </p:sp>
      <p:sp>
        <p:nvSpPr>
          <p:cNvPr id="3" name="CuadroTexto 2"/>
          <p:cNvSpPr txBox="1"/>
          <p:nvPr/>
        </p:nvSpPr>
        <p:spPr>
          <a:xfrm>
            <a:off x="120598" y="1459523"/>
            <a:ext cx="11430000" cy="923330"/>
          </a:xfrm>
          <a:prstGeom prst="rect">
            <a:avLst/>
          </a:prstGeom>
          <a:noFill/>
        </p:spPr>
        <p:txBody>
          <a:bodyPr wrap="square" rtlCol="0">
            <a:spAutoFit/>
          </a:bodyPr>
          <a:lstStyle/>
          <a:p>
            <a:endParaRPr lang="es-ES" dirty="0">
              <a:solidFill>
                <a:srgbClr val="0070C0"/>
              </a:solidFill>
            </a:endParaRPr>
          </a:p>
          <a:p>
            <a:pPr marL="285750" indent="-285750">
              <a:buFont typeface="Wingdings" panose="05000000000000000000" pitchFamily="2" charset="2"/>
              <a:buChar char="Ø"/>
            </a:pPr>
            <a:r>
              <a:rPr lang="es-ES" u="sng" dirty="0">
                <a:solidFill>
                  <a:srgbClr val="0070C0"/>
                </a:solidFill>
              </a:rPr>
              <a:t>Otros Gastos </a:t>
            </a:r>
          </a:p>
          <a:p>
            <a:pPr marL="742950" lvl="1" indent="-285750">
              <a:buFont typeface="Wingdings" panose="05000000000000000000" pitchFamily="2" charset="2"/>
              <a:buChar char="Ø"/>
            </a:pPr>
            <a:r>
              <a:rPr lang="es-ES" dirty="0">
                <a:solidFill>
                  <a:srgbClr val="0070C0"/>
                </a:solidFill>
              </a:rPr>
              <a:t>Viajes y dietas</a:t>
            </a:r>
          </a:p>
        </p:txBody>
      </p:sp>
      <p:graphicFrame>
        <p:nvGraphicFramePr>
          <p:cNvPr id="4" name="Tabla 3"/>
          <p:cNvGraphicFramePr>
            <a:graphicFrameLocks noGrp="1"/>
          </p:cNvGraphicFramePr>
          <p:nvPr>
            <p:extLst>
              <p:ext uri="{D42A27DB-BD31-4B8C-83A1-F6EECF244321}">
                <p14:modId xmlns:p14="http://schemas.microsoft.com/office/powerpoint/2010/main" val="1592979978"/>
              </p:ext>
            </p:extLst>
          </p:nvPr>
        </p:nvGraphicFramePr>
        <p:xfrm>
          <a:off x="313103" y="2211204"/>
          <a:ext cx="11663363" cy="3534219"/>
        </p:xfrm>
        <a:graphic>
          <a:graphicData uri="http://schemas.openxmlformats.org/drawingml/2006/table">
            <a:tbl>
              <a:tblPr firstRow="1" firstCol="1" bandRow="1"/>
              <a:tblGrid>
                <a:gridCol w="2652249">
                  <a:extLst>
                    <a:ext uri="{9D8B030D-6E8A-4147-A177-3AD203B41FA5}">
                      <a16:colId xmlns:a16="http://schemas.microsoft.com/office/drawing/2014/main" val="324896139"/>
                    </a:ext>
                  </a:extLst>
                </a:gridCol>
                <a:gridCol w="1593215">
                  <a:extLst>
                    <a:ext uri="{9D8B030D-6E8A-4147-A177-3AD203B41FA5}">
                      <a16:colId xmlns:a16="http://schemas.microsoft.com/office/drawing/2014/main" val="3395992228"/>
                    </a:ext>
                  </a:extLst>
                </a:gridCol>
                <a:gridCol w="2293017">
                  <a:extLst>
                    <a:ext uri="{9D8B030D-6E8A-4147-A177-3AD203B41FA5}">
                      <a16:colId xmlns:a16="http://schemas.microsoft.com/office/drawing/2014/main" val="2293347329"/>
                    </a:ext>
                  </a:extLst>
                </a:gridCol>
                <a:gridCol w="1945449">
                  <a:extLst>
                    <a:ext uri="{9D8B030D-6E8A-4147-A177-3AD203B41FA5}">
                      <a16:colId xmlns:a16="http://schemas.microsoft.com/office/drawing/2014/main" val="259854213"/>
                    </a:ext>
                  </a:extLst>
                </a:gridCol>
                <a:gridCol w="1768166">
                  <a:extLst>
                    <a:ext uri="{9D8B030D-6E8A-4147-A177-3AD203B41FA5}">
                      <a16:colId xmlns:a16="http://schemas.microsoft.com/office/drawing/2014/main" val="3816212068"/>
                    </a:ext>
                  </a:extLst>
                </a:gridCol>
                <a:gridCol w="1411267">
                  <a:extLst>
                    <a:ext uri="{9D8B030D-6E8A-4147-A177-3AD203B41FA5}">
                      <a16:colId xmlns:a16="http://schemas.microsoft.com/office/drawing/2014/main" val="3295479952"/>
                    </a:ext>
                  </a:extLst>
                </a:gridCol>
              </a:tblGrid>
              <a:tr h="173792">
                <a:tc>
                  <a:txBody>
                    <a:bodyPr/>
                    <a:lstStyle/>
                    <a:p>
                      <a:pPr>
                        <a:lnSpc>
                          <a:spcPct val="107000"/>
                        </a:lnSpc>
                      </a:pPr>
                      <a:endParaRPr lang="es-ES" sz="1100">
                        <a:effectLst/>
                        <a:latin typeface="Calibri" panose="020F0502020204030204" pitchFamily="34" charset="0"/>
                        <a:cs typeface="Times New Roman" panose="02020603050405020304" pitchFamily="18" charset="0"/>
                      </a:endParaRPr>
                    </a:p>
                  </a:txBody>
                  <a:tcPr marL="43063" marR="43063" marT="0" marB="0" anchor="ctr">
                    <a:lnL>
                      <a:noFill/>
                    </a:lnL>
                    <a:lnR w="12700" cap="flat" cmpd="sng" algn="ctr">
                      <a:solidFill>
                        <a:srgbClr val="000000"/>
                      </a:solidFill>
                      <a:prstDash val="solid"/>
                      <a:round/>
                      <a:headEnd type="none" w="med" len="med"/>
                      <a:tailEnd type="none" w="med" len="med"/>
                    </a:lnR>
                    <a:lnT>
                      <a:noFill/>
                    </a:lnT>
                    <a:lnB>
                      <a:noFill/>
                    </a:lnB>
                  </a:tcPr>
                </a:tc>
                <a:tc gridSpan="5">
                  <a:txBody>
                    <a:bodyPr/>
                    <a:lstStyle/>
                    <a:p>
                      <a:pPr algn="ctr">
                        <a:lnSpc>
                          <a:spcPct val="107000"/>
                        </a:lnSpc>
                        <a:spcAft>
                          <a:spcPts val="0"/>
                        </a:spcAft>
                      </a:pPr>
                      <a:r>
                        <a:rPr lang="es-E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EL PERSONAL DEBE FIGURAR EN LA SOLICITUD,  INFORMES DE SEGUIMIENTO CIENTÍFICO-TÉCNICO INTERMEDIO Y FINAL</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2270356797"/>
                  </a:ext>
                </a:extLst>
              </a:tr>
              <a:tr h="173792">
                <a:tc>
                  <a:txBody>
                    <a:bodyPr/>
                    <a:lstStyle/>
                    <a:p>
                      <a:pPr>
                        <a:lnSpc>
                          <a:spcPct val="107000"/>
                        </a:lnSpc>
                      </a:pPr>
                      <a:endParaRPr lang="es-ES" sz="1100">
                        <a:effectLst/>
                        <a:latin typeface="Calibri" panose="020F0502020204030204" pitchFamily="34" charset="0"/>
                        <a:cs typeface="Times New Roman" panose="02020603050405020304" pitchFamily="18" charset="0"/>
                      </a:endParaRPr>
                    </a:p>
                  </a:txBody>
                  <a:tcPr marL="43063" marR="43063"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Investigador Principal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07000"/>
                        </a:lnSpc>
                        <a:spcAft>
                          <a:spcPts val="0"/>
                        </a:spcAft>
                      </a:pPr>
                      <a:r>
                        <a:rPr lang="es-E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Equipo investigación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07000"/>
                        </a:lnSpc>
                        <a:spcAft>
                          <a:spcPts val="0"/>
                        </a:spcAft>
                      </a:pPr>
                      <a:r>
                        <a:rPr lang="es-E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Personal </a:t>
                      </a:r>
                      <a:r>
                        <a:rPr lang="es-ES" sz="14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que no cumple las condiciones de vinculación </a:t>
                      </a: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07000"/>
                        </a:lnSpc>
                        <a:spcAft>
                          <a:spcPts val="0"/>
                        </a:spcAft>
                      </a:pPr>
                      <a:r>
                        <a:rPr lang="es-E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Personal en formación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07000"/>
                        </a:lnSpc>
                        <a:spcAft>
                          <a:spcPts val="0"/>
                        </a:spcAft>
                      </a:pPr>
                      <a:r>
                        <a:rPr lang="es-E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Resto del personal</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2917338292"/>
                  </a:ext>
                </a:extLst>
              </a:tr>
              <a:tr h="173792">
                <a:tc>
                  <a:txBody>
                    <a:bodyPr/>
                    <a:lstStyle/>
                    <a:p>
                      <a:pP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Viajes y dietas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5917514"/>
                  </a:ext>
                </a:extLst>
              </a:tr>
              <a:tr h="173792">
                <a:tc>
                  <a:txBody>
                    <a:bodyPr/>
                    <a:lstStyle/>
                    <a:p>
                      <a:pP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Inscripciones congresos y conferencias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extLst>
                  <a:ext uri="{0D108BD9-81ED-4DB2-BD59-A6C34878D82A}">
                    <a16:rowId xmlns:a16="http://schemas.microsoft.com/office/drawing/2014/main" val="2639489904"/>
                  </a:ext>
                </a:extLst>
              </a:tr>
              <a:tr h="173792">
                <a:tc>
                  <a:txBody>
                    <a:bodyPr/>
                    <a:lstStyle/>
                    <a:p>
                      <a:pP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Jornadas de seguimiento AEI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extLst>
                  <a:ext uri="{0D108BD9-81ED-4DB2-BD59-A6C34878D82A}">
                    <a16:rowId xmlns:a16="http://schemas.microsoft.com/office/drawing/2014/main" val="3561043536"/>
                  </a:ext>
                </a:extLst>
              </a:tr>
              <a:tr h="347583">
                <a:tc>
                  <a:txBody>
                    <a:bodyPr/>
                    <a:lstStyle/>
                    <a:p>
                      <a:pP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Estancias Breves (1 a 3 meses) Sin limitación de número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extLst>
                  <a:ext uri="{0D108BD9-81ED-4DB2-BD59-A6C34878D82A}">
                    <a16:rowId xmlns:a16="http://schemas.microsoft.com/office/drawing/2014/main" val="399471177"/>
                  </a:ext>
                </a:extLst>
              </a:tr>
              <a:tr h="794827">
                <a:tc>
                  <a:txBody>
                    <a:bodyPr/>
                    <a:lstStyle/>
                    <a:p>
                      <a:pP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Estancias Breves (2 semanas a 3 meses) una estancia durante toda la duración del proyecto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 aplica</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 aplica</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extLst>
                  <a:ext uri="{0D108BD9-81ED-4DB2-BD59-A6C34878D82A}">
                    <a16:rowId xmlns:a16="http://schemas.microsoft.com/office/drawing/2014/main" val="1840226257"/>
                  </a:ext>
                </a:extLst>
              </a:tr>
              <a:tr h="173792">
                <a:tc>
                  <a:txBody>
                    <a:bodyPr/>
                    <a:lstStyle/>
                    <a:p>
                      <a:pP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Estancias Breves (1 a 3 meses) por año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 aplica</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 aplica</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extLst>
                  <a:ext uri="{0D108BD9-81ED-4DB2-BD59-A6C34878D82A}">
                    <a16:rowId xmlns:a16="http://schemas.microsoft.com/office/drawing/2014/main" val="1988838770"/>
                  </a:ext>
                </a:extLst>
              </a:tr>
            </a:tbl>
          </a:graphicData>
        </a:graphic>
      </p:graphicFrame>
      <p:sp>
        <p:nvSpPr>
          <p:cNvPr id="5" name="Rectangle 1"/>
          <p:cNvSpPr>
            <a:spLocks noChangeArrowheads="1"/>
          </p:cNvSpPr>
          <p:nvPr/>
        </p:nvSpPr>
        <p:spPr bwMode="auto">
          <a:xfrm>
            <a:off x="2248619" y="5871178"/>
            <a:ext cx="75256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ES" sz="1600" b="0" i="1" u="none" strike="noStrike" cap="none" normalizeH="0" baseline="0" dirty="0">
                <a:ln>
                  <a:noFill/>
                </a:ln>
                <a:solidFill>
                  <a:srgbClr val="0070C0"/>
                </a:solidFill>
                <a:effectLst/>
                <a:latin typeface="Calibri" panose="020F0502020204030204" pitchFamily="34" charset="0"/>
                <a:ea typeface="Calibri" panose="020F0502020204030204" pitchFamily="34" charset="0"/>
                <a:cs typeface="Arial" panose="020B0604020202020204" pitchFamily="34" charset="0"/>
              </a:rPr>
              <a:t>(*) El personal ha de estar vinculado </a:t>
            </a:r>
            <a:r>
              <a:rPr kumimoji="0" lang="es-ES" altLang="es-ES" sz="1600" b="0" i="1" u="none" strike="noStrike" cap="none" normalizeH="0" baseline="0" dirty="0" smtClean="0">
                <a:ln>
                  <a:noFill/>
                </a:ln>
                <a:solidFill>
                  <a:srgbClr val="0070C0"/>
                </a:solidFill>
                <a:effectLst/>
                <a:latin typeface="Calibri" panose="020F0502020204030204" pitchFamily="34" charset="0"/>
                <a:ea typeface="Calibri" panose="020F0502020204030204" pitchFamily="34" charset="0"/>
                <a:cs typeface="Arial" panose="020B0604020202020204" pitchFamily="34" charset="0"/>
              </a:rPr>
              <a:t>laboralmente a la entidad</a:t>
            </a:r>
            <a:r>
              <a:rPr kumimoji="0" lang="es-ES" altLang="es-ES" sz="1600" b="0" i="1" u="none" strike="noStrike" cap="none" normalizeH="0" dirty="0" smtClean="0">
                <a:ln>
                  <a:noFill/>
                </a:ln>
                <a:solidFill>
                  <a:srgbClr val="0070C0"/>
                </a:solidFill>
                <a:effectLst/>
                <a:latin typeface="Calibri" panose="020F0502020204030204" pitchFamily="34" charset="0"/>
                <a:ea typeface="Calibri" panose="020F0502020204030204" pitchFamily="34" charset="0"/>
                <a:cs typeface="Arial" panose="020B0604020202020204" pitchFamily="34" charset="0"/>
              </a:rPr>
              <a:t> beneficiaria del proyecto</a:t>
            </a:r>
            <a:r>
              <a:rPr kumimoji="0" lang="es-ES" altLang="es-ES" sz="16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kumimoji="0" lang="es-ES" altLang="es-E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164161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62093" y="317683"/>
            <a:ext cx="10600662" cy="605510"/>
          </a:xfrm>
        </p:spPr>
        <p:txBody>
          <a:bodyPr>
            <a:normAutofit/>
          </a:bodyPr>
          <a:lstStyle/>
          <a:p>
            <a:pPr algn="ctr"/>
            <a:r>
              <a:rPr lang="es-ES" sz="3200" b="1" dirty="0">
                <a:solidFill>
                  <a:schemeClr val="tx1"/>
                </a:solidFill>
              </a:rPr>
              <a:t>Memoria científico-</a:t>
            </a:r>
            <a:r>
              <a:rPr lang="es-ES" sz="3200" b="1" dirty="0" err="1">
                <a:solidFill>
                  <a:schemeClr val="tx1"/>
                </a:solidFill>
              </a:rPr>
              <a:t>tÉcnica</a:t>
            </a:r>
            <a:r>
              <a:rPr lang="es-ES" sz="3200" b="1" dirty="0">
                <a:solidFill>
                  <a:schemeClr val="tx1"/>
                </a:solidFill>
              </a:rPr>
              <a:t> (I)</a:t>
            </a:r>
          </a:p>
        </p:txBody>
      </p:sp>
      <p:sp>
        <p:nvSpPr>
          <p:cNvPr id="4" name="Rectángulo redondeado 3"/>
          <p:cNvSpPr/>
          <p:nvPr/>
        </p:nvSpPr>
        <p:spPr>
          <a:xfrm>
            <a:off x="140793" y="1243174"/>
            <a:ext cx="9722398" cy="5445302"/>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CuadroTexto 4"/>
          <p:cNvSpPr txBox="1"/>
          <p:nvPr/>
        </p:nvSpPr>
        <p:spPr>
          <a:xfrm>
            <a:off x="434033" y="1346591"/>
            <a:ext cx="9608410" cy="5262979"/>
          </a:xfrm>
          <a:prstGeom prst="rect">
            <a:avLst/>
          </a:prstGeom>
          <a:noFill/>
        </p:spPr>
        <p:txBody>
          <a:bodyPr wrap="square" rtlCol="0">
            <a:spAutoFit/>
          </a:bodyPr>
          <a:lstStyle/>
          <a:p>
            <a:pPr marL="285750" indent="-285750">
              <a:buFont typeface="Wingdings" panose="05000000000000000000" pitchFamily="2" charset="2"/>
              <a:buChar char="Ø"/>
            </a:pPr>
            <a:r>
              <a:rPr lang="es-ES" sz="2400" dirty="0">
                <a:solidFill>
                  <a:srgbClr val="002060"/>
                </a:solidFill>
              </a:rPr>
              <a:t>Extensión máxima de </a:t>
            </a:r>
            <a:r>
              <a:rPr lang="es-ES" sz="2400" dirty="0">
                <a:solidFill>
                  <a:srgbClr val="FF0000"/>
                </a:solidFill>
              </a:rPr>
              <a:t>20 páginas para proyectos individuales y 35 paginas para proyectos coordinados</a:t>
            </a:r>
            <a:r>
              <a:rPr lang="es-ES" sz="2400" dirty="0" smtClean="0">
                <a:solidFill>
                  <a:srgbClr val="002060"/>
                </a:solidFill>
              </a:rPr>
              <a:t>, recomendable letra </a:t>
            </a:r>
            <a:r>
              <a:rPr lang="es-ES" sz="2400" dirty="0">
                <a:solidFill>
                  <a:srgbClr val="002060"/>
                </a:solidFill>
              </a:rPr>
              <a:t>Times </a:t>
            </a:r>
            <a:r>
              <a:rPr lang="es-ES" sz="2400" dirty="0" err="1">
                <a:solidFill>
                  <a:srgbClr val="002060"/>
                </a:solidFill>
              </a:rPr>
              <a:t>Roman</a:t>
            </a:r>
            <a:r>
              <a:rPr lang="es-ES" sz="2400" dirty="0">
                <a:solidFill>
                  <a:srgbClr val="002060"/>
                </a:solidFill>
              </a:rPr>
              <a:t>, Calibri o </a:t>
            </a:r>
            <a:r>
              <a:rPr lang="es-ES" sz="2400" dirty="0" smtClean="0">
                <a:solidFill>
                  <a:srgbClr val="002060"/>
                </a:solidFill>
              </a:rPr>
              <a:t>Arial, </a:t>
            </a:r>
            <a:r>
              <a:rPr lang="es-ES" sz="2400" dirty="0">
                <a:solidFill>
                  <a:srgbClr val="002060"/>
                </a:solidFill>
              </a:rPr>
              <a:t>tamaño mínimo 11 puntos. </a:t>
            </a:r>
          </a:p>
          <a:p>
            <a:pPr marL="285750" indent="-285750">
              <a:buFont typeface="Wingdings" panose="05000000000000000000" pitchFamily="2" charset="2"/>
              <a:buChar char="Ø"/>
            </a:pPr>
            <a:r>
              <a:rPr lang="es-ES" sz="2400" dirty="0">
                <a:solidFill>
                  <a:srgbClr val="002060"/>
                </a:solidFill>
              </a:rPr>
              <a:t>Proyectos con presupuesto igual o superior a 100.000€ deberán presentar la memoria en ingles</a:t>
            </a:r>
          </a:p>
          <a:p>
            <a:pPr marL="285750" indent="-285750">
              <a:buFont typeface="Wingdings" panose="05000000000000000000" pitchFamily="2" charset="2"/>
              <a:buChar char="Ø"/>
            </a:pPr>
            <a:r>
              <a:rPr lang="es-ES" sz="2400" dirty="0">
                <a:solidFill>
                  <a:srgbClr val="002060"/>
                </a:solidFill>
              </a:rPr>
              <a:t>Memoria única para proyectos coordinados, en la que se deberá incluir una justificación de la necesidad de la coordinación , la participación de cada uno de los </a:t>
            </a:r>
            <a:r>
              <a:rPr lang="es-ES" sz="2400" dirty="0" err="1">
                <a:solidFill>
                  <a:srgbClr val="002060"/>
                </a:solidFill>
              </a:rPr>
              <a:t>subproyectos</a:t>
            </a:r>
            <a:r>
              <a:rPr lang="es-ES" sz="2400" dirty="0">
                <a:solidFill>
                  <a:srgbClr val="002060"/>
                </a:solidFill>
              </a:rPr>
              <a:t> y el valor añadido que supone la coordinación frente a un proyecto individual.</a:t>
            </a:r>
          </a:p>
          <a:p>
            <a:pPr marL="285750" indent="-285750">
              <a:buFont typeface="Wingdings" panose="05000000000000000000" pitchFamily="2" charset="2"/>
              <a:buChar char="Ø"/>
            </a:pPr>
            <a:r>
              <a:rPr lang="es-ES" sz="2400" dirty="0">
                <a:solidFill>
                  <a:srgbClr val="FF0000"/>
                </a:solidFill>
              </a:rPr>
              <a:t>Si en el contenido de la investigación propuesta se contempla algún aspecto </a:t>
            </a:r>
            <a:r>
              <a:rPr lang="es-ES" sz="2400" dirty="0" smtClean="0">
                <a:solidFill>
                  <a:srgbClr val="FF0000"/>
                </a:solidFill>
              </a:rPr>
              <a:t>que requiera considerar una perspectiva de </a:t>
            </a:r>
            <a:r>
              <a:rPr lang="es-ES" sz="2400" dirty="0">
                <a:solidFill>
                  <a:srgbClr val="FF0000"/>
                </a:solidFill>
              </a:rPr>
              <a:t>sexo o género, por su temática, metodología, resultados o aplicaciones, </a:t>
            </a:r>
            <a:r>
              <a:rPr lang="es-ES" sz="2400" dirty="0" smtClean="0">
                <a:solidFill>
                  <a:srgbClr val="FF0000"/>
                </a:solidFill>
              </a:rPr>
              <a:t>deberá </a:t>
            </a:r>
            <a:r>
              <a:rPr lang="es-ES" sz="2400" dirty="0">
                <a:solidFill>
                  <a:srgbClr val="FF0000"/>
                </a:solidFill>
              </a:rPr>
              <a:t>desarrollarse en los apartados correspondientes </a:t>
            </a:r>
            <a:r>
              <a:rPr lang="es-ES" sz="2400" dirty="0" smtClean="0">
                <a:solidFill>
                  <a:srgbClr val="FF0000"/>
                </a:solidFill>
              </a:rPr>
              <a:t>de la </a:t>
            </a:r>
            <a:r>
              <a:rPr lang="es-ES" sz="2400" dirty="0">
                <a:solidFill>
                  <a:srgbClr val="FF0000"/>
                </a:solidFill>
              </a:rPr>
              <a:t>memoria científico-técnica (propuesta científica, impacto socio económico).</a:t>
            </a:r>
          </a:p>
        </p:txBody>
      </p:sp>
      <p:pic>
        <p:nvPicPr>
          <p:cNvPr id="6" name="Imagen 5" descr="A tip for writers / Un concejo para escritores - Tinta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2409" y="3077308"/>
            <a:ext cx="2458798" cy="2245702"/>
          </a:xfrm>
          <a:prstGeom prst="rect">
            <a:avLst/>
          </a:prstGeom>
        </p:spPr>
      </p:pic>
    </p:spTree>
    <p:extLst>
      <p:ext uri="{BB962C8B-B14F-4D97-AF65-F5344CB8AC3E}">
        <p14:creationId xmlns:p14="http://schemas.microsoft.com/office/powerpoint/2010/main" val="4574909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0" y="317682"/>
            <a:ext cx="10600662" cy="605510"/>
          </a:xfrm>
        </p:spPr>
        <p:txBody>
          <a:bodyPr>
            <a:normAutofit/>
          </a:bodyPr>
          <a:lstStyle/>
          <a:p>
            <a:pPr algn="ctr"/>
            <a:r>
              <a:rPr lang="es-ES" sz="3200" b="1" dirty="0">
                <a:solidFill>
                  <a:schemeClr val="tx1"/>
                </a:solidFill>
              </a:rPr>
              <a:t>Memoria científico-</a:t>
            </a:r>
            <a:r>
              <a:rPr lang="es-ES" sz="3200" b="1" dirty="0" err="1">
                <a:solidFill>
                  <a:schemeClr val="tx1"/>
                </a:solidFill>
              </a:rPr>
              <a:t>tÉcnica</a:t>
            </a:r>
            <a:r>
              <a:rPr lang="es-ES" sz="3200" b="1" dirty="0">
                <a:solidFill>
                  <a:schemeClr val="tx1"/>
                </a:solidFill>
              </a:rPr>
              <a:t> </a:t>
            </a:r>
            <a:r>
              <a:rPr lang="es-ES" sz="3200" b="1" dirty="0" smtClean="0">
                <a:solidFill>
                  <a:schemeClr val="tx1"/>
                </a:solidFill>
              </a:rPr>
              <a:t> anexo vii (II</a:t>
            </a:r>
            <a:r>
              <a:rPr lang="es-ES" sz="3200" b="1" dirty="0">
                <a:solidFill>
                  <a:schemeClr val="tx1"/>
                </a:solidFill>
              </a:rPr>
              <a:t>)</a:t>
            </a:r>
          </a:p>
        </p:txBody>
      </p:sp>
      <p:sp>
        <p:nvSpPr>
          <p:cNvPr id="6" name="CuadroTexto 5"/>
          <p:cNvSpPr txBox="1"/>
          <p:nvPr/>
        </p:nvSpPr>
        <p:spPr>
          <a:xfrm>
            <a:off x="342353" y="1546593"/>
            <a:ext cx="11462653" cy="4832092"/>
          </a:xfrm>
          <a:prstGeom prst="rect">
            <a:avLst/>
          </a:prstGeom>
          <a:noFill/>
        </p:spPr>
        <p:txBody>
          <a:bodyPr wrap="square" rtlCol="0">
            <a:spAutoFit/>
          </a:bodyPr>
          <a:lstStyle/>
          <a:p>
            <a:pPr>
              <a:buClr>
                <a:srgbClr val="FF0000"/>
              </a:buClr>
            </a:pPr>
            <a:r>
              <a:rPr lang="es-ES" sz="2800" b="1" u="sng" dirty="0">
                <a:solidFill>
                  <a:srgbClr val="002060"/>
                </a:solidFill>
              </a:rPr>
              <a:t>PROPUESTA CIENTIFICA</a:t>
            </a:r>
          </a:p>
          <a:p>
            <a:pPr>
              <a:buClr>
                <a:srgbClr val="FF0000"/>
              </a:buClr>
            </a:pPr>
            <a:endParaRPr lang="es-ES" sz="2000" b="1" u="sng" dirty="0">
              <a:solidFill>
                <a:srgbClr val="002060"/>
              </a:solidFill>
            </a:endParaRPr>
          </a:p>
          <a:p>
            <a:pPr marL="342900" indent="-342900">
              <a:buClr>
                <a:srgbClr val="FF0000"/>
              </a:buClr>
              <a:buFont typeface="Wingdings" panose="05000000000000000000" pitchFamily="2" charset="2"/>
              <a:buChar char="ü"/>
            </a:pPr>
            <a:r>
              <a:rPr lang="es-ES" sz="2000" b="1" u="sng" dirty="0">
                <a:solidFill>
                  <a:schemeClr val="bg2">
                    <a:lumMod val="50000"/>
                  </a:schemeClr>
                </a:solidFill>
                <a:latin typeface="Corbel" panose="020B0503020204020204" pitchFamily="34" charset="0"/>
              </a:rPr>
              <a:t>Antecedentes, estado actual y justificación de la propuesta</a:t>
            </a:r>
            <a:r>
              <a:rPr lang="es-ES" sz="2000" dirty="0">
                <a:solidFill>
                  <a:schemeClr val="bg2">
                    <a:lumMod val="50000"/>
                  </a:schemeClr>
                </a:solidFill>
                <a:latin typeface="Corbel" panose="020B0503020204020204" pitchFamily="34" charset="0"/>
              </a:rPr>
              <a:t>. </a:t>
            </a:r>
            <a:r>
              <a:rPr lang="es-ES" sz="2000" dirty="0" smtClean="0">
                <a:solidFill>
                  <a:schemeClr val="bg2">
                    <a:lumMod val="50000"/>
                  </a:schemeClr>
                </a:solidFill>
                <a:latin typeface="Corbel" panose="020B0503020204020204" pitchFamily="34" charset="0"/>
              </a:rPr>
              <a:t>breve </a:t>
            </a:r>
            <a:r>
              <a:rPr lang="es-ES" sz="2000" dirty="0">
                <a:solidFill>
                  <a:schemeClr val="bg2">
                    <a:lumMod val="50000"/>
                  </a:schemeClr>
                </a:solidFill>
                <a:latin typeface="Corbel" panose="020B0503020204020204" pitchFamily="34" charset="0"/>
              </a:rPr>
              <a:t>bibliografía actualizada. Hipótesis de partida, originalidad y novedad del </a:t>
            </a:r>
            <a:r>
              <a:rPr lang="es-ES" sz="2000" dirty="0" smtClean="0">
                <a:solidFill>
                  <a:schemeClr val="bg2">
                    <a:lumMod val="50000"/>
                  </a:schemeClr>
                </a:solidFill>
                <a:latin typeface="Corbel" panose="020B0503020204020204" pitchFamily="34" charset="0"/>
              </a:rPr>
              <a:t>proyecto, </a:t>
            </a:r>
            <a:r>
              <a:rPr lang="es-ES" sz="2000" dirty="0">
                <a:solidFill>
                  <a:schemeClr val="bg2">
                    <a:lumMod val="50000"/>
                  </a:schemeClr>
                </a:solidFill>
                <a:latin typeface="Corbel" panose="020B0503020204020204" pitchFamily="34" charset="0"/>
              </a:rPr>
              <a:t>Resultados y contribuciones previos del equipo de investigación que avalan la </a:t>
            </a:r>
            <a:r>
              <a:rPr lang="es-ES" sz="2000" dirty="0" smtClean="0">
                <a:solidFill>
                  <a:schemeClr val="bg2">
                    <a:lumMod val="50000"/>
                  </a:schemeClr>
                </a:solidFill>
                <a:latin typeface="Corbel" panose="020B0503020204020204" pitchFamily="34" charset="0"/>
              </a:rPr>
              <a:t>propuesta, Para </a:t>
            </a:r>
            <a:r>
              <a:rPr lang="es-ES" sz="2000" dirty="0">
                <a:solidFill>
                  <a:schemeClr val="bg2">
                    <a:lumMod val="50000"/>
                  </a:schemeClr>
                </a:solidFill>
                <a:latin typeface="Corbel" panose="020B0503020204020204" pitchFamily="34" charset="0"/>
              </a:rPr>
              <a:t>las solicitudes de proyectos en la modalidad de investigación orientada: justificación de la contribución de la propuesta a las necesidades de la prioridad temática seleccionada. </a:t>
            </a:r>
            <a:r>
              <a:rPr lang="es-ES" sz="2000" dirty="0" smtClean="0">
                <a:solidFill>
                  <a:schemeClr val="bg2">
                    <a:lumMod val="50000"/>
                  </a:schemeClr>
                </a:solidFill>
                <a:latin typeface="Corbel" panose="020B0503020204020204" pitchFamily="34" charset="0"/>
              </a:rPr>
              <a:t>Además</a:t>
            </a:r>
            <a:r>
              <a:rPr lang="es-ES" sz="2000" dirty="0">
                <a:solidFill>
                  <a:schemeClr val="bg2">
                    <a:lumMod val="50000"/>
                  </a:schemeClr>
                </a:solidFill>
                <a:latin typeface="Corbel" panose="020B0503020204020204" pitchFamily="34" charset="0"/>
              </a:rPr>
              <a:t>, para las solicitudes de proyectos coordinados: justificación de la participación de los distintos </a:t>
            </a:r>
            <a:r>
              <a:rPr lang="es-ES" sz="2000" dirty="0" err="1">
                <a:solidFill>
                  <a:schemeClr val="bg2">
                    <a:lumMod val="50000"/>
                  </a:schemeClr>
                </a:solidFill>
                <a:latin typeface="Corbel" panose="020B0503020204020204" pitchFamily="34" charset="0"/>
              </a:rPr>
              <a:t>subproyectos</a:t>
            </a:r>
            <a:r>
              <a:rPr lang="es-ES" sz="2000" dirty="0">
                <a:solidFill>
                  <a:schemeClr val="bg2">
                    <a:lumMod val="50000"/>
                  </a:schemeClr>
                </a:solidFill>
                <a:latin typeface="Corbel" panose="020B0503020204020204" pitchFamily="34" charset="0"/>
              </a:rPr>
              <a:t>, beneficios esperados de la coordinación y objetivos que serán responsabilidad de cada </a:t>
            </a:r>
            <a:r>
              <a:rPr lang="es-ES" sz="2000" dirty="0" err="1">
                <a:solidFill>
                  <a:schemeClr val="bg2">
                    <a:lumMod val="50000"/>
                  </a:schemeClr>
                </a:solidFill>
                <a:latin typeface="Corbel" panose="020B0503020204020204" pitchFamily="34" charset="0"/>
              </a:rPr>
              <a:t>subproyecto</a:t>
            </a:r>
            <a:r>
              <a:rPr lang="es-ES" sz="2000" dirty="0">
                <a:solidFill>
                  <a:schemeClr val="bg2">
                    <a:lumMod val="50000"/>
                  </a:schemeClr>
                </a:solidFill>
                <a:latin typeface="Corbel" panose="020B0503020204020204" pitchFamily="34" charset="0"/>
              </a:rPr>
              <a:t>. </a:t>
            </a:r>
            <a:r>
              <a:rPr lang="es-ES" sz="2000" dirty="0" smtClean="0">
                <a:solidFill>
                  <a:schemeClr val="bg2">
                    <a:lumMod val="50000"/>
                  </a:schemeClr>
                </a:solidFill>
                <a:latin typeface="Corbel" panose="020B0503020204020204" pitchFamily="34" charset="0"/>
              </a:rPr>
              <a:t> </a:t>
            </a:r>
            <a:endParaRPr lang="es-ES" sz="2000" b="1" dirty="0">
              <a:solidFill>
                <a:schemeClr val="bg2">
                  <a:lumMod val="50000"/>
                </a:schemeClr>
              </a:solidFill>
              <a:latin typeface="Corbel" panose="020B0503020204020204" pitchFamily="34" charset="0"/>
            </a:endParaRPr>
          </a:p>
          <a:p>
            <a:pPr marL="342900" indent="-342900">
              <a:buClr>
                <a:srgbClr val="FF0000"/>
              </a:buClr>
              <a:buFont typeface="Wingdings" panose="05000000000000000000" pitchFamily="2" charset="2"/>
              <a:buChar char="ü"/>
            </a:pPr>
            <a:r>
              <a:rPr lang="es-ES" sz="2000" b="1" u="sng" dirty="0" smtClean="0">
                <a:solidFill>
                  <a:schemeClr val="bg2">
                    <a:lumMod val="50000"/>
                  </a:schemeClr>
                </a:solidFill>
                <a:latin typeface="Corbel" panose="020B0503020204020204" pitchFamily="34" charset="0"/>
              </a:rPr>
              <a:t>Objetivos, metodología y plan de trabajo</a:t>
            </a:r>
            <a:r>
              <a:rPr lang="es-ES" sz="2000" dirty="0" smtClean="0">
                <a:solidFill>
                  <a:schemeClr val="bg2">
                    <a:lumMod val="50000"/>
                  </a:schemeClr>
                </a:solidFill>
                <a:latin typeface="Corbel" panose="020B0503020204020204" pitchFamily="34" charset="0"/>
              </a:rPr>
              <a:t>: descripción clara</a:t>
            </a:r>
            <a:r>
              <a:rPr lang="es-ES" sz="2000" dirty="0">
                <a:solidFill>
                  <a:schemeClr val="bg2">
                    <a:lumMod val="50000"/>
                  </a:schemeClr>
                </a:solidFill>
                <a:latin typeface="Corbel" panose="020B0503020204020204" pitchFamily="34" charset="0"/>
              </a:rPr>
              <a:t>, precisa y realista. Estrategia inter o </a:t>
            </a:r>
            <a:r>
              <a:rPr lang="es-ES" sz="2000" dirty="0" err="1" smtClean="0">
                <a:solidFill>
                  <a:schemeClr val="bg2">
                    <a:lumMod val="50000"/>
                  </a:schemeClr>
                </a:solidFill>
                <a:latin typeface="Corbel" panose="020B0503020204020204" pitchFamily="34" charset="0"/>
              </a:rPr>
              <a:t>multicisciplinar</a:t>
            </a:r>
            <a:r>
              <a:rPr lang="es-ES" sz="2000" dirty="0" smtClean="0">
                <a:solidFill>
                  <a:schemeClr val="bg2">
                    <a:lumMod val="50000"/>
                  </a:schemeClr>
                </a:solidFill>
                <a:latin typeface="Corbel" panose="020B0503020204020204" pitchFamily="34" charset="0"/>
              </a:rPr>
              <a:t>,  descripción detalla de la metodología </a:t>
            </a:r>
            <a:r>
              <a:rPr lang="es-ES" sz="2000" dirty="0">
                <a:solidFill>
                  <a:schemeClr val="bg2">
                    <a:lumMod val="50000"/>
                  </a:schemeClr>
                </a:solidFill>
                <a:latin typeface="Corbel" panose="020B0503020204020204" pitchFamily="34" charset="0"/>
              </a:rPr>
              <a:t>y plan de </a:t>
            </a:r>
            <a:r>
              <a:rPr lang="es-ES" sz="2000" dirty="0" smtClean="0">
                <a:solidFill>
                  <a:schemeClr val="bg2">
                    <a:lumMod val="50000"/>
                  </a:schemeClr>
                </a:solidFill>
                <a:latin typeface="Corbel" panose="020B0503020204020204" pitchFamily="34" charset="0"/>
              </a:rPr>
              <a:t>trabajo. </a:t>
            </a:r>
            <a:r>
              <a:rPr lang="es-ES" sz="2000" dirty="0">
                <a:solidFill>
                  <a:srgbClr val="FF0000"/>
                </a:solidFill>
                <a:latin typeface="Corbel" panose="020B0503020204020204" pitchFamily="34" charset="0"/>
              </a:rPr>
              <a:t>Se recomienda incorporar un plan de contingencia para resolver posibles </a:t>
            </a:r>
            <a:r>
              <a:rPr lang="es-ES" sz="2000" dirty="0" smtClean="0">
                <a:solidFill>
                  <a:srgbClr val="FF0000"/>
                </a:solidFill>
                <a:latin typeface="Corbel" panose="020B0503020204020204" pitchFamily="34" charset="0"/>
              </a:rPr>
              <a:t>dificultades</a:t>
            </a:r>
            <a:r>
              <a:rPr lang="es-ES" sz="2000" dirty="0" smtClean="0">
                <a:solidFill>
                  <a:schemeClr val="bg2">
                    <a:lumMod val="50000"/>
                  </a:schemeClr>
                </a:solidFill>
                <a:latin typeface="Corbel" panose="020B0503020204020204" pitchFamily="34" charset="0"/>
              </a:rPr>
              <a:t>, Disposición </a:t>
            </a:r>
            <a:r>
              <a:rPr lang="es-ES" sz="2000" dirty="0">
                <a:solidFill>
                  <a:schemeClr val="bg2">
                    <a:lumMod val="50000"/>
                  </a:schemeClr>
                </a:solidFill>
                <a:latin typeface="Corbel" panose="020B0503020204020204" pitchFamily="34" charset="0"/>
              </a:rPr>
              <a:t>de medios materiales, infraestructura y/o equipamiento a disposición del proyecto para abordar la metodología </a:t>
            </a:r>
            <a:r>
              <a:rPr lang="es-ES" sz="2000" dirty="0" smtClean="0">
                <a:solidFill>
                  <a:schemeClr val="bg2">
                    <a:lumMod val="50000"/>
                  </a:schemeClr>
                </a:solidFill>
                <a:latin typeface="Corbel" panose="020B0503020204020204" pitchFamily="34" charset="0"/>
              </a:rPr>
              <a:t>propuesta, Cronograma</a:t>
            </a:r>
            <a:endParaRPr lang="es-ES" sz="2000" dirty="0">
              <a:solidFill>
                <a:schemeClr val="bg2">
                  <a:lumMod val="50000"/>
                </a:schemeClr>
              </a:solidFill>
              <a:latin typeface="Corbel" panose="020B0503020204020204" pitchFamily="34" charset="0"/>
            </a:endParaRPr>
          </a:p>
          <a:p>
            <a:pPr>
              <a:buClr>
                <a:srgbClr val="FF0000"/>
              </a:buClr>
            </a:pPr>
            <a:endParaRPr lang="es-ES" sz="2000" dirty="0">
              <a:solidFill>
                <a:srgbClr val="002060"/>
              </a:solidFill>
            </a:endParaRPr>
          </a:p>
        </p:txBody>
      </p:sp>
      <p:pic>
        <p:nvPicPr>
          <p:cNvPr id="4" name="Imagen 3" descr="Hermandad Santísimo Cristo de la Flagelación: Noveda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3066" y="1064302"/>
            <a:ext cx="1629048" cy="1175747"/>
          </a:xfrm>
          <a:prstGeom prst="rect">
            <a:avLst/>
          </a:prstGeom>
        </p:spPr>
      </p:pic>
    </p:spTree>
    <p:extLst>
      <p:ext uri="{BB962C8B-B14F-4D97-AF65-F5344CB8AC3E}">
        <p14:creationId xmlns:p14="http://schemas.microsoft.com/office/powerpoint/2010/main" val="443599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886691" y="340011"/>
            <a:ext cx="9587345" cy="605510"/>
          </a:xfrm>
        </p:spPr>
        <p:txBody>
          <a:bodyPr>
            <a:noAutofit/>
          </a:bodyPr>
          <a:lstStyle/>
          <a:p>
            <a:pPr algn="ctr"/>
            <a:r>
              <a:rPr lang="es-ES" sz="2400" b="1" dirty="0" smtClean="0">
                <a:solidFill>
                  <a:schemeClr val="tx1">
                    <a:lumMod val="95000"/>
                  </a:schemeClr>
                </a:solidFill>
              </a:rPr>
              <a:t>PLAN </a:t>
            </a:r>
            <a:r>
              <a:rPr lang="es-ES" sz="2400" b="1" dirty="0">
                <a:solidFill>
                  <a:schemeClr val="tx1">
                    <a:lumMod val="95000"/>
                  </a:schemeClr>
                </a:solidFill>
              </a:rPr>
              <a:t>ESTATAL DE INVESTIGACION CIENTIFICA Y TECNICA Y DE INNOVACION </a:t>
            </a:r>
            <a:r>
              <a:rPr lang="es-ES" sz="2400" b="1" dirty="0" smtClean="0">
                <a:solidFill>
                  <a:schemeClr val="tx1">
                    <a:lumMod val="95000"/>
                  </a:schemeClr>
                </a:solidFill>
              </a:rPr>
              <a:t>2021-2023</a:t>
            </a:r>
            <a:endParaRPr lang="es-ES" sz="2400" b="1" dirty="0">
              <a:solidFill>
                <a:schemeClr val="tx1">
                  <a:lumMod val="95000"/>
                </a:schemeClr>
              </a:solidFill>
            </a:endParaRPr>
          </a:p>
        </p:txBody>
      </p:sp>
      <p:sp>
        <p:nvSpPr>
          <p:cNvPr id="21" name="Rectángulo redondeado 20"/>
          <p:cNvSpPr/>
          <p:nvPr/>
        </p:nvSpPr>
        <p:spPr>
          <a:xfrm>
            <a:off x="579787" y="1241040"/>
            <a:ext cx="4456446" cy="623348"/>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t> </a:t>
            </a:r>
            <a:r>
              <a:rPr lang="es-ES" sz="1600" b="1" dirty="0"/>
              <a:t>PROGRAMA ESTATAL PARA AFRONTAR LAS PRIORIDADES DE NUESTRO ENTORNO  </a:t>
            </a:r>
            <a:r>
              <a:rPr lang="es-ES" sz="1600" b="1" dirty="0" smtClean="0"/>
              <a:t> </a:t>
            </a:r>
            <a:endParaRPr lang="es-ES" sz="1600" b="1" dirty="0"/>
          </a:p>
        </p:txBody>
      </p:sp>
      <p:sp>
        <p:nvSpPr>
          <p:cNvPr id="22" name="Rectángulo redondeado 21"/>
          <p:cNvSpPr/>
          <p:nvPr/>
        </p:nvSpPr>
        <p:spPr>
          <a:xfrm>
            <a:off x="579788" y="2400943"/>
            <a:ext cx="4456446" cy="953589"/>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t>PROGRAMA ESTATAL PARA IMPULSAR LA INVESTIGACIÓN CIENTÍFICO-TÉCNICA Y SU TRANSFERENCIA </a:t>
            </a:r>
            <a:r>
              <a:rPr lang="es-ES" sz="1600" b="1" dirty="0" smtClean="0"/>
              <a:t> </a:t>
            </a:r>
            <a:endParaRPr lang="es-ES" sz="1600" b="1" dirty="0"/>
          </a:p>
        </p:txBody>
      </p:sp>
      <p:sp>
        <p:nvSpPr>
          <p:cNvPr id="23" name="Rectángulo redondeado 22"/>
          <p:cNvSpPr/>
          <p:nvPr/>
        </p:nvSpPr>
        <p:spPr>
          <a:xfrm>
            <a:off x="496219" y="3804295"/>
            <a:ext cx="4623583" cy="953589"/>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t>PROGRAMA ESTATAL PARA DESARROLLAR, ATRAER Y RETENER </a:t>
            </a:r>
            <a:r>
              <a:rPr lang="es-ES" sz="1600" b="1" dirty="0" smtClean="0"/>
              <a:t>TALENTO </a:t>
            </a:r>
            <a:endParaRPr lang="es-ES" sz="1600" b="1" dirty="0"/>
          </a:p>
        </p:txBody>
      </p:sp>
      <p:sp>
        <p:nvSpPr>
          <p:cNvPr id="24" name="Rectángulo redondeado 23"/>
          <p:cNvSpPr/>
          <p:nvPr/>
        </p:nvSpPr>
        <p:spPr>
          <a:xfrm>
            <a:off x="259977" y="5100845"/>
            <a:ext cx="4776257" cy="7636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t>PROGRAMA ESTATAL PARA CATALIZAR LA INNOVACION Y EL LIDERAZGO </a:t>
            </a:r>
            <a:r>
              <a:rPr lang="es-ES" sz="1600" b="1" dirty="0" smtClean="0"/>
              <a:t>EMPRESARIAL  </a:t>
            </a:r>
            <a:endParaRPr lang="es-ES" sz="1600" b="1" dirty="0"/>
          </a:p>
        </p:txBody>
      </p:sp>
      <p:sp>
        <p:nvSpPr>
          <p:cNvPr id="25" name="Rectángulo 24"/>
          <p:cNvSpPr/>
          <p:nvPr/>
        </p:nvSpPr>
        <p:spPr>
          <a:xfrm>
            <a:off x="5490883" y="1115087"/>
            <a:ext cx="6096000" cy="923330"/>
          </a:xfrm>
          <a:prstGeom prst="rect">
            <a:avLst/>
          </a:prstGeom>
        </p:spPr>
        <p:txBody>
          <a:bodyPr>
            <a:spAutoFit/>
          </a:bodyPr>
          <a:lstStyle/>
          <a:p>
            <a:pPr marL="285750" indent="-285750">
              <a:buFont typeface="Wingdings" panose="05000000000000000000" pitchFamily="2" charset="2"/>
              <a:buChar char="ü"/>
            </a:pPr>
            <a:r>
              <a:rPr lang="es-ES" dirty="0">
                <a:solidFill>
                  <a:schemeClr val="bg2">
                    <a:lumMod val="50000"/>
                  </a:schemeClr>
                </a:solidFill>
              </a:rPr>
              <a:t>Subprograma Estatal de Internacionalización </a:t>
            </a:r>
            <a:endParaRPr lang="es-ES" dirty="0" smtClean="0">
              <a:solidFill>
                <a:schemeClr val="bg2">
                  <a:lumMod val="50000"/>
                </a:schemeClr>
              </a:solidFill>
            </a:endParaRPr>
          </a:p>
          <a:p>
            <a:pPr marL="285750" indent="-285750">
              <a:buFont typeface="Wingdings" panose="05000000000000000000" pitchFamily="2" charset="2"/>
              <a:buChar char="ü"/>
            </a:pPr>
            <a:r>
              <a:rPr lang="es-ES" dirty="0" smtClean="0">
                <a:solidFill>
                  <a:schemeClr val="bg2">
                    <a:lumMod val="50000"/>
                  </a:schemeClr>
                </a:solidFill>
              </a:rPr>
              <a:t>Subprograma </a:t>
            </a:r>
            <a:r>
              <a:rPr lang="es-ES" dirty="0">
                <a:solidFill>
                  <a:schemeClr val="bg2">
                    <a:lumMod val="50000"/>
                  </a:schemeClr>
                </a:solidFill>
              </a:rPr>
              <a:t>Estatal de Sinergias Territoriales </a:t>
            </a:r>
            <a:endParaRPr lang="es-ES" dirty="0" smtClean="0">
              <a:solidFill>
                <a:schemeClr val="bg2">
                  <a:lumMod val="50000"/>
                </a:schemeClr>
              </a:solidFill>
            </a:endParaRPr>
          </a:p>
          <a:p>
            <a:pPr marL="285750" indent="-285750">
              <a:buFont typeface="Wingdings" panose="05000000000000000000" pitchFamily="2" charset="2"/>
              <a:buChar char="ü"/>
            </a:pPr>
            <a:r>
              <a:rPr lang="es-ES" dirty="0" smtClean="0">
                <a:solidFill>
                  <a:schemeClr val="bg2">
                    <a:lumMod val="50000"/>
                  </a:schemeClr>
                </a:solidFill>
              </a:rPr>
              <a:t>Subprograma </a:t>
            </a:r>
            <a:r>
              <a:rPr lang="es-ES" dirty="0">
                <a:solidFill>
                  <a:schemeClr val="bg2">
                    <a:lumMod val="50000"/>
                  </a:schemeClr>
                </a:solidFill>
              </a:rPr>
              <a:t>Estatal de Acciones Estratégicas</a:t>
            </a:r>
          </a:p>
        </p:txBody>
      </p:sp>
      <p:sp>
        <p:nvSpPr>
          <p:cNvPr id="26" name="Rectángulo 25"/>
          <p:cNvSpPr/>
          <p:nvPr/>
        </p:nvSpPr>
        <p:spPr>
          <a:xfrm>
            <a:off x="5490883" y="2164134"/>
            <a:ext cx="6475462" cy="1477328"/>
          </a:xfrm>
          <a:prstGeom prst="rect">
            <a:avLst/>
          </a:prstGeom>
        </p:spPr>
        <p:txBody>
          <a:bodyPr wrap="square">
            <a:spAutoFit/>
          </a:bodyPr>
          <a:lstStyle/>
          <a:p>
            <a:pPr marL="285750" indent="-285750">
              <a:buFont typeface="Wingdings" panose="05000000000000000000" pitchFamily="2" charset="2"/>
              <a:buChar char="ü"/>
            </a:pPr>
            <a:r>
              <a:rPr lang="es-ES" b="1" dirty="0">
                <a:solidFill>
                  <a:srgbClr val="FF0000"/>
                </a:solidFill>
              </a:rPr>
              <a:t>Subprograma Estatal de Generación de </a:t>
            </a:r>
            <a:r>
              <a:rPr lang="es-ES" b="1" dirty="0" smtClean="0">
                <a:solidFill>
                  <a:srgbClr val="FF0000"/>
                </a:solidFill>
              </a:rPr>
              <a:t>Conocimiento</a:t>
            </a:r>
          </a:p>
          <a:p>
            <a:pPr marL="285750" indent="-285750">
              <a:buFont typeface="Wingdings" panose="05000000000000000000" pitchFamily="2" charset="2"/>
              <a:buChar char="ü"/>
            </a:pPr>
            <a:r>
              <a:rPr lang="es-ES" dirty="0" smtClean="0">
                <a:solidFill>
                  <a:schemeClr val="bg2">
                    <a:lumMod val="50000"/>
                  </a:schemeClr>
                </a:solidFill>
              </a:rPr>
              <a:t>Subprograma </a:t>
            </a:r>
            <a:r>
              <a:rPr lang="es-ES" dirty="0">
                <a:solidFill>
                  <a:schemeClr val="bg2">
                    <a:lumMod val="50000"/>
                  </a:schemeClr>
                </a:solidFill>
              </a:rPr>
              <a:t>Estatal de Transferencia de </a:t>
            </a:r>
            <a:r>
              <a:rPr lang="es-ES" dirty="0" smtClean="0">
                <a:solidFill>
                  <a:schemeClr val="bg2">
                    <a:lumMod val="50000"/>
                  </a:schemeClr>
                </a:solidFill>
              </a:rPr>
              <a:t>Conocimiento</a:t>
            </a:r>
          </a:p>
          <a:p>
            <a:pPr marL="285750" indent="-285750">
              <a:buFont typeface="Wingdings" panose="05000000000000000000" pitchFamily="2" charset="2"/>
              <a:buChar char="ü"/>
            </a:pPr>
            <a:r>
              <a:rPr lang="es-ES" dirty="0" smtClean="0">
                <a:solidFill>
                  <a:schemeClr val="bg2">
                    <a:lumMod val="50000"/>
                  </a:schemeClr>
                </a:solidFill>
              </a:rPr>
              <a:t>Subprograma </a:t>
            </a:r>
            <a:r>
              <a:rPr lang="es-ES" dirty="0">
                <a:solidFill>
                  <a:schemeClr val="bg2">
                    <a:lumMod val="50000"/>
                  </a:schemeClr>
                </a:solidFill>
              </a:rPr>
              <a:t>Estatal de Fortalecimiento </a:t>
            </a:r>
            <a:r>
              <a:rPr lang="es-ES" dirty="0" smtClean="0">
                <a:solidFill>
                  <a:schemeClr val="bg2">
                    <a:lumMod val="50000"/>
                  </a:schemeClr>
                </a:solidFill>
              </a:rPr>
              <a:t>Institucional</a:t>
            </a:r>
          </a:p>
          <a:p>
            <a:pPr marL="285750" indent="-285750">
              <a:buFont typeface="Wingdings" panose="05000000000000000000" pitchFamily="2" charset="2"/>
              <a:buChar char="ü"/>
            </a:pPr>
            <a:r>
              <a:rPr lang="es-ES" dirty="0" smtClean="0">
                <a:solidFill>
                  <a:schemeClr val="bg2">
                    <a:lumMod val="50000"/>
                  </a:schemeClr>
                </a:solidFill>
              </a:rPr>
              <a:t>Subprograma </a:t>
            </a:r>
            <a:r>
              <a:rPr lang="es-ES" dirty="0">
                <a:solidFill>
                  <a:schemeClr val="bg2">
                    <a:lumMod val="50000"/>
                  </a:schemeClr>
                </a:solidFill>
              </a:rPr>
              <a:t>Estatal de Infraestructuras y Equipamiento Científico-Técnico</a:t>
            </a:r>
          </a:p>
        </p:txBody>
      </p:sp>
      <p:sp>
        <p:nvSpPr>
          <p:cNvPr id="27" name="Rectángulo 26"/>
          <p:cNvSpPr/>
          <p:nvPr/>
        </p:nvSpPr>
        <p:spPr>
          <a:xfrm>
            <a:off x="5490883" y="3767179"/>
            <a:ext cx="6096000" cy="923330"/>
          </a:xfrm>
          <a:prstGeom prst="rect">
            <a:avLst/>
          </a:prstGeom>
        </p:spPr>
        <p:txBody>
          <a:bodyPr>
            <a:spAutoFit/>
          </a:bodyPr>
          <a:lstStyle/>
          <a:p>
            <a:pPr marL="285750" indent="-285750">
              <a:buFont typeface="Wingdings" panose="05000000000000000000" pitchFamily="2" charset="2"/>
              <a:buChar char="ü"/>
            </a:pPr>
            <a:r>
              <a:rPr lang="es-ES" dirty="0">
                <a:solidFill>
                  <a:schemeClr val="bg2">
                    <a:lumMod val="50000"/>
                  </a:schemeClr>
                </a:solidFill>
              </a:rPr>
              <a:t>Subprograma Estatal de Formación </a:t>
            </a:r>
            <a:endParaRPr lang="es-ES" dirty="0" smtClean="0">
              <a:solidFill>
                <a:schemeClr val="bg2">
                  <a:lumMod val="50000"/>
                </a:schemeClr>
              </a:solidFill>
            </a:endParaRPr>
          </a:p>
          <a:p>
            <a:pPr marL="285750" indent="-285750">
              <a:buFont typeface="Wingdings" panose="05000000000000000000" pitchFamily="2" charset="2"/>
              <a:buChar char="ü"/>
            </a:pPr>
            <a:r>
              <a:rPr lang="es-ES" dirty="0" smtClean="0">
                <a:solidFill>
                  <a:schemeClr val="bg2">
                    <a:lumMod val="50000"/>
                  </a:schemeClr>
                </a:solidFill>
              </a:rPr>
              <a:t> </a:t>
            </a:r>
            <a:r>
              <a:rPr lang="es-ES" dirty="0">
                <a:solidFill>
                  <a:schemeClr val="bg2">
                    <a:lumMod val="50000"/>
                  </a:schemeClr>
                </a:solidFill>
              </a:rPr>
              <a:t>Subprograma Estatal de Incorporación </a:t>
            </a:r>
            <a:endParaRPr lang="es-ES" dirty="0" smtClean="0">
              <a:solidFill>
                <a:schemeClr val="bg2">
                  <a:lumMod val="50000"/>
                </a:schemeClr>
              </a:solidFill>
            </a:endParaRPr>
          </a:p>
          <a:p>
            <a:pPr marL="285750" indent="-285750">
              <a:buFont typeface="Wingdings" panose="05000000000000000000" pitchFamily="2" charset="2"/>
              <a:buChar char="ü"/>
            </a:pPr>
            <a:r>
              <a:rPr lang="es-ES" dirty="0" smtClean="0">
                <a:solidFill>
                  <a:schemeClr val="bg2">
                    <a:lumMod val="50000"/>
                  </a:schemeClr>
                </a:solidFill>
              </a:rPr>
              <a:t>Subprograma </a:t>
            </a:r>
            <a:r>
              <a:rPr lang="es-ES" dirty="0">
                <a:solidFill>
                  <a:schemeClr val="bg2">
                    <a:lumMod val="50000"/>
                  </a:schemeClr>
                </a:solidFill>
              </a:rPr>
              <a:t>Estatal de Movilidad</a:t>
            </a:r>
          </a:p>
        </p:txBody>
      </p:sp>
      <p:sp>
        <p:nvSpPr>
          <p:cNvPr id="28" name="Rectángulo 27"/>
          <p:cNvSpPr/>
          <p:nvPr/>
        </p:nvSpPr>
        <p:spPr>
          <a:xfrm>
            <a:off x="5490883" y="4999712"/>
            <a:ext cx="6096000" cy="923330"/>
          </a:xfrm>
          <a:prstGeom prst="rect">
            <a:avLst/>
          </a:prstGeom>
        </p:spPr>
        <p:txBody>
          <a:bodyPr>
            <a:spAutoFit/>
          </a:bodyPr>
          <a:lstStyle/>
          <a:p>
            <a:pPr marL="285750" indent="-285750">
              <a:buFont typeface="Wingdings" panose="05000000000000000000" pitchFamily="2" charset="2"/>
              <a:buChar char="ü"/>
            </a:pPr>
            <a:r>
              <a:rPr lang="es-ES" dirty="0">
                <a:solidFill>
                  <a:schemeClr val="bg2">
                    <a:lumMod val="50000"/>
                  </a:schemeClr>
                </a:solidFill>
              </a:rPr>
              <a:t>Subprograma Estatal de I+D+I Empresarial </a:t>
            </a:r>
            <a:endParaRPr lang="es-ES" dirty="0" smtClean="0">
              <a:solidFill>
                <a:schemeClr val="bg2">
                  <a:lumMod val="50000"/>
                </a:schemeClr>
              </a:solidFill>
            </a:endParaRPr>
          </a:p>
          <a:p>
            <a:pPr marL="285750" indent="-285750">
              <a:buFont typeface="Wingdings" panose="05000000000000000000" pitchFamily="2" charset="2"/>
              <a:buChar char="ü"/>
            </a:pPr>
            <a:r>
              <a:rPr lang="es-ES" dirty="0" smtClean="0">
                <a:solidFill>
                  <a:schemeClr val="bg2">
                    <a:lumMod val="50000"/>
                  </a:schemeClr>
                </a:solidFill>
              </a:rPr>
              <a:t>Subprograma </a:t>
            </a:r>
            <a:r>
              <a:rPr lang="es-ES" dirty="0">
                <a:solidFill>
                  <a:schemeClr val="bg2">
                    <a:lumMod val="50000"/>
                  </a:schemeClr>
                </a:solidFill>
              </a:rPr>
              <a:t>Estatal de Crecimiento Innovador </a:t>
            </a:r>
            <a:r>
              <a:rPr lang="es-ES" dirty="0" smtClean="0">
                <a:solidFill>
                  <a:schemeClr val="bg2">
                    <a:lumMod val="50000"/>
                  </a:schemeClr>
                </a:solidFill>
              </a:rPr>
              <a:t>Subprograma </a:t>
            </a:r>
            <a:r>
              <a:rPr lang="es-ES" dirty="0">
                <a:solidFill>
                  <a:schemeClr val="bg2">
                    <a:lumMod val="50000"/>
                  </a:schemeClr>
                </a:solidFill>
              </a:rPr>
              <a:t>Estatal de Colaboración Público-Privada</a:t>
            </a:r>
          </a:p>
        </p:txBody>
      </p:sp>
      <p:sp>
        <p:nvSpPr>
          <p:cNvPr id="3" name="CuadroTexto 2"/>
          <p:cNvSpPr txBox="1"/>
          <p:nvPr/>
        </p:nvSpPr>
        <p:spPr>
          <a:xfrm>
            <a:off x="579787" y="6234545"/>
            <a:ext cx="10018940" cy="523220"/>
          </a:xfrm>
          <a:prstGeom prst="rect">
            <a:avLst/>
          </a:prstGeom>
          <a:noFill/>
        </p:spPr>
        <p:txBody>
          <a:bodyPr wrap="square" rtlCol="0">
            <a:spAutoFit/>
          </a:bodyPr>
          <a:lstStyle/>
          <a:p>
            <a:pPr algn="ctr"/>
            <a:r>
              <a:rPr lang="es-ES" sz="2800" b="1" dirty="0" smtClean="0">
                <a:solidFill>
                  <a:srgbClr val="FF0000"/>
                </a:solidFill>
              </a:rPr>
              <a:t>Convocatoria de “Proyectos de Generación de Conocimiento”</a:t>
            </a:r>
            <a:endParaRPr lang="es-ES" dirty="0">
              <a:solidFill>
                <a:srgbClr val="FF0000"/>
              </a:solidFill>
            </a:endParaRPr>
          </a:p>
        </p:txBody>
      </p:sp>
    </p:spTree>
    <p:extLst>
      <p:ext uri="{BB962C8B-B14F-4D97-AF65-F5344CB8AC3E}">
        <p14:creationId xmlns:p14="http://schemas.microsoft.com/office/powerpoint/2010/main" val="40050115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0" y="317682"/>
            <a:ext cx="10600662" cy="605510"/>
          </a:xfrm>
        </p:spPr>
        <p:txBody>
          <a:bodyPr>
            <a:normAutofit/>
          </a:bodyPr>
          <a:lstStyle/>
          <a:p>
            <a:pPr algn="ctr"/>
            <a:r>
              <a:rPr lang="es-ES" sz="3200" b="1" dirty="0">
                <a:solidFill>
                  <a:schemeClr val="tx1"/>
                </a:solidFill>
              </a:rPr>
              <a:t>Memoria científico-</a:t>
            </a:r>
            <a:r>
              <a:rPr lang="es-ES" sz="3200" b="1" dirty="0" err="1">
                <a:solidFill>
                  <a:schemeClr val="tx1"/>
                </a:solidFill>
              </a:rPr>
              <a:t>tÉcnica</a:t>
            </a:r>
            <a:r>
              <a:rPr lang="es-ES" sz="3200" b="1" dirty="0">
                <a:solidFill>
                  <a:schemeClr val="tx1"/>
                </a:solidFill>
              </a:rPr>
              <a:t> (III)</a:t>
            </a:r>
          </a:p>
        </p:txBody>
      </p:sp>
      <p:sp>
        <p:nvSpPr>
          <p:cNvPr id="6" name="CuadroTexto 5"/>
          <p:cNvSpPr txBox="1"/>
          <p:nvPr/>
        </p:nvSpPr>
        <p:spPr>
          <a:xfrm>
            <a:off x="904963" y="1074509"/>
            <a:ext cx="10600662" cy="5201424"/>
          </a:xfrm>
          <a:prstGeom prst="rect">
            <a:avLst/>
          </a:prstGeom>
          <a:noFill/>
        </p:spPr>
        <p:txBody>
          <a:bodyPr wrap="square" rtlCol="0">
            <a:spAutoFit/>
          </a:bodyPr>
          <a:lstStyle/>
          <a:p>
            <a:pPr>
              <a:buClr>
                <a:srgbClr val="FF0000"/>
              </a:buClr>
            </a:pPr>
            <a:endParaRPr lang="es-ES" sz="2000" dirty="0">
              <a:solidFill>
                <a:srgbClr val="002060"/>
              </a:solidFill>
            </a:endParaRPr>
          </a:p>
          <a:p>
            <a:pPr>
              <a:buClr>
                <a:srgbClr val="FF0000"/>
              </a:buClr>
            </a:pPr>
            <a:r>
              <a:rPr lang="es-ES" sz="2800" b="1" u="sng" dirty="0">
                <a:solidFill>
                  <a:srgbClr val="002060"/>
                </a:solidFill>
              </a:rPr>
              <a:t>IMPACTO ESPERADO DE LOS RESULTADOS</a:t>
            </a:r>
          </a:p>
          <a:p>
            <a:pPr>
              <a:buClr>
                <a:srgbClr val="FF0000"/>
              </a:buClr>
            </a:pPr>
            <a:endParaRPr lang="es-ES" sz="2000" b="1" u="sng" dirty="0">
              <a:solidFill>
                <a:srgbClr val="002060"/>
              </a:solidFill>
            </a:endParaRPr>
          </a:p>
          <a:p>
            <a:r>
              <a:rPr lang="es-ES" sz="2400" u="sng" dirty="0">
                <a:solidFill>
                  <a:srgbClr val="002060"/>
                </a:solidFill>
              </a:rPr>
              <a:t>Impacto científico-técnico</a:t>
            </a:r>
            <a:r>
              <a:rPr lang="es-ES" sz="2400" dirty="0">
                <a:solidFill>
                  <a:srgbClr val="002060"/>
                </a:solidFill>
              </a:rPr>
              <a:t>: Plan de difusión e internacionalización de los resultados y c</a:t>
            </a:r>
            <a:r>
              <a:rPr lang="es-ES" sz="2400" dirty="0" smtClean="0">
                <a:solidFill>
                  <a:srgbClr val="002060"/>
                </a:solidFill>
              </a:rPr>
              <a:t>onocimientos/resultados </a:t>
            </a:r>
            <a:r>
              <a:rPr lang="es-ES" sz="2400" dirty="0">
                <a:solidFill>
                  <a:srgbClr val="002060"/>
                </a:solidFill>
              </a:rPr>
              <a:t>potencialmente transferibles y entidades interesadas, </a:t>
            </a:r>
            <a:r>
              <a:rPr lang="es-ES" sz="2400" dirty="0">
                <a:solidFill>
                  <a:srgbClr val="FF0000"/>
                </a:solidFill>
              </a:rPr>
              <a:t>resumen de un plan de Gestión de datos de </a:t>
            </a:r>
            <a:r>
              <a:rPr lang="es-ES" sz="2400" dirty="0" smtClean="0">
                <a:solidFill>
                  <a:srgbClr val="FF0000"/>
                </a:solidFill>
              </a:rPr>
              <a:t>investigación previsto durante y al finalizar el proyecto</a:t>
            </a:r>
            <a:endParaRPr lang="es-ES" dirty="0">
              <a:solidFill>
                <a:srgbClr val="FF0000"/>
              </a:solidFill>
            </a:endParaRPr>
          </a:p>
          <a:p>
            <a:pPr algn="just">
              <a:buClr>
                <a:srgbClr val="FF0000"/>
              </a:buClr>
            </a:pPr>
            <a:endParaRPr lang="es-ES" sz="2400" dirty="0">
              <a:solidFill>
                <a:srgbClr val="FF0000"/>
              </a:solidFill>
            </a:endParaRPr>
          </a:p>
          <a:p>
            <a:r>
              <a:rPr lang="es-ES" sz="2400" u="sng" dirty="0">
                <a:solidFill>
                  <a:srgbClr val="002060"/>
                </a:solidFill>
              </a:rPr>
              <a:t>Impacto social y económico</a:t>
            </a:r>
            <a:r>
              <a:rPr lang="es-ES" sz="2400" dirty="0">
                <a:solidFill>
                  <a:srgbClr val="002060"/>
                </a:solidFill>
              </a:rPr>
              <a:t>, incluyendo un plan de divulgación de los resultados a los colectivos </a:t>
            </a:r>
            <a:r>
              <a:rPr lang="es-ES" sz="2400" dirty="0" smtClean="0">
                <a:solidFill>
                  <a:srgbClr val="002060"/>
                </a:solidFill>
              </a:rPr>
              <a:t>más </a:t>
            </a:r>
            <a:r>
              <a:rPr lang="es-ES" sz="2400" dirty="0">
                <a:solidFill>
                  <a:srgbClr val="002060"/>
                </a:solidFill>
              </a:rPr>
              <a:t>relevantes para la temática del proyecto y a la sociedad en </a:t>
            </a:r>
            <a:r>
              <a:rPr lang="es-ES" sz="2400" dirty="0" smtClean="0">
                <a:solidFill>
                  <a:srgbClr val="002060"/>
                </a:solidFill>
              </a:rPr>
              <a:t>general y descripción </a:t>
            </a:r>
            <a:r>
              <a:rPr lang="es-ES" sz="2400" dirty="0">
                <a:solidFill>
                  <a:srgbClr val="002060"/>
                </a:solidFill>
              </a:rPr>
              <a:t>de los beneficios de la inclusión de la dimensión de género en el contenido de la investigación propuesta o el impacto asociado al ámbito de la discapacidad y otras áreas de inclusión social, </a:t>
            </a:r>
          </a:p>
          <a:p>
            <a:pPr marL="285750" indent="-285750" algn="just">
              <a:buClr>
                <a:srgbClr val="FF0000"/>
              </a:buClr>
              <a:buFont typeface="Wingdings" panose="05000000000000000000" pitchFamily="2" charset="2"/>
              <a:buChar char="ü"/>
            </a:pPr>
            <a:endParaRPr lang="es-ES" sz="2400" dirty="0">
              <a:solidFill>
                <a:srgbClr val="002060"/>
              </a:solidFill>
            </a:endParaRPr>
          </a:p>
        </p:txBody>
      </p:sp>
    </p:spTree>
    <p:extLst>
      <p:ext uri="{BB962C8B-B14F-4D97-AF65-F5344CB8AC3E}">
        <p14:creationId xmlns:p14="http://schemas.microsoft.com/office/powerpoint/2010/main" val="2117379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0" y="326475"/>
            <a:ext cx="10600662" cy="605510"/>
          </a:xfrm>
        </p:spPr>
        <p:txBody>
          <a:bodyPr>
            <a:normAutofit/>
          </a:bodyPr>
          <a:lstStyle/>
          <a:p>
            <a:pPr algn="ctr"/>
            <a:r>
              <a:rPr lang="es-ES" sz="3200" b="1" dirty="0">
                <a:solidFill>
                  <a:schemeClr val="tx1"/>
                </a:solidFill>
              </a:rPr>
              <a:t>Memoria científico-</a:t>
            </a:r>
            <a:r>
              <a:rPr lang="es-ES" sz="3200" b="1" dirty="0" err="1">
                <a:solidFill>
                  <a:schemeClr val="tx1"/>
                </a:solidFill>
              </a:rPr>
              <a:t>tÉcnica</a:t>
            </a:r>
            <a:r>
              <a:rPr lang="es-ES" sz="3200" b="1" dirty="0">
                <a:solidFill>
                  <a:schemeClr val="tx1"/>
                </a:solidFill>
              </a:rPr>
              <a:t> (IV)</a:t>
            </a:r>
          </a:p>
        </p:txBody>
      </p:sp>
      <p:sp>
        <p:nvSpPr>
          <p:cNvPr id="6" name="CuadroTexto 5"/>
          <p:cNvSpPr txBox="1"/>
          <p:nvPr/>
        </p:nvSpPr>
        <p:spPr>
          <a:xfrm>
            <a:off x="353782" y="1074509"/>
            <a:ext cx="11676187" cy="5632311"/>
          </a:xfrm>
          <a:prstGeom prst="rect">
            <a:avLst/>
          </a:prstGeom>
          <a:noFill/>
        </p:spPr>
        <p:txBody>
          <a:bodyPr wrap="square" rtlCol="0">
            <a:spAutoFit/>
          </a:bodyPr>
          <a:lstStyle/>
          <a:p>
            <a:pPr>
              <a:buClr>
                <a:srgbClr val="FF0000"/>
              </a:buClr>
            </a:pPr>
            <a:r>
              <a:rPr lang="es-ES" sz="2800" b="1" u="sng" dirty="0">
                <a:solidFill>
                  <a:srgbClr val="002060"/>
                </a:solidFill>
              </a:rPr>
              <a:t>CAPACIDAD FORMATIVA</a:t>
            </a:r>
          </a:p>
          <a:p>
            <a:pPr>
              <a:buClr>
                <a:srgbClr val="FF0000"/>
              </a:buClr>
            </a:pPr>
            <a:endParaRPr lang="es-ES" sz="2000" dirty="0">
              <a:solidFill>
                <a:srgbClr val="002060"/>
              </a:solidFill>
            </a:endParaRPr>
          </a:p>
          <a:p>
            <a:pPr marL="285750" indent="-285750">
              <a:buClr>
                <a:srgbClr val="FF0000"/>
              </a:buClr>
              <a:buFont typeface="Wingdings" panose="05000000000000000000" pitchFamily="2" charset="2"/>
              <a:buChar char="ü"/>
            </a:pPr>
            <a:r>
              <a:rPr lang="es-ES" sz="2400" dirty="0">
                <a:solidFill>
                  <a:srgbClr val="002060"/>
                </a:solidFill>
              </a:rPr>
              <a:t>Programa de formación previsto en el contexto del proyecto</a:t>
            </a:r>
          </a:p>
          <a:p>
            <a:pPr marL="285750" indent="-285750">
              <a:buClr>
                <a:srgbClr val="FF0000"/>
              </a:buClr>
              <a:buFont typeface="Wingdings" panose="05000000000000000000" pitchFamily="2" charset="2"/>
              <a:buChar char="ü"/>
            </a:pPr>
            <a:r>
              <a:rPr lang="es-ES" sz="2400" dirty="0">
                <a:solidFill>
                  <a:srgbClr val="002060"/>
                </a:solidFill>
              </a:rPr>
              <a:t>Tesis realizadas y en curso dentro del Equipo de Investigación</a:t>
            </a:r>
          </a:p>
          <a:p>
            <a:pPr marL="285750" indent="-285750">
              <a:buClr>
                <a:srgbClr val="FF0000"/>
              </a:buClr>
              <a:buFont typeface="Wingdings" panose="05000000000000000000" pitchFamily="2" charset="2"/>
              <a:buChar char="ü"/>
            </a:pPr>
            <a:r>
              <a:rPr lang="es-ES" sz="2400" dirty="0">
                <a:solidFill>
                  <a:srgbClr val="002060"/>
                </a:solidFill>
              </a:rPr>
              <a:t>Desarrollo científico o profesional de los doctores egresados</a:t>
            </a:r>
          </a:p>
          <a:p>
            <a:pPr marL="285750" indent="-285750">
              <a:buClr>
                <a:srgbClr val="FF0000"/>
              </a:buClr>
              <a:buFont typeface="Wingdings" panose="05000000000000000000" pitchFamily="2" charset="2"/>
              <a:buChar char="ü"/>
            </a:pPr>
            <a:r>
              <a:rPr lang="es-ES" sz="2400" dirty="0">
                <a:solidFill>
                  <a:srgbClr val="002060"/>
                </a:solidFill>
              </a:rPr>
              <a:t>Contexto científico-técnico y formativo del equipo y de la institución</a:t>
            </a:r>
          </a:p>
          <a:p>
            <a:pPr>
              <a:buClr>
                <a:srgbClr val="FF0000"/>
              </a:buClr>
            </a:pPr>
            <a:endParaRPr lang="es-ES" sz="2000" dirty="0">
              <a:solidFill>
                <a:srgbClr val="002060"/>
              </a:solidFill>
            </a:endParaRPr>
          </a:p>
          <a:p>
            <a:pPr>
              <a:buClr>
                <a:srgbClr val="FF0000"/>
              </a:buClr>
            </a:pPr>
            <a:r>
              <a:rPr lang="es-ES" sz="2800" b="1" u="sng" dirty="0">
                <a:solidFill>
                  <a:srgbClr val="002060"/>
                </a:solidFill>
              </a:rPr>
              <a:t>CONDICIONES ESPECIFICAS PARA LA EJECUCION DE DETERMINADOS PROYECTOS (Anexo IV de la convocatoria)</a:t>
            </a:r>
          </a:p>
          <a:p>
            <a:pPr>
              <a:buClr>
                <a:srgbClr val="FF0000"/>
              </a:buClr>
            </a:pPr>
            <a:endParaRPr lang="es-ES" sz="2000" dirty="0">
              <a:solidFill>
                <a:srgbClr val="002060"/>
              </a:solidFill>
            </a:endParaRPr>
          </a:p>
          <a:p>
            <a:pPr>
              <a:buClr>
                <a:srgbClr val="FF0000"/>
              </a:buClr>
            </a:pPr>
            <a:r>
              <a:rPr lang="es-ES" sz="2400" dirty="0">
                <a:solidFill>
                  <a:srgbClr val="FF0000"/>
                </a:solidFill>
              </a:rPr>
              <a:t>Las autorizaciones y demás documentación relativa a estos extremos no deben presentarse con la solicitud, sino que deben quedar en poder de la entidad solicitante (tal como establece la convocatoria), debiendo aportar dicha documentación sólo en caso de serle requerida durante la ejecución del proyecto o con el informe intermedio y/o final de seguimiento científico técnico.</a:t>
            </a:r>
          </a:p>
        </p:txBody>
      </p:sp>
    </p:spTree>
    <p:extLst>
      <p:ext uri="{BB962C8B-B14F-4D97-AF65-F5344CB8AC3E}">
        <p14:creationId xmlns:p14="http://schemas.microsoft.com/office/powerpoint/2010/main" val="20371318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800100" y="352851"/>
            <a:ext cx="9583615" cy="605510"/>
          </a:xfrm>
        </p:spPr>
        <p:txBody>
          <a:bodyPr>
            <a:normAutofit/>
          </a:bodyPr>
          <a:lstStyle/>
          <a:p>
            <a:pPr algn="ctr"/>
            <a:r>
              <a:rPr lang="es-ES" sz="3200" b="1" dirty="0" err="1">
                <a:solidFill>
                  <a:schemeClr val="tx1"/>
                </a:solidFill>
              </a:rPr>
              <a:t>cva</a:t>
            </a:r>
            <a:endParaRPr lang="es-ES" sz="3200" b="1" dirty="0">
              <a:solidFill>
                <a:schemeClr val="tx1"/>
              </a:solidFill>
            </a:endParaRPr>
          </a:p>
        </p:txBody>
      </p:sp>
      <p:sp>
        <p:nvSpPr>
          <p:cNvPr id="3" name="Rectángulo redondeado 2"/>
          <p:cNvSpPr/>
          <p:nvPr/>
        </p:nvSpPr>
        <p:spPr>
          <a:xfrm>
            <a:off x="476511" y="1319538"/>
            <a:ext cx="10763416" cy="5169129"/>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CuadroTexto 3"/>
          <p:cNvSpPr txBox="1"/>
          <p:nvPr/>
        </p:nvSpPr>
        <p:spPr>
          <a:xfrm>
            <a:off x="595572" y="1687354"/>
            <a:ext cx="10644355" cy="4431983"/>
          </a:xfrm>
          <a:prstGeom prst="rect">
            <a:avLst/>
          </a:prstGeom>
          <a:noFill/>
        </p:spPr>
        <p:txBody>
          <a:bodyPr wrap="square" rtlCol="0">
            <a:spAutoFit/>
          </a:bodyPr>
          <a:lstStyle/>
          <a:p>
            <a:pPr marL="285750" indent="-285750">
              <a:buClr>
                <a:srgbClr val="FF0000"/>
              </a:buClr>
              <a:buFont typeface="Wingdings" panose="05000000000000000000" pitchFamily="2" charset="2"/>
              <a:buChar char="ü"/>
            </a:pPr>
            <a:r>
              <a:rPr lang="es-ES" sz="2400" dirty="0">
                <a:solidFill>
                  <a:srgbClr val="0070C0"/>
                </a:solidFill>
              </a:rPr>
              <a:t>CVA únicamente </a:t>
            </a:r>
            <a:r>
              <a:rPr lang="es-ES" sz="2400" dirty="0" smtClean="0">
                <a:solidFill>
                  <a:srgbClr val="0070C0"/>
                </a:solidFill>
              </a:rPr>
              <a:t>la o las personas IP </a:t>
            </a:r>
            <a:r>
              <a:rPr lang="es-ES" sz="2400" dirty="0">
                <a:solidFill>
                  <a:srgbClr val="0070C0"/>
                </a:solidFill>
              </a:rPr>
              <a:t>del proyecto lo </a:t>
            </a:r>
            <a:r>
              <a:rPr lang="es-ES" sz="2400" dirty="0" smtClean="0">
                <a:solidFill>
                  <a:srgbClr val="0070C0"/>
                </a:solidFill>
              </a:rPr>
              <a:t>presentarán </a:t>
            </a:r>
            <a:r>
              <a:rPr lang="es-ES" sz="2400" dirty="0">
                <a:solidFill>
                  <a:srgbClr val="0070C0"/>
                </a:solidFill>
              </a:rPr>
              <a:t>como un documento </a:t>
            </a:r>
            <a:r>
              <a:rPr lang="es-ES" sz="2400" dirty="0" smtClean="0">
                <a:solidFill>
                  <a:srgbClr val="0070C0"/>
                </a:solidFill>
              </a:rPr>
              <a:t>adjunto. En solicitud se incorporara un resumen del CV de los investigadores que forman parte del equipo de investigación</a:t>
            </a:r>
            <a:endParaRPr lang="es-ES" sz="2400" dirty="0">
              <a:solidFill>
                <a:srgbClr val="0070C0"/>
              </a:solidFill>
            </a:endParaRPr>
          </a:p>
          <a:p>
            <a:pPr marL="285750" indent="-285750">
              <a:buClr>
                <a:srgbClr val="FF0000"/>
              </a:buClr>
              <a:buFont typeface="Wingdings" panose="05000000000000000000" pitchFamily="2" charset="2"/>
              <a:buChar char="ü"/>
            </a:pPr>
            <a:r>
              <a:rPr lang="es-ES" sz="2400" dirty="0">
                <a:solidFill>
                  <a:srgbClr val="0070C0"/>
                </a:solidFill>
              </a:rPr>
              <a:t>Méritos más relevantes </a:t>
            </a:r>
            <a:r>
              <a:rPr lang="es-ES" sz="2400" dirty="0" smtClean="0">
                <a:solidFill>
                  <a:srgbClr val="0070C0"/>
                </a:solidFill>
              </a:rPr>
              <a:t>obtenidos en los </a:t>
            </a:r>
            <a:r>
              <a:rPr lang="es-ES" sz="2400" dirty="0" smtClean="0">
                <a:solidFill>
                  <a:schemeClr val="bg2">
                    <a:lumMod val="75000"/>
                  </a:schemeClr>
                </a:solidFill>
              </a:rPr>
              <a:t>úl</a:t>
            </a:r>
            <a:r>
              <a:rPr lang="es-ES" sz="2400" dirty="0" smtClean="0">
                <a:solidFill>
                  <a:srgbClr val="0070C0"/>
                </a:solidFill>
              </a:rPr>
              <a:t>timos 10 años. </a:t>
            </a:r>
            <a:r>
              <a:rPr lang="es-ES" sz="2400" dirty="0">
                <a:solidFill>
                  <a:srgbClr val="0070C0"/>
                </a:solidFill>
              </a:rPr>
              <a:t>No obstante, en el artículo 14.2.b) se indica que aquellos/as IP que hayan acreditado alguna de las situaciones que interrumpen la actividad investigadora </a:t>
            </a:r>
            <a:r>
              <a:rPr lang="es-ES" sz="2400" dirty="0" smtClean="0">
                <a:solidFill>
                  <a:srgbClr val="0070C0"/>
                </a:solidFill>
              </a:rPr>
              <a:t>contempladas podrán </a:t>
            </a:r>
            <a:r>
              <a:rPr lang="es-ES" sz="2400" dirty="0">
                <a:solidFill>
                  <a:srgbClr val="0070C0"/>
                </a:solidFill>
              </a:rPr>
              <a:t>ampliar la fecha límite </a:t>
            </a:r>
            <a:r>
              <a:rPr lang="es-ES" sz="2400" dirty="0" smtClean="0">
                <a:solidFill>
                  <a:srgbClr val="0070C0"/>
                </a:solidFill>
              </a:rPr>
              <a:t>inferior, incrementándola </a:t>
            </a:r>
            <a:r>
              <a:rPr lang="es-ES" sz="2400" dirty="0">
                <a:solidFill>
                  <a:srgbClr val="0070C0"/>
                </a:solidFill>
              </a:rPr>
              <a:t>en el periodo acreditado de interrupción por dichas situaciones.</a:t>
            </a:r>
          </a:p>
          <a:p>
            <a:pPr>
              <a:buClr>
                <a:srgbClr val="FF0000"/>
              </a:buClr>
            </a:pPr>
            <a:endParaRPr lang="es-ES" sz="2400" dirty="0">
              <a:solidFill>
                <a:srgbClr val="0070C0"/>
              </a:solidFill>
            </a:endParaRPr>
          </a:p>
          <a:p>
            <a:pPr marL="285750" indent="-285750">
              <a:buClr>
                <a:srgbClr val="FF0000"/>
              </a:buClr>
              <a:buFont typeface="Wingdings" panose="05000000000000000000" pitchFamily="2" charset="2"/>
              <a:buChar char="ü"/>
            </a:pPr>
            <a:r>
              <a:rPr lang="es-ES" sz="2400" dirty="0">
                <a:solidFill>
                  <a:srgbClr val="0070C0"/>
                </a:solidFill>
              </a:rPr>
              <a:t>La extensión máxima del documento (apartados A, B y C) no puede sobrepasar las 4 páginas</a:t>
            </a:r>
          </a:p>
          <a:p>
            <a:endParaRPr lang="es-ES" b="1" u="sng" dirty="0">
              <a:solidFill>
                <a:srgbClr val="0070C0"/>
              </a:solidFill>
            </a:endParaRPr>
          </a:p>
        </p:txBody>
      </p:sp>
    </p:spTree>
    <p:extLst>
      <p:ext uri="{BB962C8B-B14F-4D97-AF65-F5344CB8AC3E}">
        <p14:creationId xmlns:p14="http://schemas.microsoft.com/office/powerpoint/2010/main" val="42261381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38205" y="326475"/>
            <a:ext cx="10600662" cy="605510"/>
          </a:xfrm>
        </p:spPr>
        <p:txBody>
          <a:bodyPr>
            <a:normAutofit/>
          </a:bodyPr>
          <a:lstStyle/>
          <a:p>
            <a:pPr algn="ctr"/>
            <a:r>
              <a:rPr lang="es-ES" sz="3200" b="1" dirty="0" smtClean="0">
                <a:solidFill>
                  <a:schemeClr val="tx1"/>
                </a:solidFill>
              </a:rPr>
              <a:t>Nuevo formato </a:t>
            </a:r>
            <a:r>
              <a:rPr lang="es-ES" sz="3200" b="1" dirty="0" err="1" smtClean="0">
                <a:solidFill>
                  <a:schemeClr val="tx1"/>
                </a:solidFill>
              </a:rPr>
              <a:t>cva</a:t>
            </a:r>
            <a:endParaRPr lang="es-ES" sz="3200" b="1" dirty="0">
              <a:solidFill>
                <a:schemeClr val="tx1"/>
              </a:solidFill>
            </a:endParaRPr>
          </a:p>
        </p:txBody>
      </p:sp>
      <p:sp>
        <p:nvSpPr>
          <p:cNvPr id="5" name="Rectángulo 4"/>
          <p:cNvSpPr/>
          <p:nvPr/>
        </p:nvSpPr>
        <p:spPr>
          <a:xfrm>
            <a:off x="338205" y="1621334"/>
            <a:ext cx="11456725" cy="5016758"/>
          </a:xfrm>
          <a:prstGeom prst="rect">
            <a:avLst/>
          </a:prstGeom>
        </p:spPr>
        <p:txBody>
          <a:bodyPr wrap="square">
            <a:spAutoFit/>
          </a:bodyPr>
          <a:lstStyle/>
          <a:p>
            <a:pPr marL="514350" indent="-514350">
              <a:buAutoNum type="alphaUcPeriod"/>
            </a:pPr>
            <a:r>
              <a:rPr lang="es-ES" sz="2800" b="1" u="sng" dirty="0" smtClean="0">
                <a:solidFill>
                  <a:srgbClr val="002060"/>
                </a:solidFill>
              </a:rPr>
              <a:t>DATOS PERSONALES</a:t>
            </a:r>
          </a:p>
          <a:p>
            <a:endParaRPr lang="es-ES" sz="2800" b="1" u="sng" dirty="0" smtClean="0">
              <a:solidFill>
                <a:srgbClr val="002060"/>
              </a:solidFill>
            </a:endParaRPr>
          </a:p>
          <a:p>
            <a:pPr marL="342900" indent="-342900" algn="just">
              <a:buFont typeface="Wingdings" panose="05000000000000000000" pitchFamily="2" charset="2"/>
              <a:buChar char="Ø"/>
            </a:pPr>
            <a:r>
              <a:rPr lang="es-ES" sz="2800" dirty="0">
                <a:solidFill>
                  <a:schemeClr val="bg2">
                    <a:lumMod val="50000"/>
                  </a:schemeClr>
                </a:solidFill>
              </a:rPr>
              <a:t>Únicamente figura y es obligatorio rellenar el Código ORCID , desapareciendo los identificadores </a:t>
            </a:r>
            <a:r>
              <a:rPr lang="es-ES" sz="2800" dirty="0" err="1">
                <a:solidFill>
                  <a:schemeClr val="bg2">
                    <a:lumMod val="50000"/>
                  </a:schemeClr>
                </a:solidFill>
              </a:rPr>
              <a:t>Researcher</a:t>
            </a:r>
            <a:r>
              <a:rPr lang="es-ES" sz="2800" dirty="0">
                <a:solidFill>
                  <a:schemeClr val="bg2">
                    <a:lumMod val="50000"/>
                  </a:schemeClr>
                </a:solidFill>
              </a:rPr>
              <a:t> ID/Web of </a:t>
            </a:r>
            <a:r>
              <a:rPr lang="es-ES" sz="2800" dirty="0" err="1">
                <a:solidFill>
                  <a:schemeClr val="bg2">
                    <a:lumMod val="50000"/>
                  </a:schemeClr>
                </a:solidFill>
              </a:rPr>
              <a:t>Science</a:t>
            </a:r>
            <a:r>
              <a:rPr lang="es-ES" sz="2800" dirty="0">
                <a:solidFill>
                  <a:schemeClr val="bg2">
                    <a:lumMod val="50000"/>
                  </a:schemeClr>
                </a:solidFill>
              </a:rPr>
              <a:t> o </a:t>
            </a:r>
            <a:r>
              <a:rPr lang="es-ES" sz="2800" dirty="0" err="1">
                <a:solidFill>
                  <a:schemeClr val="bg2">
                    <a:lumMod val="50000"/>
                  </a:schemeClr>
                </a:solidFill>
              </a:rPr>
              <a:t>Author</a:t>
            </a:r>
            <a:r>
              <a:rPr lang="es-ES" sz="2800" dirty="0">
                <a:solidFill>
                  <a:schemeClr val="bg2">
                    <a:lumMod val="50000"/>
                  </a:schemeClr>
                </a:solidFill>
              </a:rPr>
              <a:t> ID/SCOPUS, de convocatorias anteriores</a:t>
            </a:r>
            <a:r>
              <a:rPr lang="es-ES" sz="2800" dirty="0" smtClean="0">
                <a:solidFill>
                  <a:schemeClr val="bg2">
                    <a:lumMod val="50000"/>
                  </a:schemeClr>
                </a:solidFill>
              </a:rPr>
              <a:t>.</a:t>
            </a:r>
          </a:p>
          <a:p>
            <a:pPr marL="342900" indent="-342900" algn="just">
              <a:buFont typeface="Wingdings" panose="05000000000000000000" pitchFamily="2" charset="2"/>
              <a:buChar char="Ø"/>
            </a:pPr>
            <a:r>
              <a:rPr lang="es-ES" sz="2800" dirty="0">
                <a:solidFill>
                  <a:schemeClr val="bg2">
                    <a:lumMod val="50000"/>
                  </a:schemeClr>
                </a:solidFill>
              </a:rPr>
              <a:t>Desaparece el apartado A.3. Indicadores generales de calidad de la producción </a:t>
            </a:r>
            <a:r>
              <a:rPr lang="es-ES" sz="2800" dirty="0" smtClean="0">
                <a:solidFill>
                  <a:schemeClr val="bg2">
                    <a:lumMod val="50000"/>
                  </a:schemeClr>
                </a:solidFill>
              </a:rPr>
              <a:t>científica.</a:t>
            </a:r>
          </a:p>
          <a:p>
            <a:pPr marL="342900" indent="-342900" algn="just">
              <a:buFont typeface="Wingdings" panose="05000000000000000000" pitchFamily="2" charset="2"/>
              <a:buChar char="Ø"/>
            </a:pPr>
            <a:r>
              <a:rPr lang="nb-NO" sz="2800" dirty="0" smtClean="0">
                <a:solidFill>
                  <a:schemeClr val="bg2">
                    <a:lumMod val="50000"/>
                  </a:schemeClr>
                </a:solidFill>
                <a:ea typeface="Times New Roman" panose="02020603050405020304" pitchFamily="18" charset="0"/>
                <a:cs typeface="Times New Roman" panose="02020603050405020304" pitchFamily="18" charset="0"/>
              </a:rPr>
              <a:t>Nuevo apartado A.3 Situación </a:t>
            </a:r>
            <a:r>
              <a:rPr lang="nb-NO" sz="2800" dirty="0">
                <a:solidFill>
                  <a:schemeClr val="bg2">
                    <a:lumMod val="50000"/>
                  </a:schemeClr>
                </a:solidFill>
                <a:ea typeface="Times New Roman" panose="02020603050405020304" pitchFamily="18" charset="0"/>
                <a:cs typeface="Times New Roman" panose="02020603050405020304" pitchFamily="18" charset="0"/>
              </a:rPr>
              <a:t>profesional anterior (incluye interrupciones en la carrera investigadora, de acuerdo con el Art. </a:t>
            </a:r>
            <a:r>
              <a:rPr lang="nb-NO" sz="2800" dirty="0" smtClean="0">
                <a:solidFill>
                  <a:schemeClr val="bg2">
                    <a:lumMod val="50000"/>
                  </a:schemeClr>
                </a:solidFill>
                <a:ea typeface="Times New Roman" panose="02020603050405020304" pitchFamily="18" charset="0"/>
                <a:cs typeface="Times New Roman" panose="02020603050405020304" pitchFamily="18" charset="0"/>
              </a:rPr>
              <a:t>14.2.b</a:t>
            </a:r>
            <a:r>
              <a:rPr lang="nb-NO" sz="2800" dirty="0">
                <a:solidFill>
                  <a:schemeClr val="bg2">
                    <a:lumMod val="50000"/>
                  </a:schemeClr>
                </a:solidFill>
                <a:ea typeface="Times New Roman" panose="02020603050405020304" pitchFamily="18" charset="0"/>
                <a:cs typeface="Times New Roman" panose="02020603050405020304" pitchFamily="18" charset="0"/>
              </a:rPr>
              <a:t>) de la convocatoria, indicar meses totales</a:t>
            </a:r>
            <a:r>
              <a:rPr lang="nb-NO" sz="2800" dirty="0" smtClean="0">
                <a:solidFill>
                  <a:schemeClr val="bg2">
                    <a:lumMod val="50000"/>
                  </a:schemeClr>
                </a:solidFill>
                <a:ea typeface="Times New Roman" panose="02020603050405020304" pitchFamily="18" charset="0"/>
                <a:cs typeface="Times New Roman" panose="02020603050405020304" pitchFamily="18" charset="0"/>
              </a:rPr>
              <a:t>)</a:t>
            </a:r>
            <a:endParaRPr lang="es-ES" sz="2800" dirty="0">
              <a:solidFill>
                <a:schemeClr val="bg2">
                  <a:lumMod val="50000"/>
                </a:schemeClr>
              </a:solidFill>
            </a:endParaRPr>
          </a:p>
          <a:p>
            <a:pPr>
              <a:buClr>
                <a:srgbClr val="FF0000"/>
              </a:buClr>
            </a:pPr>
            <a:endParaRPr lang="es-ES" sz="2000" dirty="0">
              <a:solidFill>
                <a:srgbClr val="002060"/>
              </a:solidFill>
            </a:endParaRPr>
          </a:p>
          <a:p>
            <a:pPr>
              <a:buClr>
                <a:srgbClr val="FF0000"/>
              </a:buClr>
            </a:pPr>
            <a:endParaRPr lang="es-ES" sz="2000" b="1" u="sng" dirty="0">
              <a:solidFill>
                <a:srgbClr val="002060"/>
              </a:solidFill>
            </a:endParaRPr>
          </a:p>
        </p:txBody>
      </p:sp>
      <p:pic>
        <p:nvPicPr>
          <p:cNvPr id="4" name="Imagen 3" descr="Hermandad Santísimo Cristo de la Flagelación: Noveda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6667" y="1174030"/>
            <a:ext cx="1629048" cy="1175747"/>
          </a:xfrm>
          <a:prstGeom prst="rect">
            <a:avLst/>
          </a:prstGeom>
        </p:spPr>
      </p:pic>
    </p:spTree>
    <p:extLst>
      <p:ext uri="{BB962C8B-B14F-4D97-AF65-F5344CB8AC3E}">
        <p14:creationId xmlns:p14="http://schemas.microsoft.com/office/powerpoint/2010/main" val="40938723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Hermandad Santísimo Cristo de la Flagelación: Noveda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6922" y="5110793"/>
            <a:ext cx="1629048" cy="1175747"/>
          </a:xfrm>
          <a:prstGeom prst="rect">
            <a:avLst/>
          </a:prstGeom>
        </p:spPr>
      </p:pic>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38205" y="326475"/>
            <a:ext cx="10600662" cy="605510"/>
          </a:xfrm>
        </p:spPr>
        <p:txBody>
          <a:bodyPr>
            <a:normAutofit/>
          </a:bodyPr>
          <a:lstStyle/>
          <a:p>
            <a:pPr algn="ctr"/>
            <a:r>
              <a:rPr lang="es-ES" sz="3200" b="1" dirty="0" smtClean="0">
                <a:solidFill>
                  <a:schemeClr val="tx1"/>
                </a:solidFill>
              </a:rPr>
              <a:t>Nuevo formato </a:t>
            </a:r>
            <a:r>
              <a:rPr lang="es-ES" sz="3200" b="1" dirty="0" err="1" smtClean="0">
                <a:solidFill>
                  <a:schemeClr val="tx1"/>
                </a:solidFill>
              </a:rPr>
              <a:t>cva</a:t>
            </a:r>
            <a:endParaRPr lang="es-ES" sz="3200" b="1" dirty="0">
              <a:solidFill>
                <a:schemeClr val="tx1"/>
              </a:solidFill>
            </a:endParaRPr>
          </a:p>
        </p:txBody>
      </p:sp>
      <p:sp>
        <p:nvSpPr>
          <p:cNvPr id="5" name="Rectángulo 4"/>
          <p:cNvSpPr/>
          <p:nvPr/>
        </p:nvSpPr>
        <p:spPr>
          <a:xfrm>
            <a:off x="481845" y="1164134"/>
            <a:ext cx="11456725" cy="6309420"/>
          </a:xfrm>
          <a:prstGeom prst="rect">
            <a:avLst/>
          </a:prstGeom>
        </p:spPr>
        <p:txBody>
          <a:bodyPr wrap="square">
            <a:spAutoFit/>
          </a:bodyPr>
          <a:lstStyle/>
          <a:p>
            <a:pPr>
              <a:buClr>
                <a:srgbClr val="FF0000"/>
              </a:buClr>
            </a:pPr>
            <a:r>
              <a:rPr lang="es-ES" sz="2800" b="1" u="sng" dirty="0" smtClean="0">
                <a:solidFill>
                  <a:srgbClr val="002060"/>
                </a:solidFill>
              </a:rPr>
              <a:t>B. RESUMEN </a:t>
            </a:r>
            <a:r>
              <a:rPr lang="es-ES" sz="2800" b="1" u="sng" dirty="0">
                <a:solidFill>
                  <a:srgbClr val="002060"/>
                </a:solidFill>
              </a:rPr>
              <a:t>DEL </a:t>
            </a:r>
            <a:r>
              <a:rPr lang="es-ES" sz="2800" b="1" u="sng" dirty="0" smtClean="0">
                <a:solidFill>
                  <a:srgbClr val="002060"/>
                </a:solidFill>
              </a:rPr>
              <a:t>CURRICULUM</a:t>
            </a:r>
          </a:p>
          <a:p>
            <a:pPr>
              <a:buClr>
                <a:srgbClr val="FF0000"/>
              </a:buClr>
            </a:pPr>
            <a:endParaRPr lang="es-ES" sz="2800" b="1" u="sng" dirty="0" smtClean="0">
              <a:solidFill>
                <a:srgbClr val="002060"/>
              </a:solidFill>
            </a:endParaRPr>
          </a:p>
          <a:p>
            <a:pPr marL="285750" lvl="0" indent="-285750">
              <a:buFont typeface="Wingdings" panose="05000000000000000000" pitchFamily="2" charset="2"/>
              <a:buChar char="Ø"/>
            </a:pPr>
            <a:r>
              <a:rPr lang="es-ES" sz="2000" dirty="0">
                <a:solidFill>
                  <a:schemeClr val="bg2">
                    <a:lumMod val="50000"/>
                  </a:schemeClr>
                </a:solidFill>
              </a:rPr>
              <a:t>Sus aportaciones científicas, explicando su relevancia y su contribución a la generación del conocimiento, la generación de ideas, hipótesis y resultados y cómo los ha comunicado, la financiación obtenida, las capacidades científico técnicas adquiridas, las responsabilidades científicas ejercidas, las colaboraciones internacionales y el liderazgo. </a:t>
            </a:r>
          </a:p>
          <a:p>
            <a:endParaRPr lang="es-ES" sz="2000" dirty="0">
              <a:solidFill>
                <a:schemeClr val="bg2">
                  <a:lumMod val="50000"/>
                </a:schemeClr>
              </a:solidFill>
            </a:endParaRPr>
          </a:p>
          <a:p>
            <a:pPr marL="285750" lvl="0" indent="-285750">
              <a:buFont typeface="Wingdings" panose="05000000000000000000" pitchFamily="2" charset="2"/>
              <a:buChar char="Ø"/>
            </a:pPr>
            <a:r>
              <a:rPr lang="es-ES" sz="2000" dirty="0">
                <a:solidFill>
                  <a:schemeClr val="bg2">
                    <a:lumMod val="50000"/>
                  </a:schemeClr>
                </a:solidFill>
              </a:rPr>
              <a:t>Sus aportaciones a la sociedad, tales como actividades de desarrollo tecnológico y de innovación, actividades de divulgación, colaboración con la industria y el sector privado, entidades, instituciones públicas y otros usuarios finales de la investigación. </a:t>
            </a:r>
          </a:p>
          <a:p>
            <a:endParaRPr lang="es-ES" sz="2000" dirty="0">
              <a:solidFill>
                <a:schemeClr val="bg2">
                  <a:lumMod val="50000"/>
                </a:schemeClr>
              </a:solidFill>
            </a:endParaRPr>
          </a:p>
          <a:p>
            <a:pPr marL="285750" lvl="0" indent="-285750">
              <a:buFont typeface="Wingdings" panose="05000000000000000000" pitchFamily="2" charset="2"/>
              <a:buChar char="Ø"/>
            </a:pPr>
            <a:r>
              <a:rPr lang="es-ES" sz="2000" dirty="0">
                <a:solidFill>
                  <a:schemeClr val="bg2">
                    <a:lumMod val="50000"/>
                  </a:schemeClr>
                </a:solidFill>
              </a:rPr>
              <a:t>Sus aportaciones a la formación de jóvenes investigadores y cómo ha contribuido al desarrollo de la carrera de estas personas, a la constitución de equipos de investigación, a creación de empresas, a actividades editoriales, o a la evaluación de investigadores, proyectos y otras actividades de investigación.</a:t>
            </a:r>
          </a:p>
          <a:p>
            <a:r>
              <a:rPr lang="es-ES" sz="2000" dirty="0">
                <a:solidFill>
                  <a:schemeClr val="bg2">
                    <a:lumMod val="50000"/>
                  </a:schemeClr>
                </a:solidFill>
              </a:rPr>
              <a:t> </a:t>
            </a:r>
          </a:p>
          <a:p>
            <a:pPr marL="285750" lvl="0" indent="-285750">
              <a:buFont typeface="Wingdings" panose="05000000000000000000" pitchFamily="2" charset="2"/>
              <a:buChar char="Ø"/>
            </a:pPr>
            <a:r>
              <a:rPr lang="es-ES" sz="2000" dirty="0">
                <a:solidFill>
                  <a:schemeClr val="bg2">
                    <a:lumMod val="50000"/>
                  </a:schemeClr>
                </a:solidFill>
              </a:rPr>
              <a:t>Otras aportaciones que considere relevantes</a:t>
            </a:r>
          </a:p>
          <a:p>
            <a:pPr>
              <a:buClr>
                <a:srgbClr val="FF0000"/>
              </a:buClr>
            </a:pPr>
            <a:endParaRPr lang="es-ES" sz="2800" b="1" u="sng" dirty="0">
              <a:solidFill>
                <a:srgbClr val="002060"/>
              </a:solidFill>
            </a:endParaRPr>
          </a:p>
          <a:p>
            <a:pPr>
              <a:buClr>
                <a:srgbClr val="FF0000"/>
              </a:buClr>
            </a:pPr>
            <a:endParaRPr lang="es-ES" sz="2000" b="1" u="sng" dirty="0">
              <a:solidFill>
                <a:srgbClr val="002060"/>
              </a:solidFill>
            </a:endParaRPr>
          </a:p>
        </p:txBody>
      </p:sp>
    </p:spTree>
    <p:extLst>
      <p:ext uri="{BB962C8B-B14F-4D97-AF65-F5344CB8AC3E}">
        <p14:creationId xmlns:p14="http://schemas.microsoft.com/office/powerpoint/2010/main" val="20313423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38205" y="326475"/>
            <a:ext cx="10600662" cy="605510"/>
          </a:xfrm>
        </p:spPr>
        <p:txBody>
          <a:bodyPr>
            <a:normAutofit/>
          </a:bodyPr>
          <a:lstStyle/>
          <a:p>
            <a:pPr algn="ctr"/>
            <a:r>
              <a:rPr lang="es-ES" sz="3200" b="1" dirty="0" smtClean="0">
                <a:solidFill>
                  <a:schemeClr val="tx1"/>
                </a:solidFill>
              </a:rPr>
              <a:t>Nuevo formato </a:t>
            </a:r>
            <a:r>
              <a:rPr lang="es-ES" sz="3200" b="1" dirty="0" err="1" smtClean="0">
                <a:solidFill>
                  <a:schemeClr val="tx1"/>
                </a:solidFill>
              </a:rPr>
              <a:t>cva</a:t>
            </a:r>
            <a:endParaRPr lang="es-ES" sz="3200" b="1" dirty="0">
              <a:solidFill>
                <a:schemeClr val="tx1"/>
              </a:solidFill>
            </a:endParaRPr>
          </a:p>
        </p:txBody>
      </p:sp>
      <p:sp>
        <p:nvSpPr>
          <p:cNvPr id="5" name="Rectángulo 4"/>
          <p:cNvSpPr/>
          <p:nvPr/>
        </p:nvSpPr>
        <p:spPr>
          <a:xfrm>
            <a:off x="481845" y="1164134"/>
            <a:ext cx="11456725" cy="3908762"/>
          </a:xfrm>
          <a:prstGeom prst="rect">
            <a:avLst/>
          </a:prstGeom>
        </p:spPr>
        <p:txBody>
          <a:bodyPr wrap="square">
            <a:spAutoFit/>
          </a:bodyPr>
          <a:lstStyle/>
          <a:p>
            <a:pPr>
              <a:buClr>
                <a:srgbClr val="FF0000"/>
              </a:buClr>
            </a:pPr>
            <a:r>
              <a:rPr lang="es-ES" sz="2800" b="1" u="sng" dirty="0" smtClean="0">
                <a:solidFill>
                  <a:schemeClr val="bg2">
                    <a:lumMod val="50000"/>
                  </a:schemeClr>
                </a:solidFill>
              </a:rPr>
              <a:t>C</a:t>
            </a:r>
            <a:r>
              <a:rPr lang="es-ES" sz="2800" b="1" u="sng" dirty="0">
                <a:solidFill>
                  <a:schemeClr val="bg2">
                    <a:lumMod val="50000"/>
                  </a:schemeClr>
                </a:solidFill>
              </a:rPr>
              <a:t>. LISTADO DE APORTACIONES </a:t>
            </a:r>
            <a:r>
              <a:rPr lang="es-ES" sz="2800" b="1" u="sng" dirty="0" smtClean="0">
                <a:solidFill>
                  <a:schemeClr val="bg2">
                    <a:lumMod val="50000"/>
                  </a:schemeClr>
                </a:solidFill>
              </a:rPr>
              <a:t>MAS RELEVANTES</a:t>
            </a:r>
          </a:p>
          <a:p>
            <a:endParaRPr lang="es-ES" sz="2000" dirty="0">
              <a:solidFill>
                <a:schemeClr val="bg2">
                  <a:lumMod val="50000"/>
                </a:schemeClr>
              </a:solidFill>
            </a:endParaRPr>
          </a:p>
          <a:p>
            <a:pPr lvl="0"/>
            <a:r>
              <a:rPr lang="es-ES" sz="2000" b="1" dirty="0">
                <a:solidFill>
                  <a:schemeClr val="bg2">
                    <a:lumMod val="50000"/>
                  </a:schemeClr>
                </a:solidFill>
              </a:rPr>
              <a:t>C.1. </a:t>
            </a:r>
            <a:r>
              <a:rPr lang="es-ES" sz="2000" b="1" u="sng" dirty="0">
                <a:solidFill>
                  <a:schemeClr val="bg2">
                    <a:lumMod val="50000"/>
                  </a:schemeClr>
                </a:solidFill>
              </a:rPr>
              <a:t>Publicaciones más importantes en libros y revistas con “peer </a:t>
            </a:r>
            <a:r>
              <a:rPr lang="es-ES" sz="2000" b="1" u="sng" dirty="0" err="1">
                <a:solidFill>
                  <a:schemeClr val="bg2">
                    <a:lumMod val="50000"/>
                  </a:schemeClr>
                </a:solidFill>
              </a:rPr>
              <a:t>review</a:t>
            </a:r>
            <a:r>
              <a:rPr lang="es-ES" sz="2000" b="1" u="sng" dirty="0">
                <a:solidFill>
                  <a:schemeClr val="bg2">
                    <a:lumMod val="50000"/>
                  </a:schemeClr>
                </a:solidFill>
              </a:rPr>
              <a:t>” y conferencias </a:t>
            </a:r>
            <a:endParaRPr lang="es-ES" sz="2000" b="1" dirty="0">
              <a:solidFill>
                <a:schemeClr val="bg2">
                  <a:lumMod val="50000"/>
                </a:schemeClr>
              </a:solidFill>
            </a:endParaRPr>
          </a:p>
          <a:p>
            <a:pPr lvl="0"/>
            <a:endParaRPr lang="es-ES" sz="2000" dirty="0">
              <a:solidFill>
                <a:schemeClr val="bg2">
                  <a:lumMod val="50000"/>
                </a:schemeClr>
              </a:solidFill>
            </a:endParaRPr>
          </a:p>
          <a:p>
            <a:r>
              <a:rPr lang="es-ES" sz="2000" b="1" dirty="0">
                <a:solidFill>
                  <a:schemeClr val="bg2">
                    <a:lumMod val="50000"/>
                  </a:schemeClr>
                </a:solidFill>
              </a:rPr>
              <a:t>C.2. </a:t>
            </a:r>
            <a:r>
              <a:rPr lang="es-ES_tradnl" sz="2000" b="1" u="sng" dirty="0">
                <a:solidFill>
                  <a:schemeClr val="bg2">
                    <a:lumMod val="50000"/>
                  </a:schemeClr>
                </a:solidFill>
              </a:rPr>
              <a:t>Congresos</a:t>
            </a:r>
            <a:endParaRPr lang="es-ES_tradnl" sz="2000" i="1" u="sng" dirty="0">
              <a:solidFill>
                <a:schemeClr val="bg2">
                  <a:lumMod val="50000"/>
                </a:schemeClr>
              </a:solidFill>
            </a:endParaRPr>
          </a:p>
          <a:p>
            <a:endParaRPr lang="es-ES" sz="2000" dirty="0">
              <a:solidFill>
                <a:schemeClr val="bg2">
                  <a:lumMod val="50000"/>
                </a:schemeClr>
              </a:solidFill>
            </a:endParaRPr>
          </a:p>
          <a:p>
            <a:r>
              <a:rPr lang="es-ES" sz="2000" b="1" dirty="0">
                <a:solidFill>
                  <a:schemeClr val="bg2">
                    <a:lumMod val="50000"/>
                  </a:schemeClr>
                </a:solidFill>
              </a:rPr>
              <a:t>C.3</a:t>
            </a:r>
            <a:r>
              <a:rPr lang="es-ES" sz="2000" b="1" u="sng" dirty="0">
                <a:solidFill>
                  <a:schemeClr val="bg2">
                    <a:lumMod val="50000"/>
                  </a:schemeClr>
                </a:solidFill>
              </a:rPr>
              <a:t>. </a:t>
            </a:r>
            <a:r>
              <a:rPr lang="es-ES_tradnl" sz="2000" b="1" u="sng" dirty="0">
                <a:solidFill>
                  <a:schemeClr val="bg2">
                    <a:lumMod val="50000"/>
                  </a:schemeClr>
                </a:solidFill>
              </a:rPr>
              <a:t>Proyectos o líneas de investigación en los que ha participado</a:t>
            </a:r>
            <a:r>
              <a:rPr lang="es-ES_tradnl" sz="2000" b="1" dirty="0">
                <a:solidFill>
                  <a:schemeClr val="bg2">
                    <a:lumMod val="50000"/>
                  </a:schemeClr>
                </a:solidFill>
              </a:rPr>
              <a:t>, </a:t>
            </a:r>
            <a:r>
              <a:rPr lang="es-ES_tradnl" sz="2000" i="1" dirty="0">
                <a:solidFill>
                  <a:schemeClr val="bg2">
                    <a:lumMod val="50000"/>
                  </a:schemeClr>
                </a:solidFill>
              </a:rPr>
              <a:t>indicando su contribución personal. En el caso de investigadores jóvenes, indicar </a:t>
            </a:r>
            <a:r>
              <a:rPr lang="es-ES_tradnl" sz="2000" i="1" dirty="0" smtClean="0">
                <a:solidFill>
                  <a:schemeClr val="bg2">
                    <a:lumMod val="50000"/>
                  </a:schemeClr>
                </a:solidFill>
              </a:rPr>
              <a:t>líneas </a:t>
            </a:r>
            <a:r>
              <a:rPr lang="es-ES_tradnl" sz="2000" i="1" dirty="0">
                <a:solidFill>
                  <a:schemeClr val="bg2">
                    <a:lumMod val="50000"/>
                  </a:schemeClr>
                </a:solidFill>
              </a:rPr>
              <a:t>de investigación de las que hayan sido responsables .</a:t>
            </a:r>
          </a:p>
          <a:p>
            <a:endParaRPr lang="es-ES" sz="2000" dirty="0">
              <a:solidFill>
                <a:schemeClr val="bg2">
                  <a:lumMod val="50000"/>
                </a:schemeClr>
              </a:solidFill>
            </a:endParaRPr>
          </a:p>
          <a:p>
            <a:r>
              <a:rPr lang="es-ES" sz="2000" b="1" dirty="0">
                <a:solidFill>
                  <a:schemeClr val="bg2">
                    <a:lumMod val="50000"/>
                  </a:schemeClr>
                </a:solidFill>
              </a:rPr>
              <a:t>C.4. </a:t>
            </a:r>
            <a:r>
              <a:rPr lang="es-ES" sz="2000" b="1" u="sng" dirty="0">
                <a:solidFill>
                  <a:schemeClr val="bg2">
                    <a:lumMod val="50000"/>
                  </a:schemeClr>
                </a:solidFill>
              </a:rPr>
              <a:t>Participación en actividades de transferencia de tecnología/conocimiento y explotación de resultados </a:t>
            </a:r>
            <a:r>
              <a:rPr lang="es-ES" sz="2000" i="1" dirty="0">
                <a:solidFill>
                  <a:schemeClr val="bg2">
                    <a:lumMod val="50000"/>
                  </a:schemeClr>
                </a:solidFill>
              </a:rPr>
              <a:t>Incluya las patentes y otras actividades de propiedad industrial o intelectual (contratos, licencias, acuerdos, etc.) en los que haya colaborado.. </a:t>
            </a:r>
            <a:endParaRPr lang="es-ES" sz="2000" dirty="0">
              <a:solidFill>
                <a:schemeClr val="bg2">
                  <a:lumMod val="50000"/>
                </a:schemeClr>
              </a:solidFill>
            </a:endParaRPr>
          </a:p>
        </p:txBody>
      </p:sp>
      <p:sp>
        <p:nvSpPr>
          <p:cNvPr id="3" name="CuadroTexto 2"/>
          <p:cNvSpPr txBox="1"/>
          <p:nvPr/>
        </p:nvSpPr>
        <p:spPr>
          <a:xfrm>
            <a:off x="338205" y="5389418"/>
            <a:ext cx="11230340" cy="707886"/>
          </a:xfrm>
          <a:prstGeom prst="rect">
            <a:avLst/>
          </a:prstGeom>
          <a:noFill/>
        </p:spPr>
        <p:txBody>
          <a:bodyPr wrap="square" rtlCol="0">
            <a:spAutoFit/>
          </a:bodyPr>
          <a:lstStyle/>
          <a:p>
            <a:r>
              <a:rPr lang="es-ES" sz="2000" b="1" dirty="0" smtClean="0">
                <a:solidFill>
                  <a:srgbClr val="FF0000"/>
                </a:solidFill>
              </a:rPr>
              <a:t>Se recomienda leer atentamente las instrucciones </a:t>
            </a:r>
            <a:r>
              <a:rPr lang="es-ES" sz="2000" b="1" u="sng" dirty="0" smtClean="0">
                <a:solidFill>
                  <a:srgbClr val="FF0000"/>
                </a:solidFill>
              </a:rPr>
              <a:t>para cumplimentar el nuevo CVA, </a:t>
            </a:r>
            <a:r>
              <a:rPr lang="es-ES" sz="2000" b="1" dirty="0" smtClean="0">
                <a:solidFill>
                  <a:srgbClr val="FF0000"/>
                </a:solidFill>
              </a:rPr>
              <a:t>disponibles en la Web </a:t>
            </a:r>
            <a:endParaRPr lang="es-ES" sz="2000" b="1" dirty="0">
              <a:solidFill>
                <a:srgbClr val="FF0000"/>
              </a:solidFill>
            </a:endParaRPr>
          </a:p>
        </p:txBody>
      </p:sp>
    </p:spTree>
    <p:extLst>
      <p:ext uri="{BB962C8B-B14F-4D97-AF65-F5344CB8AC3E}">
        <p14:creationId xmlns:p14="http://schemas.microsoft.com/office/powerpoint/2010/main" val="35717777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46619" y="2129046"/>
            <a:ext cx="6034214" cy="3959441"/>
          </a:xfrm>
          <a:prstGeom prst="rect">
            <a:avLst/>
          </a:prstGeom>
        </p:spPr>
      </p:pic>
      <p:pic>
        <p:nvPicPr>
          <p:cNvPr id="10" name="Imagen 9">
            <a:extLst>
              <a:ext uri="{FF2B5EF4-FFF2-40B4-BE49-F238E27FC236}">
                <a16:creationId xmlns:a16="http://schemas.microsoft.com/office/drawing/2014/main" id="{148C68CF-D565-499B-9F74-8F11268CA522}"/>
              </a:ext>
            </a:extLst>
          </p:cNvPr>
          <p:cNvPicPr>
            <a:picLocks noChangeAspect="1"/>
          </p:cNvPicPr>
          <p:nvPr/>
        </p:nvPicPr>
        <p:blipFill>
          <a:blip r:embed="rId3"/>
          <a:stretch>
            <a:fillRect/>
          </a:stretch>
        </p:blipFill>
        <p:spPr>
          <a:xfrm>
            <a:off x="5946364" y="1648107"/>
            <a:ext cx="5961732" cy="4921320"/>
          </a:xfrm>
          <a:prstGeom prst="rect">
            <a:avLst/>
          </a:prstGeom>
        </p:spPr>
      </p:pic>
      <p:cxnSp>
        <p:nvCxnSpPr>
          <p:cNvPr id="12" name="Conector recto de flecha 11">
            <a:extLst>
              <a:ext uri="{FF2B5EF4-FFF2-40B4-BE49-F238E27FC236}">
                <a16:creationId xmlns:a16="http://schemas.microsoft.com/office/drawing/2014/main" id="{0C14E476-3D61-46AE-862C-1417E5B9150A}"/>
              </a:ext>
            </a:extLst>
          </p:cNvPr>
          <p:cNvCxnSpPr/>
          <p:nvPr/>
        </p:nvCxnSpPr>
        <p:spPr>
          <a:xfrm flipV="1">
            <a:off x="4345969" y="2517169"/>
            <a:ext cx="1941815" cy="191099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de flecha 13">
            <a:extLst>
              <a:ext uri="{FF2B5EF4-FFF2-40B4-BE49-F238E27FC236}">
                <a16:creationId xmlns:a16="http://schemas.microsoft.com/office/drawing/2014/main" id="{E8A27D58-D8EF-426E-A912-5B3D430EC5F7}"/>
              </a:ext>
            </a:extLst>
          </p:cNvPr>
          <p:cNvCxnSpPr/>
          <p:nvPr/>
        </p:nvCxnSpPr>
        <p:spPr>
          <a:xfrm flipV="1">
            <a:off x="4109663" y="3534310"/>
            <a:ext cx="2321959" cy="138701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CuadroTexto 6">
            <a:extLst>
              <a:ext uri="{FF2B5EF4-FFF2-40B4-BE49-F238E27FC236}">
                <a16:creationId xmlns:a16="http://schemas.microsoft.com/office/drawing/2014/main" id="{E2A97BE9-D697-4AA8-B2C2-323ED755B883}"/>
              </a:ext>
            </a:extLst>
          </p:cNvPr>
          <p:cNvSpPr txBox="1"/>
          <p:nvPr/>
        </p:nvSpPr>
        <p:spPr>
          <a:xfrm>
            <a:off x="832207" y="207390"/>
            <a:ext cx="9698804" cy="830997"/>
          </a:xfrm>
          <a:prstGeom prst="rect">
            <a:avLst/>
          </a:prstGeom>
          <a:noFill/>
        </p:spPr>
        <p:txBody>
          <a:bodyPr wrap="square">
            <a:spAutoFit/>
          </a:bodyPr>
          <a:lstStyle/>
          <a:p>
            <a:pPr algn="ctr"/>
            <a:r>
              <a:rPr lang="es-ES" sz="2400" b="1" dirty="0">
                <a:latin typeface="Calibri" panose="020F0502020204030204" pitchFamily="34" charset="0"/>
                <a:cs typeface="Calibri" panose="020F0502020204030204" pitchFamily="34" charset="0"/>
              </a:rPr>
              <a:t>CONVOCATORIA DE PROYECTOS </a:t>
            </a:r>
            <a:r>
              <a:rPr lang="es-ES" sz="2400" b="1" dirty="0" smtClean="0">
                <a:latin typeface="Calibri" panose="020F0502020204030204" pitchFamily="34" charset="0"/>
                <a:cs typeface="Calibri" panose="020F0502020204030204" pitchFamily="34" charset="0"/>
              </a:rPr>
              <a:t>DE INVESTIGACION 2021: NOVEDADES Y  </a:t>
            </a:r>
            <a:endParaRPr lang="es-ES" sz="2400" b="1" dirty="0">
              <a:latin typeface="Calibri" panose="020F0502020204030204" pitchFamily="34" charset="0"/>
              <a:cs typeface="Calibri" panose="020F0502020204030204" pitchFamily="34" charset="0"/>
            </a:endParaRPr>
          </a:p>
          <a:p>
            <a:pPr algn="ctr"/>
            <a:r>
              <a:rPr lang="es-ES" sz="2400" b="1" dirty="0" smtClean="0">
                <a:latin typeface="Calibri" panose="020F0502020204030204" pitchFamily="34" charset="0"/>
                <a:cs typeface="Calibri" panose="020F0502020204030204" pitchFamily="34" charset="0"/>
              </a:rPr>
              <a:t>CARACTERÍSTICAS</a:t>
            </a:r>
            <a:endParaRPr lang="es-E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6084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1064296" y="1364329"/>
            <a:ext cx="8075086" cy="605510"/>
          </a:xfrm>
        </p:spPr>
        <p:txBody>
          <a:bodyPr>
            <a:normAutofit/>
          </a:bodyPr>
          <a:lstStyle/>
          <a:p>
            <a:pPr algn="ctr"/>
            <a:r>
              <a:rPr lang="es-ES" sz="2800" dirty="0">
                <a:solidFill>
                  <a:srgbClr val="FF0000"/>
                </a:solidFill>
                <a:latin typeface="Calibri" panose="020F0502020204030204" pitchFamily="34" charset="0"/>
                <a:cs typeface="Calibri" panose="020F0502020204030204" pitchFamily="34" charset="0"/>
              </a:rPr>
              <a:t>PAPEL FUNDAMENTAL DE LA COMUNIDAD </a:t>
            </a:r>
            <a:r>
              <a:rPr lang="es-ES" sz="2800" dirty="0" smtClean="0">
                <a:solidFill>
                  <a:srgbClr val="FF0000"/>
                </a:solidFill>
                <a:latin typeface="Calibri" panose="020F0502020204030204" pitchFamily="34" charset="0"/>
                <a:cs typeface="Calibri" panose="020F0502020204030204" pitchFamily="34" charset="0"/>
              </a:rPr>
              <a:t>CIENTÍFICA</a:t>
            </a:r>
            <a:endParaRPr lang="es-ES" sz="2800" dirty="0">
              <a:solidFill>
                <a:srgbClr val="FF0000"/>
              </a:solidFill>
              <a:latin typeface="Calibri" panose="020F0502020204030204" pitchFamily="34" charset="0"/>
              <a:cs typeface="Calibri" panose="020F0502020204030204" pitchFamily="34" charset="0"/>
            </a:endParaRPr>
          </a:p>
        </p:txBody>
      </p:sp>
      <p:sp>
        <p:nvSpPr>
          <p:cNvPr id="4" name="CuadroTexto 3"/>
          <p:cNvSpPr txBox="1"/>
          <p:nvPr/>
        </p:nvSpPr>
        <p:spPr>
          <a:xfrm>
            <a:off x="564872" y="2016596"/>
            <a:ext cx="10994103" cy="4501232"/>
          </a:xfrm>
          <a:prstGeom prst="rect">
            <a:avLst/>
          </a:prstGeom>
          <a:noFill/>
        </p:spPr>
        <p:txBody>
          <a:bodyPr wrap="square" rtlCol="0">
            <a:spAutoFit/>
          </a:bodyPr>
          <a:lstStyle/>
          <a:p>
            <a:pPr marL="298450" indent="-298450" algn="just" defTabSz="914400" fontAlgn="base">
              <a:spcBef>
                <a:spcPts val="600"/>
              </a:spcBef>
              <a:buClr>
                <a:srgbClr val="A50021"/>
              </a:buClr>
            </a:pPr>
            <a:r>
              <a:rPr lang="es-ES" sz="2400" b="1" dirty="0">
                <a:solidFill>
                  <a:srgbClr val="0070C0"/>
                </a:solidFill>
                <a:latin typeface="Calibri" panose="020F0502020204030204" pitchFamily="34" charset="0"/>
                <a:ea typeface="Tahoma" panose="020B0604030504040204" pitchFamily="34" charset="0"/>
                <a:cs typeface="Calibri" panose="020F0502020204030204" pitchFamily="34" charset="0"/>
              </a:rPr>
              <a:t>Comité Científico </a:t>
            </a:r>
            <a:r>
              <a:rPr lang="es-ES" sz="2400" b="1" dirty="0" smtClean="0">
                <a:solidFill>
                  <a:srgbClr val="0070C0"/>
                </a:solidFill>
                <a:latin typeface="Calibri" panose="020F0502020204030204" pitchFamily="34" charset="0"/>
                <a:ea typeface="Tahoma" panose="020B0604030504040204" pitchFamily="34" charset="0"/>
                <a:cs typeface="Calibri" panose="020F0502020204030204" pitchFamily="34" charset="0"/>
              </a:rPr>
              <a:t>Técnico de la AEI</a:t>
            </a:r>
            <a:endParaRPr lang="es-ES" sz="2400" b="1" dirty="0">
              <a:solidFill>
                <a:srgbClr val="0070C0"/>
              </a:solidFill>
              <a:latin typeface="Calibri" panose="020F0502020204030204" pitchFamily="34" charset="0"/>
              <a:ea typeface="Tahoma" panose="020B0604030504040204" pitchFamily="34" charset="0"/>
              <a:cs typeface="Calibri" panose="020F0502020204030204" pitchFamily="34" charset="0"/>
            </a:endParaRPr>
          </a:p>
          <a:p>
            <a:pPr marL="520700" lvl="2" indent="-342900" defTabSz="914400" fontAlgn="base">
              <a:spcBef>
                <a:spcPts val="225"/>
              </a:spcBef>
              <a:buClr>
                <a:srgbClr val="0070C0"/>
              </a:buClr>
              <a:buFont typeface="Wingdings" panose="05000000000000000000" pitchFamily="2" charset="2"/>
              <a:buChar char="Ø"/>
            </a:pPr>
            <a:r>
              <a:rPr lang="es-ES" sz="2400" dirty="0" smtClean="0">
                <a:solidFill>
                  <a:srgbClr val="0070C0"/>
                </a:solidFill>
                <a:latin typeface="Calibri" panose="020F0502020204030204" pitchFamily="34" charset="0"/>
                <a:ea typeface="Tahoma" panose="020B0604030504040204" pitchFamily="34" charset="0"/>
                <a:cs typeface="Calibri" panose="020F0502020204030204" pitchFamily="34" charset="0"/>
              </a:rPr>
              <a:t>Asesoran sobre procedimientos </a:t>
            </a:r>
            <a:r>
              <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rPr>
              <a:t>evaluación, selección y nombramiento </a:t>
            </a:r>
            <a:r>
              <a:rPr lang="es-ES" sz="2400" dirty="0" smtClean="0">
                <a:solidFill>
                  <a:srgbClr val="0070C0"/>
                </a:solidFill>
                <a:latin typeface="Calibri" panose="020F0502020204030204" pitchFamily="34" charset="0"/>
                <a:ea typeface="Tahoma" panose="020B0604030504040204" pitchFamily="34" charset="0"/>
                <a:cs typeface="Calibri" panose="020F0502020204030204" pitchFamily="34" charset="0"/>
              </a:rPr>
              <a:t>de colaboradores</a:t>
            </a:r>
            <a:endPar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endParaRPr>
          </a:p>
          <a:p>
            <a:pPr marL="520700" lvl="2" indent="-342900" defTabSz="914400" fontAlgn="base">
              <a:spcBef>
                <a:spcPts val="225"/>
              </a:spcBef>
              <a:buClr>
                <a:srgbClr val="0070C0"/>
              </a:buClr>
              <a:buFont typeface="Wingdings" panose="05000000000000000000" pitchFamily="2" charset="2"/>
              <a:buChar char="Ø"/>
            </a:pPr>
            <a:r>
              <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rPr>
              <a:t>Proponen </a:t>
            </a:r>
            <a:r>
              <a:rPr lang="es-ES" sz="2400" dirty="0" smtClean="0">
                <a:solidFill>
                  <a:srgbClr val="0070C0"/>
                </a:solidFill>
                <a:latin typeface="Calibri" panose="020F0502020204030204" pitchFamily="34" charset="0"/>
                <a:ea typeface="Tahoma" panose="020B0604030504040204" pitchFamily="34" charset="0"/>
                <a:cs typeface="Calibri" panose="020F0502020204030204" pitchFamily="34" charset="0"/>
              </a:rPr>
              <a:t>Presidentes. Elaboran informes de asesoría</a:t>
            </a:r>
          </a:p>
          <a:p>
            <a:pPr marL="0" lvl="2" defTabSz="914400" fontAlgn="base">
              <a:spcBef>
                <a:spcPts val="225"/>
              </a:spcBef>
              <a:buClr>
                <a:srgbClr val="0070C0"/>
              </a:buClr>
            </a:pPr>
            <a:r>
              <a:rPr lang="es-ES" sz="2400" b="1" dirty="0" smtClean="0">
                <a:solidFill>
                  <a:srgbClr val="0070C0"/>
                </a:solidFill>
                <a:latin typeface="Calibri" panose="020F0502020204030204" pitchFamily="34" charset="0"/>
                <a:ea typeface="Tahoma" panose="020B0604030504040204" pitchFamily="34" charset="0"/>
                <a:cs typeface="Calibri" panose="020F0502020204030204" pitchFamily="34" charset="0"/>
              </a:rPr>
              <a:t>Paneles Científico-Técnicos por Área: Colaboradores de la AEI</a:t>
            </a:r>
            <a:endParaRPr lang="es-ES" sz="2400" b="1" dirty="0">
              <a:solidFill>
                <a:srgbClr val="0070C0"/>
              </a:solidFill>
              <a:latin typeface="Calibri" panose="020F0502020204030204" pitchFamily="34" charset="0"/>
              <a:ea typeface="Tahoma" panose="020B0604030504040204" pitchFamily="34" charset="0"/>
              <a:cs typeface="Calibri" panose="020F0502020204030204" pitchFamily="34" charset="0"/>
            </a:endParaRPr>
          </a:p>
          <a:p>
            <a:pPr marL="520700" lvl="2" indent="-342900" defTabSz="914400" fontAlgn="base">
              <a:spcBef>
                <a:spcPts val="225"/>
              </a:spcBef>
              <a:buClr>
                <a:srgbClr val="0070C0"/>
              </a:buClr>
              <a:buFont typeface="Wingdings" panose="05000000000000000000" pitchFamily="2" charset="2"/>
              <a:buChar char="Ø"/>
            </a:pPr>
            <a:r>
              <a:rPr lang="es-ES" sz="2400" dirty="0" smtClean="0">
                <a:solidFill>
                  <a:srgbClr val="0070C0"/>
                </a:solidFill>
                <a:latin typeface="Calibri" panose="020F0502020204030204" pitchFamily="34" charset="0"/>
                <a:ea typeface="Tahoma" panose="020B0604030504040204" pitchFamily="34" charset="0"/>
                <a:cs typeface="Calibri" panose="020F0502020204030204" pitchFamily="34" charset="0"/>
              </a:rPr>
              <a:t>Gestionan la evaluación científico-técnica</a:t>
            </a:r>
            <a:endPar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endParaRPr>
          </a:p>
          <a:p>
            <a:pPr marL="520700" lvl="2" indent="-342900" defTabSz="914400" fontAlgn="base">
              <a:spcBef>
                <a:spcPts val="225"/>
              </a:spcBef>
              <a:buClr>
                <a:srgbClr val="0070C0"/>
              </a:buClr>
              <a:buFont typeface="Wingdings" panose="05000000000000000000" pitchFamily="2" charset="2"/>
              <a:buChar char="Ø"/>
            </a:pPr>
            <a:r>
              <a:rPr lang="es-ES" sz="2400" dirty="0" smtClean="0">
                <a:solidFill>
                  <a:srgbClr val="0070C0"/>
                </a:solidFill>
                <a:latin typeface="Calibri" panose="020F0502020204030204" pitchFamily="34" charset="0"/>
                <a:ea typeface="Tahoma" panose="020B0604030504040204" pitchFamily="34" charset="0"/>
                <a:cs typeface="Calibri" panose="020F0502020204030204" pitchFamily="34" charset="0"/>
              </a:rPr>
              <a:t>Realizan el seguimiento </a:t>
            </a:r>
            <a:r>
              <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rPr>
              <a:t>de actividades financiadas</a:t>
            </a:r>
          </a:p>
          <a:p>
            <a:pPr marL="520700" lvl="2" indent="-342900" algn="ctr" defTabSz="914400" fontAlgn="base">
              <a:spcBef>
                <a:spcPts val="225"/>
              </a:spcBef>
              <a:buClr>
                <a:srgbClr val="0070C0"/>
              </a:buClr>
              <a:buFont typeface="Wingdings" panose="05000000000000000000" pitchFamily="2" charset="2"/>
              <a:buChar char="Ø"/>
            </a:pPr>
            <a:r>
              <a:rPr lang="es-ES" sz="2400" dirty="0" smtClean="0">
                <a:solidFill>
                  <a:srgbClr val="0070C0"/>
                </a:solidFill>
                <a:latin typeface="Calibri" panose="020F0502020204030204" pitchFamily="34" charset="0"/>
                <a:ea typeface="Tahoma" panose="020B0604030504040204" pitchFamily="34" charset="0"/>
                <a:cs typeface="Calibri" panose="020F0502020204030204" pitchFamily="34" charset="0"/>
              </a:rPr>
              <a:t>Elaboran análisis </a:t>
            </a:r>
            <a:r>
              <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rPr>
              <a:t>de áreas científicas, </a:t>
            </a:r>
            <a:r>
              <a:rPr lang="es-ES" sz="2400" dirty="0" smtClean="0">
                <a:solidFill>
                  <a:srgbClr val="0070C0"/>
                </a:solidFill>
                <a:latin typeface="Calibri" panose="020F0502020204030204" pitchFamily="34" charset="0"/>
                <a:ea typeface="Tahoma" panose="020B0604030504040204" pitchFamily="34" charset="0"/>
                <a:cs typeface="Calibri" panose="020F0502020204030204" pitchFamily="34" charset="0"/>
              </a:rPr>
              <a:t>identifican tendencias</a:t>
            </a:r>
            <a:endPar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endParaRPr>
          </a:p>
          <a:p>
            <a:pPr marL="520700" lvl="2" indent="-342900" defTabSz="914400" fontAlgn="base">
              <a:spcBef>
                <a:spcPts val="225"/>
              </a:spcBef>
              <a:spcAft>
                <a:spcPts val="450"/>
              </a:spcAft>
              <a:buClr>
                <a:srgbClr val="0070C0"/>
              </a:buClr>
              <a:buFont typeface="Wingdings" panose="05000000000000000000" pitchFamily="2" charset="2"/>
              <a:buChar char="Ø"/>
            </a:pPr>
            <a:r>
              <a:rPr lang="es-ES" sz="2400" dirty="0" smtClean="0">
                <a:solidFill>
                  <a:srgbClr val="0070C0"/>
                </a:solidFill>
                <a:latin typeface="Calibri" panose="020F0502020204030204" pitchFamily="34" charset="0"/>
                <a:ea typeface="Tahoma" panose="020B0604030504040204" pitchFamily="34" charset="0"/>
                <a:cs typeface="Calibri" panose="020F0502020204030204" pitchFamily="34" charset="0"/>
              </a:rPr>
              <a:t>Analizan resultados y elaboran recomendaciones sobre el proceso</a:t>
            </a:r>
            <a:endPar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endParaRPr>
          </a:p>
          <a:p>
            <a:pPr marL="298946" indent="-231537" algn="just" defTabSz="914400" fontAlgn="base">
              <a:spcBef>
                <a:spcPts val="600"/>
              </a:spcBef>
              <a:buClr>
                <a:srgbClr val="A50021"/>
              </a:buClr>
            </a:pPr>
            <a:r>
              <a:rPr lang="es-ES" sz="2400" b="1" dirty="0">
                <a:solidFill>
                  <a:srgbClr val="0070C0"/>
                </a:solidFill>
                <a:latin typeface="Calibri" panose="020F0502020204030204" pitchFamily="34" charset="0"/>
                <a:ea typeface="Tahoma" panose="020B0604030504040204" pitchFamily="34" charset="0"/>
                <a:cs typeface="Calibri" panose="020F0502020204030204" pitchFamily="34" charset="0"/>
              </a:rPr>
              <a:t>Evaluadores Externos</a:t>
            </a:r>
          </a:p>
          <a:p>
            <a:pPr marL="520700" lvl="2" indent="-342900" defTabSz="914400" fontAlgn="base">
              <a:spcBef>
                <a:spcPts val="225"/>
              </a:spcBef>
              <a:buClr>
                <a:srgbClr val="0070C0"/>
              </a:buClr>
              <a:buFont typeface="Wingdings" panose="05000000000000000000" pitchFamily="2" charset="2"/>
              <a:buChar char="Ø"/>
            </a:pPr>
            <a:r>
              <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rPr>
              <a:t>Evaluación “por pares</a:t>
            </a:r>
            <a:r>
              <a:rPr lang="es-ES" sz="2400" dirty="0" smtClean="0">
                <a:solidFill>
                  <a:srgbClr val="0070C0"/>
                </a:solidFill>
                <a:latin typeface="Calibri" panose="020F0502020204030204" pitchFamily="34" charset="0"/>
                <a:ea typeface="Tahoma" panose="020B0604030504040204" pitchFamily="34" charset="0"/>
                <a:cs typeface="Calibri" panose="020F0502020204030204" pitchFamily="34" charset="0"/>
              </a:rPr>
              <a:t>”: remota </a:t>
            </a:r>
            <a:r>
              <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rPr>
              <a:t>y participación en comisiones </a:t>
            </a:r>
            <a:r>
              <a:rPr lang="es-ES" sz="2400" dirty="0" smtClean="0">
                <a:solidFill>
                  <a:srgbClr val="0070C0"/>
                </a:solidFill>
                <a:latin typeface="Calibri" panose="020F0502020204030204" pitchFamily="34" charset="0"/>
                <a:ea typeface="Tahoma" panose="020B0604030504040204" pitchFamily="34" charset="0"/>
                <a:cs typeface="Calibri" panose="020F0502020204030204" pitchFamily="34" charset="0"/>
              </a:rPr>
              <a:t>técnicas</a:t>
            </a:r>
            <a:endPar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endParaRPr>
          </a:p>
        </p:txBody>
      </p:sp>
      <p:sp>
        <p:nvSpPr>
          <p:cNvPr id="14" name="Rectángulo redondeado 13"/>
          <p:cNvSpPr/>
          <p:nvPr/>
        </p:nvSpPr>
        <p:spPr>
          <a:xfrm>
            <a:off x="593803" y="3948558"/>
            <a:ext cx="10141618" cy="1598349"/>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CuadroTexto 2">
            <a:extLst>
              <a:ext uri="{FF2B5EF4-FFF2-40B4-BE49-F238E27FC236}">
                <a16:creationId xmlns:a16="http://schemas.microsoft.com/office/drawing/2014/main" id="{E6F5C28B-8B88-4FEE-9A89-7F27D900D3C6}"/>
              </a:ext>
            </a:extLst>
          </p:cNvPr>
          <p:cNvSpPr txBox="1"/>
          <p:nvPr/>
        </p:nvSpPr>
        <p:spPr>
          <a:xfrm>
            <a:off x="791853" y="175771"/>
            <a:ext cx="9745519" cy="461665"/>
          </a:xfrm>
          <a:prstGeom prst="rect">
            <a:avLst/>
          </a:prstGeom>
          <a:noFill/>
        </p:spPr>
        <p:txBody>
          <a:bodyPr wrap="square" rtlCol="0">
            <a:spAutoFit/>
          </a:bodyPr>
          <a:lstStyle/>
          <a:p>
            <a:pPr algn="ctr"/>
            <a:r>
              <a:rPr lang="es-ES" sz="2400" b="1" dirty="0" smtClean="0">
                <a:latin typeface="Calibri" panose="020F0502020204030204" pitchFamily="34" charset="0"/>
                <a:cs typeface="Calibri" panose="020F0502020204030204" pitchFamily="34" charset="0"/>
              </a:rPr>
              <a:t>EVALUACIÓN Y SELECCION</a:t>
            </a:r>
            <a:endParaRPr lang="es-E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050115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7631" y="1080759"/>
            <a:ext cx="9561227" cy="605510"/>
          </a:xfrm>
        </p:spPr>
        <p:txBody>
          <a:bodyPr>
            <a:normAutofit/>
          </a:bodyPr>
          <a:lstStyle/>
          <a:p>
            <a:endParaRPr lang="es-ES" sz="2800" dirty="0">
              <a:solidFill>
                <a:schemeClr val="bg1"/>
              </a:solidFill>
              <a:latin typeface="Calibri" panose="020F0502020204030204" pitchFamily="34" charset="0"/>
              <a:cs typeface="Calibri" panose="020F0502020204030204" pitchFamily="34" charset="0"/>
            </a:endParaRPr>
          </a:p>
        </p:txBody>
      </p:sp>
      <p:sp>
        <p:nvSpPr>
          <p:cNvPr id="4" name="CuadroTexto 3">
            <a:extLst>
              <a:ext uri="{FF2B5EF4-FFF2-40B4-BE49-F238E27FC236}">
                <a16:creationId xmlns:a16="http://schemas.microsoft.com/office/drawing/2014/main" id="{DADC4E49-375B-422B-8914-7E99045A2E5F}"/>
              </a:ext>
            </a:extLst>
          </p:cNvPr>
          <p:cNvSpPr txBox="1"/>
          <p:nvPr/>
        </p:nvSpPr>
        <p:spPr>
          <a:xfrm>
            <a:off x="899807" y="211098"/>
            <a:ext cx="9631203"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EVALUACIÓN Y SELECCIÓN: CRITERIOS DE EVALUACION</a:t>
            </a:r>
            <a:endParaRPr kumimoji="0" lang="es-ES" sz="24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060171095"/>
              </p:ext>
            </p:extLst>
          </p:nvPr>
        </p:nvGraphicFramePr>
        <p:xfrm>
          <a:off x="797669" y="1080759"/>
          <a:ext cx="9501189" cy="5727934"/>
        </p:xfrm>
        <a:graphic>
          <a:graphicData uri="http://schemas.openxmlformats.org/drawingml/2006/table">
            <a:tbl>
              <a:tblPr firstRow="1" firstCol="1" bandRow="1">
                <a:tableStyleId>{5C22544A-7EE6-4342-B048-85BDC9FD1C3A}</a:tableStyleId>
              </a:tblPr>
              <a:tblGrid>
                <a:gridCol w="1999129">
                  <a:extLst>
                    <a:ext uri="{9D8B030D-6E8A-4147-A177-3AD203B41FA5}">
                      <a16:colId xmlns:a16="http://schemas.microsoft.com/office/drawing/2014/main" val="2082423465"/>
                    </a:ext>
                  </a:extLst>
                </a:gridCol>
                <a:gridCol w="1221924">
                  <a:extLst>
                    <a:ext uri="{9D8B030D-6E8A-4147-A177-3AD203B41FA5}">
                      <a16:colId xmlns:a16="http://schemas.microsoft.com/office/drawing/2014/main" val="1300668714"/>
                    </a:ext>
                  </a:extLst>
                </a:gridCol>
                <a:gridCol w="1106382">
                  <a:extLst>
                    <a:ext uri="{9D8B030D-6E8A-4147-A177-3AD203B41FA5}">
                      <a16:colId xmlns:a16="http://schemas.microsoft.com/office/drawing/2014/main" val="773246180"/>
                    </a:ext>
                  </a:extLst>
                </a:gridCol>
                <a:gridCol w="1455403">
                  <a:extLst>
                    <a:ext uri="{9D8B030D-6E8A-4147-A177-3AD203B41FA5}">
                      <a16:colId xmlns:a16="http://schemas.microsoft.com/office/drawing/2014/main" val="351171523"/>
                    </a:ext>
                  </a:extLst>
                </a:gridCol>
                <a:gridCol w="1131474">
                  <a:extLst>
                    <a:ext uri="{9D8B030D-6E8A-4147-A177-3AD203B41FA5}">
                      <a16:colId xmlns:a16="http://schemas.microsoft.com/office/drawing/2014/main" val="768391402"/>
                    </a:ext>
                  </a:extLst>
                </a:gridCol>
                <a:gridCol w="1455403">
                  <a:extLst>
                    <a:ext uri="{9D8B030D-6E8A-4147-A177-3AD203B41FA5}">
                      <a16:colId xmlns:a16="http://schemas.microsoft.com/office/drawing/2014/main" val="2320537038"/>
                    </a:ext>
                  </a:extLst>
                </a:gridCol>
                <a:gridCol w="1131474">
                  <a:extLst>
                    <a:ext uri="{9D8B030D-6E8A-4147-A177-3AD203B41FA5}">
                      <a16:colId xmlns:a16="http://schemas.microsoft.com/office/drawing/2014/main" val="1703038242"/>
                    </a:ext>
                  </a:extLst>
                </a:gridCol>
              </a:tblGrid>
              <a:tr h="1280178">
                <a:tc>
                  <a:txBody>
                    <a:bodyPr/>
                    <a:lstStyle/>
                    <a:p>
                      <a:pPr algn="just">
                        <a:lnSpc>
                          <a:spcPct val="107000"/>
                        </a:lnSpc>
                        <a:spcBef>
                          <a:spcPts val="600"/>
                        </a:spcBef>
                        <a:spcAft>
                          <a:spcPts val="600"/>
                        </a:spcAft>
                        <a:tabLst>
                          <a:tab pos="270510" algn="l"/>
                        </a:tabLst>
                      </a:pPr>
                      <a:r>
                        <a:rPr lang="es-ES" sz="900" dirty="0">
                          <a:effectLst/>
                        </a:rPr>
                        <a:t> </a:t>
                      </a:r>
                      <a:endParaRPr lang="es-E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gridSpan="2">
                  <a:txBody>
                    <a:bodyPr/>
                    <a:lstStyle/>
                    <a:p>
                      <a:pPr algn="ctr">
                        <a:lnSpc>
                          <a:spcPct val="107000"/>
                        </a:lnSpc>
                        <a:spcBef>
                          <a:spcPts val="600"/>
                        </a:spcBef>
                        <a:spcAft>
                          <a:spcPts val="600"/>
                        </a:spcAft>
                        <a:tabLst>
                          <a:tab pos="270510" algn="l"/>
                        </a:tabLst>
                      </a:pPr>
                      <a:r>
                        <a:rPr lang="es-ES" sz="1600" dirty="0">
                          <a:effectLst/>
                        </a:rPr>
                        <a:t>Generación de conocimiento Modalidad Investigación No Orientada </a:t>
                      </a:r>
                    </a:p>
                    <a:p>
                      <a:pPr algn="ctr">
                        <a:lnSpc>
                          <a:spcPct val="107000"/>
                        </a:lnSpc>
                        <a:spcBef>
                          <a:spcPts val="600"/>
                        </a:spcBef>
                        <a:spcAft>
                          <a:spcPts val="600"/>
                        </a:spcAft>
                        <a:tabLst>
                          <a:tab pos="270510" algn="l"/>
                        </a:tabLst>
                      </a:pPr>
                      <a:r>
                        <a:rPr lang="es-ES" sz="1600" dirty="0">
                          <a:effectLst/>
                        </a:rPr>
                        <a:t>(proyectos tipo A y B)</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hMerge="1">
                  <a:txBody>
                    <a:bodyPr/>
                    <a:lstStyle/>
                    <a:p>
                      <a:endParaRPr lang="es-ES"/>
                    </a:p>
                  </a:txBody>
                  <a:tcPr/>
                </a:tc>
                <a:tc gridSpan="2">
                  <a:txBody>
                    <a:bodyPr/>
                    <a:lstStyle/>
                    <a:p>
                      <a:pPr algn="ctr">
                        <a:lnSpc>
                          <a:spcPct val="107000"/>
                        </a:lnSpc>
                        <a:spcBef>
                          <a:spcPts val="600"/>
                        </a:spcBef>
                        <a:spcAft>
                          <a:spcPts val="600"/>
                        </a:spcAft>
                        <a:tabLst>
                          <a:tab pos="270510" algn="l"/>
                        </a:tabLst>
                      </a:pPr>
                      <a:r>
                        <a:rPr lang="es-ES" sz="1600" dirty="0">
                          <a:effectLst/>
                        </a:rPr>
                        <a:t>Generación del conocimiento Modalidad Investigación Orientada </a:t>
                      </a:r>
                    </a:p>
                    <a:p>
                      <a:pPr algn="ctr">
                        <a:lnSpc>
                          <a:spcPct val="107000"/>
                        </a:lnSpc>
                        <a:spcBef>
                          <a:spcPts val="600"/>
                        </a:spcBef>
                        <a:spcAft>
                          <a:spcPts val="600"/>
                        </a:spcAft>
                        <a:tabLst>
                          <a:tab pos="270510" algn="l"/>
                        </a:tabLst>
                      </a:pPr>
                      <a:r>
                        <a:rPr lang="es-ES" sz="1600" dirty="0">
                          <a:effectLst/>
                        </a:rPr>
                        <a:t>(proyectos tipo A y B)</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hMerge="1">
                  <a:txBody>
                    <a:bodyPr/>
                    <a:lstStyle/>
                    <a:p>
                      <a:endParaRPr lang="es-ES"/>
                    </a:p>
                  </a:txBody>
                  <a:tcPr/>
                </a:tc>
                <a:tc gridSpan="2">
                  <a:txBody>
                    <a:bodyPr/>
                    <a:lstStyle/>
                    <a:p>
                      <a:pPr algn="ctr">
                        <a:lnSpc>
                          <a:spcPct val="107000"/>
                        </a:lnSpc>
                        <a:spcBef>
                          <a:spcPts val="600"/>
                        </a:spcBef>
                        <a:spcAft>
                          <a:spcPts val="600"/>
                        </a:spcAft>
                        <a:tabLst>
                          <a:tab pos="270510" algn="l"/>
                        </a:tabLst>
                      </a:pPr>
                      <a:r>
                        <a:rPr lang="es-ES" sz="1600" dirty="0">
                          <a:effectLst/>
                        </a:rPr>
                        <a:t>Generación del conocimiento Modalidad Investigación Orientada </a:t>
                      </a:r>
                    </a:p>
                    <a:p>
                      <a:pPr algn="ctr">
                        <a:lnSpc>
                          <a:spcPct val="107000"/>
                        </a:lnSpc>
                        <a:spcBef>
                          <a:spcPts val="600"/>
                        </a:spcBef>
                        <a:spcAft>
                          <a:spcPts val="600"/>
                        </a:spcAft>
                        <a:tabLst>
                          <a:tab pos="270510" algn="l"/>
                        </a:tabLst>
                      </a:pPr>
                      <a:r>
                        <a:rPr lang="es-ES" sz="1600" dirty="0">
                          <a:effectLst/>
                        </a:rPr>
                        <a:t>(proyectos tipo RTA)</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hMerge="1">
                  <a:txBody>
                    <a:bodyPr/>
                    <a:lstStyle/>
                    <a:p>
                      <a:endParaRPr lang="es-ES"/>
                    </a:p>
                  </a:txBody>
                  <a:tcPr/>
                </a:tc>
                <a:extLst>
                  <a:ext uri="{0D108BD9-81ED-4DB2-BD59-A6C34878D82A}">
                    <a16:rowId xmlns:a16="http://schemas.microsoft.com/office/drawing/2014/main" val="3923542490"/>
                  </a:ext>
                </a:extLst>
              </a:tr>
              <a:tr h="248421">
                <a:tc>
                  <a:txBody>
                    <a:bodyPr/>
                    <a:lstStyle/>
                    <a:p>
                      <a:pPr algn="ctr">
                        <a:lnSpc>
                          <a:spcPct val="107000"/>
                        </a:lnSpc>
                        <a:spcBef>
                          <a:spcPts val="600"/>
                        </a:spcBef>
                        <a:spcAft>
                          <a:spcPts val="600"/>
                        </a:spcAft>
                        <a:tabLst>
                          <a:tab pos="270510" algn="l"/>
                        </a:tabLst>
                      </a:pPr>
                      <a:r>
                        <a:rPr lang="es-ES" sz="1800" dirty="0">
                          <a:effectLst/>
                        </a:rPr>
                        <a:t>Criterio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Valoración</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Umbral</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Valoración</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Umbral</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Valoración</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Umbral</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2851187260"/>
                  </a:ext>
                </a:extLst>
              </a:tr>
              <a:tr h="768321">
                <a:tc>
                  <a:txBody>
                    <a:bodyPr/>
                    <a:lstStyle/>
                    <a:p>
                      <a:pPr>
                        <a:lnSpc>
                          <a:spcPct val="107000"/>
                        </a:lnSpc>
                        <a:spcBef>
                          <a:spcPts val="600"/>
                        </a:spcBef>
                        <a:spcAft>
                          <a:spcPts val="600"/>
                        </a:spcAft>
                        <a:tabLst>
                          <a:tab pos="270510" algn="l"/>
                        </a:tabLst>
                      </a:pPr>
                      <a:r>
                        <a:rPr lang="es-ES" sz="1800" dirty="0">
                          <a:effectLst/>
                        </a:rPr>
                        <a:t>1. Calidad y viabilidad de la propuesta</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0-55</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40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0-40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30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0-40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30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953415520"/>
                  </a:ext>
                </a:extLst>
              </a:tr>
              <a:tr h="248421">
                <a:tc>
                  <a:txBody>
                    <a:bodyPr/>
                    <a:lstStyle/>
                    <a:p>
                      <a:pPr>
                        <a:lnSpc>
                          <a:spcPct val="107000"/>
                        </a:lnSpc>
                        <a:spcBef>
                          <a:spcPts val="600"/>
                        </a:spcBef>
                        <a:spcAft>
                          <a:spcPts val="600"/>
                        </a:spcAft>
                        <a:tabLst>
                          <a:tab pos="270510" algn="l"/>
                        </a:tabLst>
                      </a:pPr>
                      <a:r>
                        <a:rPr lang="es-ES" sz="1800" dirty="0">
                          <a:effectLst/>
                        </a:rPr>
                        <a:t>1.1 Calidad</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0-40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0-30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0-30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3761491100"/>
                  </a:ext>
                </a:extLst>
              </a:tr>
              <a:tr h="455465">
                <a:tc>
                  <a:txBody>
                    <a:bodyPr/>
                    <a:lstStyle/>
                    <a:p>
                      <a:pPr marL="457200" lvl="1" indent="0">
                        <a:lnSpc>
                          <a:spcPct val="107000"/>
                        </a:lnSpc>
                        <a:spcBef>
                          <a:spcPts val="600"/>
                        </a:spcBef>
                        <a:spcAft>
                          <a:spcPts val="600"/>
                        </a:spcAft>
                        <a:buFont typeface="+mj-lt"/>
                        <a:buNone/>
                        <a:tabLst>
                          <a:tab pos="270510" algn="l"/>
                        </a:tabLst>
                      </a:pPr>
                      <a:r>
                        <a:rPr lang="es-ES" sz="1800" dirty="0" smtClean="0">
                          <a:effectLst/>
                        </a:rPr>
                        <a:t>1.2Viabilidad</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0-15</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0-10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0-10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723672558"/>
                  </a:ext>
                </a:extLst>
              </a:tr>
              <a:tr h="508371">
                <a:tc>
                  <a:txBody>
                    <a:bodyPr/>
                    <a:lstStyle/>
                    <a:p>
                      <a:pPr>
                        <a:lnSpc>
                          <a:spcPct val="107000"/>
                        </a:lnSpc>
                        <a:spcBef>
                          <a:spcPts val="600"/>
                        </a:spcBef>
                        <a:spcAft>
                          <a:spcPts val="600"/>
                        </a:spcAft>
                        <a:tabLst>
                          <a:tab pos="270510" algn="l"/>
                        </a:tabLst>
                      </a:pPr>
                      <a:r>
                        <a:rPr lang="es-ES" sz="1800" dirty="0">
                          <a:effectLst/>
                        </a:rPr>
                        <a:t>2. Equipo de investigación</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0-30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20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0-30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20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0-30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20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816631305"/>
                  </a:ext>
                </a:extLst>
              </a:tr>
              <a:tr h="248421">
                <a:tc>
                  <a:txBody>
                    <a:bodyPr/>
                    <a:lstStyle/>
                    <a:p>
                      <a:pPr marL="228600" indent="-228600">
                        <a:lnSpc>
                          <a:spcPct val="107000"/>
                        </a:lnSpc>
                        <a:spcBef>
                          <a:spcPts val="600"/>
                        </a:spcBef>
                        <a:spcAft>
                          <a:spcPts val="600"/>
                        </a:spcAft>
                        <a:tabLst>
                          <a:tab pos="270510" algn="l"/>
                        </a:tabLst>
                      </a:pPr>
                      <a:r>
                        <a:rPr lang="es-ES" sz="1800" dirty="0">
                          <a:effectLst/>
                        </a:rPr>
                        <a:t>3. Impacto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0-15</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5</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0-30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10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0-30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10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2924483228"/>
                  </a:ext>
                </a:extLst>
              </a:tr>
              <a:tr h="768321">
                <a:tc>
                  <a:txBody>
                    <a:bodyPr/>
                    <a:lstStyle/>
                    <a:p>
                      <a:pPr marL="457200">
                        <a:lnSpc>
                          <a:spcPct val="107000"/>
                        </a:lnSpc>
                        <a:spcBef>
                          <a:spcPts val="600"/>
                        </a:spcBef>
                        <a:spcAft>
                          <a:spcPts val="600"/>
                        </a:spcAft>
                      </a:pPr>
                      <a:r>
                        <a:rPr lang="es-ES" sz="1800" dirty="0">
                          <a:effectLst/>
                        </a:rPr>
                        <a:t>3.1. Impacto científico-técnico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0-10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0-20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0-15</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2326447897"/>
                  </a:ext>
                </a:extLst>
              </a:tr>
              <a:tr h="508371">
                <a:tc>
                  <a:txBody>
                    <a:bodyPr/>
                    <a:lstStyle/>
                    <a:p>
                      <a:pPr>
                        <a:lnSpc>
                          <a:spcPct val="107000"/>
                        </a:lnSpc>
                        <a:spcBef>
                          <a:spcPts val="600"/>
                        </a:spcBef>
                        <a:spcAft>
                          <a:spcPts val="600"/>
                        </a:spcAft>
                        <a:tabLst>
                          <a:tab pos="270510" algn="l"/>
                        </a:tabLst>
                      </a:pPr>
                      <a:r>
                        <a:rPr lang="es-ES" sz="1800" dirty="0">
                          <a:effectLst/>
                        </a:rPr>
                        <a:t>3.2 Impacto social y económico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0-5</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0-10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0-15</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3874406099"/>
                  </a:ext>
                </a:extLst>
              </a:tr>
            </a:tbl>
          </a:graphicData>
        </a:graphic>
      </p:graphicFrame>
      <p:sp>
        <p:nvSpPr>
          <p:cNvPr id="6" name="Rectangle 1"/>
          <p:cNvSpPr>
            <a:spLocks noChangeArrowheads="1"/>
          </p:cNvSpPr>
          <p:nvPr/>
        </p:nvSpPr>
        <p:spPr bwMode="auto">
          <a:xfrm>
            <a:off x="-2604658" y="2085975"/>
            <a:ext cx="24160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31121646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121 Rectángulo redondeado">
            <a:extLst>
              <a:ext uri="{FF2B5EF4-FFF2-40B4-BE49-F238E27FC236}">
                <a16:creationId xmlns:a16="http://schemas.microsoft.com/office/drawing/2014/main" id="{B18B077B-99F2-4F99-A854-3D92C95EC4F6}"/>
              </a:ext>
            </a:extLst>
          </p:cNvPr>
          <p:cNvSpPr>
            <a:spLocks noChangeArrowheads="1"/>
          </p:cNvSpPr>
          <p:nvPr/>
        </p:nvSpPr>
        <p:spPr bwMode="auto">
          <a:xfrm>
            <a:off x="2540927" y="2966307"/>
            <a:ext cx="3589107" cy="677944"/>
          </a:xfrm>
          <a:prstGeom prst="roundRect">
            <a:avLst>
              <a:gd name="adj" fmla="val 16667"/>
            </a:avLst>
          </a:prstGeom>
          <a:solidFill>
            <a:srgbClr val="0070C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Comisión </a:t>
            </a:r>
            <a:r>
              <a:rPr kumimoji="0" lang="es-ES" sz="2400" b="1" i="0" u="none" strike="noStrike" kern="0" cap="none" spc="0" normalizeH="0" baseline="0" noProof="0" dirty="0" smtClean="0">
                <a:ln>
                  <a:noFill/>
                </a:ln>
                <a:solidFill>
                  <a:prstClr val="white"/>
                </a:solidFill>
                <a:effectLst/>
                <a:uLnTx/>
                <a:uFillTx/>
                <a:latin typeface="Calibri" panose="020F0502020204030204" pitchFamily="34" charset="0"/>
                <a:cs typeface="Calibri" panose="020F0502020204030204" pitchFamily="34" charset="0"/>
              </a:rPr>
              <a:t>técnica</a:t>
            </a:r>
            <a:endParaRPr kumimoji="0" lang="es-ES" sz="24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10" name="5121 Rectángulo redondeado">
            <a:extLst>
              <a:ext uri="{FF2B5EF4-FFF2-40B4-BE49-F238E27FC236}">
                <a16:creationId xmlns:a16="http://schemas.microsoft.com/office/drawing/2014/main" id="{181429E7-1E86-49EB-AE01-3A2A6C4074D0}"/>
              </a:ext>
            </a:extLst>
          </p:cNvPr>
          <p:cNvSpPr>
            <a:spLocks noChangeArrowheads="1"/>
          </p:cNvSpPr>
          <p:nvPr/>
        </p:nvSpPr>
        <p:spPr bwMode="auto">
          <a:xfrm>
            <a:off x="3100630" y="2216113"/>
            <a:ext cx="2286035" cy="312434"/>
          </a:xfrm>
          <a:prstGeom prst="roundRect">
            <a:avLst>
              <a:gd name="adj" fmla="val 16667"/>
            </a:avLst>
          </a:prstGeom>
          <a:solidFill>
            <a:srgbClr val="0070C0"/>
          </a:solidFill>
          <a:ln w="25400" cap="flat" cmpd="sng" algn="ctr">
            <a:noFill/>
            <a:prstDash val="soli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Solicitudes</a:t>
            </a:r>
          </a:p>
        </p:txBody>
      </p:sp>
      <p:sp>
        <p:nvSpPr>
          <p:cNvPr id="11" name="5121 Rectángulo redondeado">
            <a:extLst>
              <a:ext uri="{FF2B5EF4-FFF2-40B4-BE49-F238E27FC236}">
                <a16:creationId xmlns:a16="http://schemas.microsoft.com/office/drawing/2014/main" id="{436DCCD8-F15A-45C5-B464-EB22DF5115CF}"/>
              </a:ext>
            </a:extLst>
          </p:cNvPr>
          <p:cNvSpPr>
            <a:spLocks noChangeArrowheads="1"/>
          </p:cNvSpPr>
          <p:nvPr/>
        </p:nvSpPr>
        <p:spPr bwMode="auto">
          <a:xfrm>
            <a:off x="2916955" y="1550190"/>
            <a:ext cx="2651796" cy="342613"/>
          </a:xfrm>
          <a:prstGeom prst="roundRect">
            <a:avLst>
              <a:gd name="adj" fmla="val 16667"/>
            </a:avLst>
          </a:prstGeom>
          <a:solidFill>
            <a:srgbClr val="0070C0"/>
          </a:solidFill>
          <a:ln w="25400" cap="flat" cmpd="sng" algn="ctr">
            <a:noFill/>
            <a:prstDash val="soli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CONVOCATORIA</a:t>
            </a:r>
          </a:p>
        </p:txBody>
      </p:sp>
      <p:cxnSp>
        <p:nvCxnSpPr>
          <p:cNvPr id="12" name="18 Conector recto de flecha">
            <a:extLst>
              <a:ext uri="{FF2B5EF4-FFF2-40B4-BE49-F238E27FC236}">
                <a16:creationId xmlns:a16="http://schemas.microsoft.com/office/drawing/2014/main" id="{8FB8CC70-B91B-4131-9B14-B047C4EC0B79}"/>
              </a:ext>
            </a:extLst>
          </p:cNvPr>
          <p:cNvCxnSpPr/>
          <p:nvPr/>
        </p:nvCxnSpPr>
        <p:spPr bwMode="auto">
          <a:xfrm rot="5400000">
            <a:off x="4129671" y="2079107"/>
            <a:ext cx="227953" cy="1587"/>
          </a:xfrm>
          <a:prstGeom prst="straightConnector1">
            <a:avLst/>
          </a:prstGeom>
          <a:noFill/>
          <a:ln w="38100" cap="flat" cmpd="sng" algn="ctr">
            <a:solidFill>
              <a:srgbClr val="0070C0"/>
            </a:solidFill>
            <a:prstDash val="solid"/>
            <a:headEnd type="none" w="med" len="med"/>
            <a:tailEnd type="arrow"/>
          </a:ln>
          <a:effectLst/>
        </p:spPr>
      </p:cxnSp>
      <p:cxnSp>
        <p:nvCxnSpPr>
          <p:cNvPr id="20" name="20 Conector recto de flecha">
            <a:extLst>
              <a:ext uri="{FF2B5EF4-FFF2-40B4-BE49-F238E27FC236}">
                <a16:creationId xmlns:a16="http://schemas.microsoft.com/office/drawing/2014/main" id="{4B22FE48-10C0-42E2-BA23-C3FB85311BF2}"/>
              </a:ext>
            </a:extLst>
          </p:cNvPr>
          <p:cNvCxnSpPr/>
          <p:nvPr/>
        </p:nvCxnSpPr>
        <p:spPr bwMode="auto">
          <a:xfrm flipH="1">
            <a:off x="4227412" y="3693429"/>
            <a:ext cx="15441" cy="1368936"/>
          </a:xfrm>
          <a:prstGeom prst="straightConnector1">
            <a:avLst/>
          </a:prstGeom>
          <a:noFill/>
          <a:ln w="38100" cap="flat" cmpd="sng" algn="ctr">
            <a:solidFill>
              <a:srgbClr val="0070C0"/>
            </a:solidFill>
            <a:prstDash val="solid"/>
            <a:headEnd type="none" w="med" len="med"/>
            <a:tailEnd type="arrow"/>
          </a:ln>
          <a:effectLst/>
        </p:spPr>
      </p:cxnSp>
      <p:cxnSp>
        <p:nvCxnSpPr>
          <p:cNvPr id="24" name="19 Conector recto de flecha">
            <a:extLst>
              <a:ext uri="{FF2B5EF4-FFF2-40B4-BE49-F238E27FC236}">
                <a16:creationId xmlns:a16="http://schemas.microsoft.com/office/drawing/2014/main" id="{F823D4EA-E081-4F01-9023-1D89C185E3D4}"/>
              </a:ext>
            </a:extLst>
          </p:cNvPr>
          <p:cNvCxnSpPr>
            <a:stCxn id="10" idx="2"/>
          </p:cNvCxnSpPr>
          <p:nvPr/>
        </p:nvCxnSpPr>
        <p:spPr bwMode="auto">
          <a:xfrm flipH="1">
            <a:off x="4227412" y="2528547"/>
            <a:ext cx="16236" cy="437760"/>
          </a:xfrm>
          <a:prstGeom prst="straightConnector1">
            <a:avLst/>
          </a:prstGeom>
          <a:noFill/>
          <a:ln w="38100" cap="flat" cmpd="sng" algn="ctr">
            <a:solidFill>
              <a:srgbClr val="0070C0"/>
            </a:solidFill>
            <a:prstDash val="solid"/>
            <a:headEnd type="none" w="med" len="med"/>
            <a:tailEnd type="arrow"/>
          </a:ln>
          <a:effectLst/>
        </p:spPr>
      </p:cxnSp>
      <p:sp>
        <p:nvSpPr>
          <p:cNvPr id="28" name="CuadroTexto 27">
            <a:extLst>
              <a:ext uri="{FF2B5EF4-FFF2-40B4-BE49-F238E27FC236}">
                <a16:creationId xmlns:a16="http://schemas.microsoft.com/office/drawing/2014/main" id="{F1E05FD1-F123-4761-AB89-815BF9241745}"/>
              </a:ext>
            </a:extLst>
          </p:cNvPr>
          <p:cNvSpPr txBox="1"/>
          <p:nvPr/>
        </p:nvSpPr>
        <p:spPr>
          <a:xfrm>
            <a:off x="786131" y="340660"/>
            <a:ext cx="9565240"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EVALUACIÓN Y</a:t>
            </a:r>
            <a:r>
              <a:rPr kumimoji="0" lang="es-ES" sz="2400" b="1" i="0" u="none" strike="noStrike" kern="1200" cap="none" spc="0" normalizeH="0" noProof="0" dirty="0" smtClean="0">
                <a:ln>
                  <a:noFill/>
                </a:ln>
                <a:solidFill>
                  <a:srgbClr val="FFFFFF"/>
                </a:solidFill>
                <a:effectLst/>
                <a:uLnTx/>
                <a:uFillTx/>
                <a:latin typeface="Calibri" panose="020F0502020204030204" pitchFamily="34" charset="0"/>
                <a:ea typeface="+mn-ea"/>
                <a:cs typeface="Calibri" panose="020F0502020204030204" pitchFamily="34" charset="0"/>
              </a:rPr>
              <a:t> SELECCION</a:t>
            </a:r>
            <a:endParaRPr kumimoji="0" lang="es-ES" sz="24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32" name="5121 Rectángulo redondeado">
            <a:extLst>
              <a:ext uri="{FF2B5EF4-FFF2-40B4-BE49-F238E27FC236}">
                <a16:creationId xmlns:a16="http://schemas.microsoft.com/office/drawing/2014/main" id="{A58620E6-0381-49E8-BFEA-B13AB17B57E2}"/>
              </a:ext>
            </a:extLst>
          </p:cNvPr>
          <p:cNvSpPr>
            <a:spLocks noChangeArrowheads="1"/>
          </p:cNvSpPr>
          <p:nvPr/>
        </p:nvSpPr>
        <p:spPr bwMode="auto">
          <a:xfrm>
            <a:off x="3211114" y="5062365"/>
            <a:ext cx="2248731" cy="712224"/>
          </a:xfrm>
          <a:prstGeom prst="roundRect">
            <a:avLst>
              <a:gd name="adj" fmla="val 16667"/>
            </a:avLst>
          </a:prstGeom>
          <a:solidFill>
            <a:srgbClr val="0070C0"/>
          </a:solidFill>
          <a:ln w="25400" cap="flat" cmpd="sng" algn="ctr">
            <a:noFill/>
            <a:prstDash val="soli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prstClr val="white"/>
                </a:solidFill>
                <a:effectLst/>
                <a:uLnTx/>
                <a:uFillTx/>
                <a:latin typeface="Calibri" panose="020F0502020204030204" pitchFamily="34" charset="0"/>
                <a:cs typeface="Calibri" panose="020F0502020204030204" pitchFamily="34" charset="0"/>
              </a:rPr>
              <a:t>“Comisión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prstClr val="white"/>
                </a:solidFill>
                <a:effectLst/>
                <a:uLnTx/>
                <a:uFillTx/>
                <a:latin typeface="Calibri" panose="020F0502020204030204" pitchFamily="34" charset="0"/>
                <a:cs typeface="Calibri" panose="020F0502020204030204" pitchFamily="34" charset="0"/>
              </a:rPr>
              <a:t>de evaluación”</a:t>
            </a:r>
            <a:endParaRPr kumimoji="0" lang="es-ES" sz="24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grpSp>
        <p:nvGrpSpPr>
          <p:cNvPr id="29" name="Grupo 28"/>
          <p:cNvGrpSpPr/>
          <p:nvPr/>
        </p:nvGrpSpPr>
        <p:grpSpPr>
          <a:xfrm>
            <a:off x="337048" y="2209766"/>
            <a:ext cx="1118727" cy="945130"/>
            <a:chOff x="4474482" y="2365287"/>
            <a:chExt cx="1114683" cy="1285208"/>
          </a:xfrm>
        </p:grpSpPr>
        <p:sp>
          <p:nvSpPr>
            <p:cNvPr id="30" name="Document">
              <a:extLst>
                <a:ext uri="{FF2B5EF4-FFF2-40B4-BE49-F238E27FC236}">
                  <a16:creationId xmlns:a16="http://schemas.microsoft.com/office/drawing/2014/main" id="{DEF56590-A91F-48AA-9BF9-8F29D323D706}"/>
                </a:ext>
              </a:extLst>
            </p:cNvPr>
            <p:cNvSpPr>
              <a:spLocks noEditPoints="1" noChangeArrowheads="1"/>
            </p:cNvSpPr>
            <p:nvPr/>
          </p:nvSpPr>
          <p:spPr bwMode="auto">
            <a:xfrm rot="5400000" flipV="1">
              <a:off x="4327774" y="2511995"/>
              <a:ext cx="934729" cy="641314"/>
            </a:xfrm>
            <a:custGeom>
              <a:avLst/>
              <a:gdLst>
                <a:gd name="T0" fmla="*/ 2147483647 w 21600"/>
                <a:gd name="T1" fmla="*/ 2147483647 h 21600"/>
                <a:gd name="T2" fmla="*/ 274118836 w 21600"/>
                <a:gd name="T3" fmla="*/ 2147483647 h 21600"/>
                <a:gd name="T4" fmla="*/ 2147483647 w 21600"/>
                <a:gd name="T5" fmla="*/ 1374383844 h 21600"/>
                <a:gd name="T6" fmla="*/ 2147483647 w 21600"/>
                <a:gd name="T7" fmla="*/ 2147483647 h 21600"/>
                <a:gd name="T8" fmla="*/ 2147483647 w 21600"/>
                <a:gd name="T9" fmla="*/ 2147483647 h 21600"/>
                <a:gd name="T10" fmla="*/ 0 w 21600"/>
                <a:gd name="T11" fmla="*/ 0 h 21600"/>
                <a:gd name="T12" fmla="*/ 2147483647 w 21600"/>
                <a:gd name="T13" fmla="*/ 0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977 w 21600"/>
                <a:gd name="T25" fmla="*/ 818 h 21600"/>
                <a:gd name="T26" fmla="*/ 20622 w 21600"/>
                <a:gd name="T27" fmla="*/ 1642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ABB9CC"/>
            </a:solidFill>
            <a:ln w="9525">
              <a:solidFill>
                <a:srgbClr val="063888"/>
              </a:solidFill>
              <a:miter lim="800000"/>
              <a:headEnd/>
              <a:tailEnd/>
            </a:ln>
            <a:effectLst>
              <a:outerShdw dist="76200" dir="2700000" algn="ctr" rotWithShape="0">
                <a:sysClr val="window" lastClr="FFFFFF">
                  <a:lumMod val="50000"/>
                </a:sysClr>
              </a:outerShdw>
            </a:effectLst>
          </p:spPr>
          <p:txBody>
            <a:bodyPr lIns="58444" tIns="29222" rIns="58444" bIns="29222"/>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4" name="Document">
              <a:extLst>
                <a:ext uri="{FF2B5EF4-FFF2-40B4-BE49-F238E27FC236}">
                  <a16:creationId xmlns:a16="http://schemas.microsoft.com/office/drawing/2014/main" id="{DEF56590-A91F-48AA-9BF9-8F29D323D706}"/>
                </a:ext>
              </a:extLst>
            </p:cNvPr>
            <p:cNvSpPr>
              <a:spLocks noEditPoints="1" noChangeArrowheads="1"/>
            </p:cNvSpPr>
            <p:nvPr/>
          </p:nvSpPr>
          <p:spPr bwMode="auto">
            <a:xfrm rot="5400000" flipV="1">
              <a:off x="4801143" y="2862474"/>
              <a:ext cx="934729" cy="641314"/>
            </a:xfrm>
            <a:custGeom>
              <a:avLst/>
              <a:gdLst>
                <a:gd name="T0" fmla="*/ 2147483647 w 21600"/>
                <a:gd name="T1" fmla="*/ 2147483647 h 21600"/>
                <a:gd name="T2" fmla="*/ 274118836 w 21600"/>
                <a:gd name="T3" fmla="*/ 2147483647 h 21600"/>
                <a:gd name="T4" fmla="*/ 2147483647 w 21600"/>
                <a:gd name="T5" fmla="*/ 1374383844 h 21600"/>
                <a:gd name="T6" fmla="*/ 2147483647 w 21600"/>
                <a:gd name="T7" fmla="*/ 2147483647 h 21600"/>
                <a:gd name="T8" fmla="*/ 2147483647 w 21600"/>
                <a:gd name="T9" fmla="*/ 2147483647 h 21600"/>
                <a:gd name="T10" fmla="*/ 0 w 21600"/>
                <a:gd name="T11" fmla="*/ 0 h 21600"/>
                <a:gd name="T12" fmla="*/ 2147483647 w 21600"/>
                <a:gd name="T13" fmla="*/ 0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977 w 21600"/>
                <a:gd name="T25" fmla="*/ 818 h 21600"/>
                <a:gd name="T26" fmla="*/ 20622 w 21600"/>
                <a:gd name="T27" fmla="*/ 1642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ABB9CC"/>
            </a:solidFill>
            <a:ln w="9525">
              <a:solidFill>
                <a:srgbClr val="063888"/>
              </a:solidFill>
              <a:miter lim="800000"/>
              <a:headEnd/>
              <a:tailEnd/>
            </a:ln>
            <a:effectLst>
              <a:outerShdw dist="76200" dir="2700000" algn="ctr" rotWithShape="0">
                <a:sysClr val="window" lastClr="FFFFFF">
                  <a:lumMod val="50000"/>
                </a:sysClr>
              </a:outerShdw>
            </a:effectLst>
          </p:spPr>
          <p:txBody>
            <a:bodyPr lIns="58444" tIns="29222" rIns="58444" bIns="29222"/>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grpSp>
      <p:grpSp>
        <p:nvGrpSpPr>
          <p:cNvPr id="35" name="Grupo 34"/>
          <p:cNvGrpSpPr/>
          <p:nvPr/>
        </p:nvGrpSpPr>
        <p:grpSpPr>
          <a:xfrm>
            <a:off x="405724" y="3499199"/>
            <a:ext cx="1149927" cy="850397"/>
            <a:chOff x="4474482" y="2365287"/>
            <a:chExt cx="1114683" cy="1285208"/>
          </a:xfrm>
        </p:grpSpPr>
        <p:sp>
          <p:nvSpPr>
            <p:cNvPr id="36" name="Document">
              <a:extLst>
                <a:ext uri="{FF2B5EF4-FFF2-40B4-BE49-F238E27FC236}">
                  <a16:creationId xmlns:a16="http://schemas.microsoft.com/office/drawing/2014/main" id="{DEF56590-A91F-48AA-9BF9-8F29D323D706}"/>
                </a:ext>
              </a:extLst>
            </p:cNvPr>
            <p:cNvSpPr>
              <a:spLocks noEditPoints="1" noChangeArrowheads="1"/>
            </p:cNvSpPr>
            <p:nvPr/>
          </p:nvSpPr>
          <p:spPr bwMode="auto">
            <a:xfrm rot="5400000" flipV="1">
              <a:off x="4327774" y="2511995"/>
              <a:ext cx="934729" cy="641314"/>
            </a:xfrm>
            <a:custGeom>
              <a:avLst/>
              <a:gdLst>
                <a:gd name="T0" fmla="*/ 2147483647 w 21600"/>
                <a:gd name="T1" fmla="*/ 2147483647 h 21600"/>
                <a:gd name="T2" fmla="*/ 274118836 w 21600"/>
                <a:gd name="T3" fmla="*/ 2147483647 h 21600"/>
                <a:gd name="T4" fmla="*/ 2147483647 w 21600"/>
                <a:gd name="T5" fmla="*/ 1374383844 h 21600"/>
                <a:gd name="T6" fmla="*/ 2147483647 w 21600"/>
                <a:gd name="T7" fmla="*/ 2147483647 h 21600"/>
                <a:gd name="T8" fmla="*/ 2147483647 w 21600"/>
                <a:gd name="T9" fmla="*/ 2147483647 h 21600"/>
                <a:gd name="T10" fmla="*/ 0 w 21600"/>
                <a:gd name="T11" fmla="*/ 0 h 21600"/>
                <a:gd name="T12" fmla="*/ 2147483647 w 21600"/>
                <a:gd name="T13" fmla="*/ 0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977 w 21600"/>
                <a:gd name="T25" fmla="*/ 818 h 21600"/>
                <a:gd name="T26" fmla="*/ 20622 w 21600"/>
                <a:gd name="T27" fmla="*/ 1642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ABB9CC"/>
            </a:solidFill>
            <a:ln w="9525">
              <a:solidFill>
                <a:srgbClr val="063888"/>
              </a:solidFill>
              <a:miter lim="800000"/>
              <a:headEnd/>
              <a:tailEnd/>
            </a:ln>
            <a:effectLst>
              <a:outerShdw dist="76200" dir="2700000" algn="ctr" rotWithShape="0">
                <a:sysClr val="window" lastClr="FFFFFF">
                  <a:lumMod val="50000"/>
                </a:sysClr>
              </a:outerShdw>
            </a:effectLst>
          </p:spPr>
          <p:txBody>
            <a:bodyPr lIns="58444" tIns="29222" rIns="58444" bIns="29222"/>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7" name="Document">
              <a:extLst>
                <a:ext uri="{FF2B5EF4-FFF2-40B4-BE49-F238E27FC236}">
                  <a16:creationId xmlns:a16="http://schemas.microsoft.com/office/drawing/2014/main" id="{DEF56590-A91F-48AA-9BF9-8F29D323D706}"/>
                </a:ext>
              </a:extLst>
            </p:cNvPr>
            <p:cNvSpPr>
              <a:spLocks noEditPoints="1" noChangeArrowheads="1"/>
            </p:cNvSpPr>
            <p:nvPr/>
          </p:nvSpPr>
          <p:spPr bwMode="auto">
            <a:xfrm rot="5400000" flipV="1">
              <a:off x="4801143" y="2862474"/>
              <a:ext cx="934729" cy="641314"/>
            </a:xfrm>
            <a:custGeom>
              <a:avLst/>
              <a:gdLst>
                <a:gd name="T0" fmla="*/ 2147483647 w 21600"/>
                <a:gd name="T1" fmla="*/ 2147483647 h 21600"/>
                <a:gd name="T2" fmla="*/ 274118836 w 21600"/>
                <a:gd name="T3" fmla="*/ 2147483647 h 21600"/>
                <a:gd name="T4" fmla="*/ 2147483647 w 21600"/>
                <a:gd name="T5" fmla="*/ 1374383844 h 21600"/>
                <a:gd name="T6" fmla="*/ 2147483647 w 21600"/>
                <a:gd name="T7" fmla="*/ 2147483647 h 21600"/>
                <a:gd name="T8" fmla="*/ 2147483647 w 21600"/>
                <a:gd name="T9" fmla="*/ 2147483647 h 21600"/>
                <a:gd name="T10" fmla="*/ 0 w 21600"/>
                <a:gd name="T11" fmla="*/ 0 h 21600"/>
                <a:gd name="T12" fmla="*/ 2147483647 w 21600"/>
                <a:gd name="T13" fmla="*/ 0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977 w 21600"/>
                <a:gd name="T25" fmla="*/ 818 h 21600"/>
                <a:gd name="T26" fmla="*/ 20622 w 21600"/>
                <a:gd name="T27" fmla="*/ 1642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ABB9CC"/>
            </a:solidFill>
            <a:ln w="9525">
              <a:solidFill>
                <a:srgbClr val="063888"/>
              </a:solidFill>
              <a:miter lim="800000"/>
              <a:headEnd/>
              <a:tailEnd/>
            </a:ln>
            <a:effectLst>
              <a:outerShdw dist="76200" dir="2700000" algn="ctr" rotWithShape="0">
                <a:sysClr val="window" lastClr="FFFFFF">
                  <a:lumMod val="50000"/>
                </a:sysClr>
              </a:outerShdw>
            </a:effectLst>
          </p:spPr>
          <p:txBody>
            <a:bodyPr lIns="58444" tIns="29222" rIns="58444" bIns="29222"/>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grpSp>
      <p:sp>
        <p:nvSpPr>
          <p:cNvPr id="25" name="Rectángulo redondeado 24"/>
          <p:cNvSpPr/>
          <p:nvPr/>
        </p:nvSpPr>
        <p:spPr>
          <a:xfrm>
            <a:off x="45721" y="1892125"/>
            <a:ext cx="2105891" cy="1378723"/>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Rectángulo redondeado 37"/>
          <p:cNvSpPr/>
          <p:nvPr/>
        </p:nvSpPr>
        <p:spPr>
          <a:xfrm>
            <a:off x="45720" y="3381890"/>
            <a:ext cx="2105891" cy="1378723"/>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9" name="CuadroTexto 38"/>
          <p:cNvSpPr txBox="1"/>
          <p:nvPr/>
        </p:nvSpPr>
        <p:spPr>
          <a:xfrm>
            <a:off x="324093" y="1908948"/>
            <a:ext cx="1306121" cy="369332"/>
          </a:xfrm>
          <a:prstGeom prst="rect">
            <a:avLst/>
          </a:prstGeom>
          <a:noFill/>
        </p:spPr>
        <p:txBody>
          <a:bodyPr wrap="square" rtlCol="0">
            <a:spAutoFit/>
          </a:bodyPr>
          <a:lstStyle/>
          <a:p>
            <a:r>
              <a:rPr lang="es-ES" b="1" dirty="0" smtClean="0">
                <a:solidFill>
                  <a:schemeClr val="bg2">
                    <a:lumMod val="50000"/>
                  </a:schemeClr>
                </a:solidFill>
              </a:rPr>
              <a:t>Remotos</a:t>
            </a:r>
            <a:endParaRPr lang="es-ES" b="1" dirty="0">
              <a:solidFill>
                <a:schemeClr val="bg2">
                  <a:lumMod val="50000"/>
                </a:schemeClr>
              </a:solidFill>
            </a:endParaRPr>
          </a:p>
        </p:txBody>
      </p:sp>
      <p:sp>
        <p:nvSpPr>
          <p:cNvPr id="40" name="CuadroTexto 39"/>
          <p:cNvSpPr txBox="1"/>
          <p:nvPr/>
        </p:nvSpPr>
        <p:spPr>
          <a:xfrm>
            <a:off x="264683" y="4387262"/>
            <a:ext cx="1679111" cy="369332"/>
          </a:xfrm>
          <a:prstGeom prst="rect">
            <a:avLst/>
          </a:prstGeom>
          <a:noFill/>
        </p:spPr>
        <p:txBody>
          <a:bodyPr wrap="square" rtlCol="0">
            <a:spAutoFit/>
          </a:bodyPr>
          <a:lstStyle/>
          <a:p>
            <a:r>
              <a:rPr lang="es-ES" b="1" dirty="0" smtClean="0">
                <a:solidFill>
                  <a:schemeClr val="bg2">
                    <a:lumMod val="50000"/>
                  </a:schemeClr>
                </a:solidFill>
              </a:rPr>
              <a:t>Presenciales</a:t>
            </a:r>
            <a:endParaRPr lang="es-ES" b="1" dirty="0">
              <a:solidFill>
                <a:schemeClr val="bg2">
                  <a:lumMod val="50000"/>
                </a:schemeClr>
              </a:solidFill>
            </a:endParaRPr>
          </a:p>
        </p:txBody>
      </p:sp>
      <p:cxnSp>
        <p:nvCxnSpPr>
          <p:cNvPr id="42" name="Conector recto de flecha 41"/>
          <p:cNvCxnSpPr/>
          <p:nvPr/>
        </p:nvCxnSpPr>
        <p:spPr>
          <a:xfrm>
            <a:off x="2151611" y="2395031"/>
            <a:ext cx="609601" cy="571276"/>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ector recto de flecha 42"/>
          <p:cNvCxnSpPr>
            <a:stCxn id="38" idx="3"/>
          </p:cNvCxnSpPr>
          <p:nvPr/>
        </p:nvCxnSpPr>
        <p:spPr>
          <a:xfrm flipV="1">
            <a:off x="2151611" y="3693430"/>
            <a:ext cx="609601" cy="37782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6" name="Rectángulo redondeado 45"/>
          <p:cNvSpPr/>
          <p:nvPr/>
        </p:nvSpPr>
        <p:spPr>
          <a:xfrm>
            <a:off x="6665814" y="1546608"/>
            <a:ext cx="5276806" cy="2957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7" name="CuadroTexto 46"/>
          <p:cNvSpPr txBox="1"/>
          <p:nvPr/>
        </p:nvSpPr>
        <p:spPr>
          <a:xfrm>
            <a:off x="6914026" y="1679294"/>
            <a:ext cx="5085788" cy="2862322"/>
          </a:xfrm>
          <a:prstGeom prst="rect">
            <a:avLst/>
          </a:prstGeom>
          <a:noFill/>
        </p:spPr>
        <p:txBody>
          <a:bodyPr wrap="square" rtlCol="0">
            <a:spAutoFit/>
          </a:bodyPr>
          <a:lstStyle/>
          <a:p>
            <a:r>
              <a:rPr lang="es-ES" u="sng" dirty="0" smtClean="0">
                <a:solidFill>
                  <a:schemeClr val="bg2">
                    <a:lumMod val="50000"/>
                  </a:schemeClr>
                </a:solidFill>
              </a:rPr>
              <a:t>En función de las </a:t>
            </a:r>
            <a:r>
              <a:rPr lang="es-ES" u="sng" dirty="0" err="1" smtClean="0">
                <a:solidFill>
                  <a:schemeClr val="bg2">
                    <a:lumMod val="50000"/>
                  </a:schemeClr>
                </a:solidFill>
              </a:rPr>
              <a:t>Areas</a:t>
            </a:r>
            <a:r>
              <a:rPr lang="es-ES" u="sng" dirty="0" smtClean="0">
                <a:solidFill>
                  <a:schemeClr val="bg2">
                    <a:lumMod val="50000"/>
                  </a:schemeClr>
                </a:solidFill>
              </a:rPr>
              <a:t>/</a:t>
            </a:r>
            <a:r>
              <a:rPr lang="es-ES" u="sng" dirty="0" err="1" smtClean="0">
                <a:solidFill>
                  <a:schemeClr val="bg2">
                    <a:lumMod val="50000"/>
                  </a:schemeClr>
                </a:solidFill>
              </a:rPr>
              <a:t>subareas</a:t>
            </a:r>
            <a:r>
              <a:rPr lang="es-ES" u="sng" dirty="0" smtClean="0">
                <a:solidFill>
                  <a:schemeClr val="bg2">
                    <a:lumMod val="50000"/>
                  </a:schemeClr>
                </a:solidFill>
              </a:rPr>
              <a:t> Temáticas</a:t>
            </a:r>
          </a:p>
          <a:p>
            <a:pPr marL="285750" indent="-285750">
              <a:buFont typeface="Wingdings" panose="05000000000000000000" pitchFamily="2" charset="2"/>
              <a:buChar char="ü"/>
            </a:pPr>
            <a:r>
              <a:rPr lang="es-ES" dirty="0" smtClean="0">
                <a:solidFill>
                  <a:schemeClr val="bg2">
                    <a:lumMod val="50000"/>
                  </a:schemeClr>
                </a:solidFill>
              </a:rPr>
              <a:t>Contextualizar las valoraciones individuales en el conjunto de solicitudes presentadas</a:t>
            </a:r>
          </a:p>
          <a:p>
            <a:pPr marL="285750" indent="-285750">
              <a:buFont typeface="Wingdings" panose="05000000000000000000" pitchFamily="2" charset="2"/>
              <a:buChar char="ü"/>
            </a:pPr>
            <a:r>
              <a:rPr lang="es-ES" dirty="0" smtClean="0">
                <a:solidFill>
                  <a:schemeClr val="bg2">
                    <a:lumMod val="50000"/>
                  </a:schemeClr>
                </a:solidFill>
              </a:rPr>
              <a:t>Adopción por consenso de una nota final y de cada uno de los criterios y </a:t>
            </a:r>
            <a:r>
              <a:rPr lang="es-ES" dirty="0" err="1" smtClean="0">
                <a:solidFill>
                  <a:schemeClr val="bg2">
                    <a:lumMod val="50000"/>
                  </a:schemeClr>
                </a:solidFill>
              </a:rPr>
              <a:t>subcriterios</a:t>
            </a:r>
            <a:endParaRPr lang="es-ES" dirty="0" smtClean="0">
              <a:solidFill>
                <a:schemeClr val="bg2">
                  <a:lumMod val="50000"/>
                </a:schemeClr>
              </a:solidFill>
            </a:endParaRPr>
          </a:p>
          <a:p>
            <a:pPr marL="285750" indent="-285750">
              <a:buFont typeface="Wingdings" panose="05000000000000000000" pitchFamily="2" charset="2"/>
              <a:buChar char="ü"/>
            </a:pPr>
            <a:r>
              <a:rPr lang="es-ES" dirty="0" smtClean="0">
                <a:solidFill>
                  <a:schemeClr val="bg2">
                    <a:lumMod val="50000"/>
                  </a:schemeClr>
                </a:solidFill>
              </a:rPr>
              <a:t>Informe individual justificado con la valoración final </a:t>
            </a:r>
          </a:p>
          <a:p>
            <a:pPr marL="285750" indent="-285750">
              <a:buFont typeface="Wingdings" panose="05000000000000000000" pitchFamily="2" charset="2"/>
              <a:buChar char="ü"/>
            </a:pPr>
            <a:r>
              <a:rPr lang="es-ES" dirty="0" smtClean="0">
                <a:solidFill>
                  <a:schemeClr val="bg2">
                    <a:lumMod val="50000"/>
                  </a:schemeClr>
                </a:solidFill>
              </a:rPr>
              <a:t>Propuesta, en su caso de incorporación a la convocatoria de contratos de formación de doctores</a:t>
            </a:r>
            <a:endParaRPr lang="es-ES" dirty="0">
              <a:solidFill>
                <a:schemeClr val="bg2">
                  <a:lumMod val="50000"/>
                </a:schemeClr>
              </a:solidFill>
            </a:endParaRPr>
          </a:p>
        </p:txBody>
      </p:sp>
      <p:sp>
        <p:nvSpPr>
          <p:cNvPr id="48" name="Flecha derecha 47"/>
          <p:cNvSpPr/>
          <p:nvPr/>
        </p:nvSpPr>
        <p:spPr>
          <a:xfrm>
            <a:off x="6130034" y="3071744"/>
            <a:ext cx="535780" cy="455699"/>
          </a:xfrm>
          <a:prstGeom prst="rightArrow">
            <a:avLst/>
          </a:prstGeom>
          <a:solidFill>
            <a:srgbClr val="FF0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9" name="Rectángulo redondeado 48"/>
          <p:cNvSpPr/>
          <p:nvPr/>
        </p:nvSpPr>
        <p:spPr>
          <a:xfrm>
            <a:off x="6608620" y="4609352"/>
            <a:ext cx="5276806" cy="219911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0" name="CuadroTexto 49"/>
          <p:cNvSpPr txBox="1"/>
          <p:nvPr/>
        </p:nvSpPr>
        <p:spPr>
          <a:xfrm>
            <a:off x="6680645" y="4601334"/>
            <a:ext cx="5319169" cy="2308324"/>
          </a:xfrm>
          <a:prstGeom prst="rect">
            <a:avLst/>
          </a:prstGeom>
          <a:noFill/>
        </p:spPr>
        <p:txBody>
          <a:bodyPr wrap="square" rtlCol="0">
            <a:spAutoFit/>
          </a:bodyPr>
          <a:lstStyle/>
          <a:p>
            <a:r>
              <a:rPr lang="es-ES" u="sng" dirty="0" smtClean="0">
                <a:solidFill>
                  <a:schemeClr val="bg2">
                    <a:lumMod val="50000"/>
                  </a:schemeClr>
                </a:solidFill>
              </a:rPr>
              <a:t>Sanciona la evaluación propuesta por las Comisiones Técnicas</a:t>
            </a:r>
          </a:p>
          <a:p>
            <a:pPr marL="285750" indent="-285750">
              <a:buFont typeface="Wingdings" panose="05000000000000000000" pitchFamily="2" charset="2"/>
              <a:buChar char="ü"/>
            </a:pPr>
            <a:r>
              <a:rPr lang="es-ES" dirty="0" smtClean="0">
                <a:solidFill>
                  <a:schemeClr val="bg2">
                    <a:lumMod val="50000"/>
                  </a:schemeClr>
                </a:solidFill>
              </a:rPr>
              <a:t>Listado priorizado de las ayudas financiadas con la financiación otorgada</a:t>
            </a:r>
          </a:p>
          <a:p>
            <a:pPr marL="285750" indent="-285750">
              <a:buFont typeface="Wingdings" panose="05000000000000000000" pitchFamily="2" charset="2"/>
              <a:buChar char="ü"/>
            </a:pPr>
            <a:r>
              <a:rPr lang="es-ES" dirty="0" smtClean="0">
                <a:solidFill>
                  <a:schemeClr val="bg2">
                    <a:lumMod val="50000"/>
                  </a:schemeClr>
                </a:solidFill>
              </a:rPr>
              <a:t>Contratos </a:t>
            </a:r>
            <a:r>
              <a:rPr lang="es-ES" dirty="0" err="1" smtClean="0">
                <a:solidFill>
                  <a:schemeClr val="bg2">
                    <a:lumMod val="50000"/>
                  </a:schemeClr>
                </a:solidFill>
              </a:rPr>
              <a:t>predoctorales</a:t>
            </a:r>
            <a:r>
              <a:rPr lang="es-ES" dirty="0" smtClean="0">
                <a:solidFill>
                  <a:schemeClr val="bg2">
                    <a:lumMod val="50000"/>
                  </a:schemeClr>
                </a:solidFill>
              </a:rPr>
              <a:t> para la formación de doctores.</a:t>
            </a:r>
          </a:p>
          <a:p>
            <a:pPr marL="285750" indent="-285750">
              <a:buFont typeface="Wingdings" panose="05000000000000000000" pitchFamily="2" charset="2"/>
              <a:buChar char="ü"/>
            </a:pPr>
            <a:r>
              <a:rPr lang="es-ES" dirty="0" smtClean="0">
                <a:solidFill>
                  <a:schemeClr val="bg2">
                    <a:lumMod val="50000"/>
                  </a:schemeClr>
                </a:solidFill>
              </a:rPr>
              <a:t>Relación de proyectos que se consideran no financiables</a:t>
            </a:r>
            <a:endParaRPr lang="es-ES" dirty="0">
              <a:solidFill>
                <a:schemeClr val="bg2">
                  <a:lumMod val="50000"/>
                </a:schemeClr>
              </a:solidFill>
            </a:endParaRPr>
          </a:p>
        </p:txBody>
      </p:sp>
      <p:sp>
        <p:nvSpPr>
          <p:cNvPr id="52" name="Flecha derecha 51"/>
          <p:cNvSpPr/>
          <p:nvPr/>
        </p:nvSpPr>
        <p:spPr>
          <a:xfrm>
            <a:off x="5459844" y="5258001"/>
            <a:ext cx="1105223" cy="455699"/>
          </a:xfrm>
          <a:prstGeom prst="rightArrow">
            <a:avLst/>
          </a:prstGeom>
          <a:solidFill>
            <a:srgbClr val="FF0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87512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descr="Hermandad Santísimo Cristo de la Flagelación: Noveda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6667" y="3630542"/>
            <a:ext cx="1629048" cy="1175747"/>
          </a:xfrm>
          <a:prstGeom prst="rect">
            <a:avLst/>
          </a:prstGeom>
        </p:spPr>
      </p:pic>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03653" y="340011"/>
            <a:ext cx="10600662" cy="605510"/>
          </a:xfrm>
        </p:spPr>
        <p:txBody>
          <a:bodyPr>
            <a:normAutofit/>
          </a:bodyPr>
          <a:lstStyle/>
          <a:p>
            <a:pPr algn="ctr"/>
            <a:r>
              <a:rPr lang="es-ES" sz="3200" b="1" dirty="0">
                <a:solidFill>
                  <a:schemeClr val="tx1"/>
                </a:solidFill>
              </a:rPr>
              <a:t>Objetivos y modalidades de proyectos</a:t>
            </a:r>
          </a:p>
        </p:txBody>
      </p:sp>
      <p:sp>
        <p:nvSpPr>
          <p:cNvPr id="3" name="Rectángulo redondeado 2"/>
          <p:cNvSpPr/>
          <p:nvPr/>
        </p:nvSpPr>
        <p:spPr>
          <a:xfrm>
            <a:off x="427892" y="1162262"/>
            <a:ext cx="10489490" cy="1900949"/>
          </a:xfrm>
          <a:prstGeom prst="round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CuadroTexto 3"/>
          <p:cNvSpPr txBox="1"/>
          <p:nvPr/>
        </p:nvSpPr>
        <p:spPr>
          <a:xfrm>
            <a:off x="427892" y="1209771"/>
            <a:ext cx="10673861" cy="1846659"/>
          </a:xfrm>
          <a:prstGeom prst="rect">
            <a:avLst/>
          </a:prstGeom>
          <a:noFill/>
        </p:spPr>
        <p:txBody>
          <a:bodyPr wrap="square" rtlCol="0">
            <a:spAutoFit/>
          </a:bodyPr>
          <a:lstStyle/>
          <a:p>
            <a:pPr marL="285750" indent="-285750">
              <a:buClr>
                <a:srgbClr val="FF0000"/>
              </a:buClr>
              <a:buFont typeface="Wingdings" panose="05000000000000000000" pitchFamily="2" charset="2"/>
              <a:buChar char="Ø"/>
            </a:pPr>
            <a:r>
              <a:rPr lang="es-ES" dirty="0">
                <a:solidFill>
                  <a:schemeClr val="bg2">
                    <a:lumMod val="75000"/>
                  </a:schemeClr>
                </a:solidFill>
              </a:rPr>
              <a:t>C</a:t>
            </a:r>
            <a:r>
              <a:rPr lang="es-ES" dirty="0" smtClean="0">
                <a:solidFill>
                  <a:schemeClr val="bg2">
                    <a:lumMod val="75000"/>
                  </a:schemeClr>
                </a:solidFill>
              </a:rPr>
              <a:t>ontribuir</a:t>
            </a:r>
            <a:r>
              <a:rPr lang="es-ES" dirty="0">
                <a:solidFill>
                  <a:schemeClr val="bg2">
                    <a:lumMod val="75000"/>
                  </a:schemeClr>
                </a:solidFill>
              </a:rPr>
              <a:t>, por un lado, a la generación de capacidades de investigación y a la colaboración e internacionalización de los equipos que trabajan en organismos de investigación y, por otro, a la solución de los problemas sociales, económicos y tecnológicos orientados hacia la búsqueda de soluciones a los problemas de la </a:t>
            </a:r>
            <a:r>
              <a:rPr lang="es-ES" dirty="0" smtClean="0">
                <a:solidFill>
                  <a:schemeClr val="bg2">
                    <a:lumMod val="75000"/>
                  </a:schemeClr>
                </a:solidFill>
              </a:rPr>
              <a:t>sociedad.</a:t>
            </a:r>
            <a:endParaRPr lang="es-ES" sz="2000" dirty="0">
              <a:solidFill>
                <a:srgbClr val="0070C0"/>
              </a:solidFill>
            </a:endParaRPr>
          </a:p>
          <a:p>
            <a:pPr marL="285750" indent="-285750">
              <a:buClr>
                <a:srgbClr val="FF0000"/>
              </a:buClr>
              <a:buFont typeface="Wingdings" panose="05000000000000000000" pitchFamily="2" charset="2"/>
              <a:buChar char="Ø"/>
            </a:pPr>
            <a:r>
              <a:rPr lang="es-ES" dirty="0">
                <a:solidFill>
                  <a:schemeClr val="bg2">
                    <a:lumMod val="75000"/>
                  </a:schemeClr>
                </a:solidFill>
              </a:rPr>
              <a:t>C</a:t>
            </a:r>
            <a:r>
              <a:rPr lang="es-ES" dirty="0" smtClean="0">
                <a:solidFill>
                  <a:schemeClr val="bg2">
                    <a:lumMod val="75000"/>
                  </a:schemeClr>
                </a:solidFill>
              </a:rPr>
              <a:t>reación </a:t>
            </a:r>
            <a:r>
              <a:rPr lang="es-ES" dirty="0">
                <a:solidFill>
                  <a:schemeClr val="bg2">
                    <a:lumMod val="75000"/>
                  </a:schemeClr>
                </a:solidFill>
              </a:rPr>
              <a:t>de esquemas de cooperación científica más </a:t>
            </a:r>
            <a:r>
              <a:rPr lang="es-ES" dirty="0" smtClean="0">
                <a:solidFill>
                  <a:schemeClr val="bg2">
                    <a:lumMod val="75000"/>
                  </a:schemeClr>
                </a:solidFill>
              </a:rPr>
              <a:t>potentes</a:t>
            </a:r>
            <a:endParaRPr lang="es-ES" sz="2000" dirty="0">
              <a:solidFill>
                <a:srgbClr val="0070C0"/>
              </a:solidFill>
            </a:endParaRPr>
          </a:p>
          <a:p>
            <a:pPr marL="285750" indent="-285750">
              <a:buClr>
                <a:srgbClr val="FF0000"/>
              </a:buClr>
              <a:buFont typeface="Wingdings" panose="05000000000000000000" pitchFamily="2" charset="2"/>
              <a:buChar char="Ø"/>
            </a:pPr>
            <a:r>
              <a:rPr lang="es-ES" sz="2000" dirty="0">
                <a:solidFill>
                  <a:srgbClr val="0070C0"/>
                </a:solidFill>
              </a:rPr>
              <a:t>Fomentar la investigación de carácter </a:t>
            </a:r>
            <a:r>
              <a:rPr lang="es-ES" sz="2000" dirty="0" err="1">
                <a:solidFill>
                  <a:srgbClr val="0070C0"/>
                </a:solidFill>
              </a:rPr>
              <a:t>multi</a:t>
            </a:r>
            <a:r>
              <a:rPr lang="es-ES" sz="2000" dirty="0">
                <a:solidFill>
                  <a:srgbClr val="0070C0"/>
                </a:solidFill>
              </a:rPr>
              <a:t> e </a:t>
            </a:r>
            <a:r>
              <a:rPr lang="es-ES" sz="2000" dirty="0" smtClean="0">
                <a:solidFill>
                  <a:srgbClr val="0070C0"/>
                </a:solidFill>
              </a:rPr>
              <a:t>interdisciplinar</a:t>
            </a:r>
            <a:endParaRPr lang="es-ES" sz="2000" dirty="0">
              <a:solidFill>
                <a:srgbClr val="0070C0"/>
              </a:solidFill>
            </a:endParaRPr>
          </a:p>
        </p:txBody>
      </p:sp>
      <p:sp>
        <p:nvSpPr>
          <p:cNvPr id="5" name="Rectángulo redondeado 4"/>
          <p:cNvSpPr/>
          <p:nvPr/>
        </p:nvSpPr>
        <p:spPr>
          <a:xfrm>
            <a:off x="1171110" y="3219154"/>
            <a:ext cx="3758711" cy="75613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p:cNvSpPr txBox="1"/>
          <p:nvPr/>
        </p:nvSpPr>
        <p:spPr>
          <a:xfrm>
            <a:off x="1210676" y="3185996"/>
            <a:ext cx="3789484" cy="830997"/>
          </a:xfrm>
          <a:prstGeom prst="rect">
            <a:avLst/>
          </a:prstGeom>
          <a:noFill/>
        </p:spPr>
        <p:txBody>
          <a:bodyPr wrap="square" rtlCol="0">
            <a:spAutoFit/>
          </a:bodyPr>
          <a:lstStyle/>
          <a:p>
            <a:pPr algn="ctr"/>
            <a:r>
              <a:rPr lang="es-ES" sz="2400" b="1" dirty="0">
                <a:solidFill>
                  <a:srgbClr val="0070C0"/>
                </a:solidFill>
              </a:rPr>
              <a:t>Proyectos </a:t>
            </a:r>
            <a:r>
              <a:rPr lang="es-ES" dirty="0" smtClean="0">
                <a:solidFill>
                  <a:schemeClr val="bg2">
                    <a:lumMod val="75000"/>
                  </a:schemeClr>
                </a:solidFill>
              </a:rPr>
              <a:t> </a:t>
            </a:r>
            <a:r>
              <a:rPr lang="es-ES" sz="2400" b="1" dirty="0" smtClean="0">
                <a:solidFill>
                  <a:schemeClr val="bg2">
                    <a:lumMod val="75000"/>
                  </a:schemeClr>
                </a:solidFill>
              </a:rPr>
              <a:t>«Investigación </a:t>
            </a:r>
            <a:r>
              <a:rPr lang="es-ES" sz="2400" b="1" dirty="0">
                <a:solidFill>
                  <a:schemeClr val="bg2">
                    <a:lumMod val="75000"/>
                  </a:schemeClr>
                </a:solidFill>
              </a:rPr>
              <a:t>No Orientada» </a:t>
            </a:r>
            <a:endParaRPr lang="es-ES" sz="2400" b="1" dirty="0">
              <a:solidFill>
                <a:srgbClr val="0070C0"/>
              </a:solidFill>
            </a:endParaRPr>
          </a:p>
        </p:txBody>
      </p:sp>
      <p:sp>
        <p:nvSpPr>
          <p:cNvPr id="7" name="Rectángulo redondeado 6"/>
          <p:cNvSpPr/>
          <p:nvPr/>
        </p:nvSpPr>
        <p:spPr>
          <a:xfrm>
            <a:off x="7075145" y="3185996"/>
            <a:ext cx="3730076" cy="78929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CuadroTexto 7"/>
          <p:cNvSpPr txBox="1"/>
          <p:nvPr/>
        </p:nvSpPr>
        <p:spPr>
          <a:xfrm>
            <a:off x="7224615" y="3192778"/>
            <a:ext cx="3580606" cy="830997"/>
          </a:xfrm>
          <a:prstGeom prst="rect">
            <a:avLst/>
          </a:prstGeom>
          <a:noFill/>
        </p:spPr>
        <p:txBody>
          <a:bodyPr wrap="square" rtlCol="0">
            <a:spAutoFit/>
          </a:bodyPr>
          <a:lstStyle/>
          <a:p>
            <a:pPr algn="ctr"/>
            <a:r>
              <a:rPr lang="es-ES" sz="2400" b="1" dirty="0">
                <a:solidFill>
                  <a:srgbClr val="0070C0"/>
                </a:solidFill>
              </a:rPr>
              <a:t>Proyectos </a:t>
            </a:r>
            <a:r>
              <a:rPr lang="es-ES" sz="2400" dirty="0">
                <a:solidFill>
                  <a:schemeClr val="bg2">
                    <a:lumMod val="75000"/>
                  </a:schemeClr>
                </a:solidFill>
              </a:rPr>
              <a:t> </a:t>
            </a:r>
            <a:r>
              <a:rPr lang="es-ES" sz="2400" b="1" dirty="0">
                <a:solidFill>
                  <a:schemeClr val="bg2">
                    <a:lumMod val="75000"/>
                  </a:schemeClr>
                </a:solidFill>
              </a:rPr>
              <a:t>«Investigación </a:t>
            </a:r>
            <a:r>
              <a:rPr lang="es-ES" sz="2400" b="1" dirty="0" smtClean="0">
                <a:solidFill>
                  <a:schemeClr val="bg2">
                    <a:lumMod val="75000"/>
                  </a:schemeClr>
                </a:solidFill>
              </a:rPr>
              <a:t>Orientada</a:t>
            </a:r>
            <a:r>
              <a:rPr lang="es-ES" sz="2400" b="1" dirty="0">
                <a:solidFill>
                  <a:schemeClr val="bg2">
                    <a:lumMod val="75000"/>
                  </a:schemeClr>
                </a:solidFill>
              </a:rPr>
              <a:t>» </a:t>
            </a:r>
            <a:endParaRPr lang="es-ES" sz="2400" b="1" dirty="0">
              <a:solidFill>
                <a:srgbClr val="0070C0"/>
              </a:solidFill>
            </a:endParaRPr>
          </a:p>
        </p:txBody>
      </p:sp>
      <p:sp>
        <p:nvSpPr>
          <p:cNvPr id="9" name="Llamada de flecha hacia arriba 8"/>
          <p:cNvSpPr/>
          <p:nvPr/>
        </p:nvSpPr>
        <p:spPr>
          <a:xfrm>
            <a:off x="683138" y="3975293"/>
            <a:ext cx="4906107" cy="2668722"/>
          </a:xfrm>
          <a:prstGeom prst="up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Llamada de flecha hacia arriba 9"/>
          <p:cNvSpPr/>
          <p:nvPr/>
        </p:nvSpPr>
        <p:spPr>
          <a:xfrm>
            <a:off x="6433307" y="3975292"/>
            <a:ext cx="4923692" cy="2530223"/>
          </a:xfrm>
          <a:prstGeom prst="up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CuadroTexto 10"/>
          <p:cNvSpPr txBox="1"/>
          <p:nvPr/>
        </p:nvSpPr>
        <p:spPr>
          <a:xfrm>
            <a:off x="683138" y="4889689"/>
            <a:ext cx="4765429" cy="1754326"/>
          </a:xfrm>
          <a:prstGeom prst="rect">
            <a:avLst/>
          </a:prstGeom>
          <a:noFill/>
        </p:spPr>
        <p:txBody>
          <a:bodyPr wrap="square" rtlCol="0">
            <a:spAutoFit/>
          </a:bodyPr>
          <a:lstStyle/>
          <a:p>
            <a:pPr algn="just"/>
            <a:r>
              <a:rPr lang="es-ES" dirty="0">
                <a:solidFill>
                  <a:srgbClr val="0070C0"/>
                </a:solidFill>
              </a:rPr>
              <a:t>Proyectos sin orientación temática previamente definida, que están motivados por la curiosidad científica y tienen como objetivo primordial el avance del conocimiento, independientemente del horizonte temporal y el ámbito de aplicación del mismo</a:t>
            </a:r>
          </a:p>
        </p:txBody>
      </p:sp>
      <p:sp>
        <p:nvSpPr>
          <p:cNvPr id="12" name="CuadroTexto 11"/>
          <p:cNvSpPr txBox="1"/>
          <p:nvPr/>
        </p:nvSpPr>
        <p:spPr>
          <a:xfrm>
            <a:off x="6464079" y="5028188"/>
            <a:ext cx="4862147" cy="1477328"/>
          </a:xfrm>
          <a:prstGeom prst="rect">
            <a:avLst/>
          </a:prstGeom>
          <a:noFill/>
        </p:spPr>
        <p:txBody>
          <a:bodyPr wrap="square" rtlCol="0">
            <a:spAutoFit/>
          </a:bodyPr>
          <a:lstStyle/>
          <a:p>
            <a:pPr algn="just"/>
            <a:r>
              <a:rPr lang="es-ES" dirty="0">
                <a:solidFill>
                  <a:schemeClr val="bg2">
                    <a:lumMod val="75000"/>
                  </a:schemeClr>
                </a:solidFill>
              </a:rPr>
              <a:t>Se trata de proyectos que están orientados a la resolución de problemas concretos y vinculados a las prioridades temáticas asociadas a los desafíos mundiales y competitividad industrial de la </a:t>
            </a:r>
            <a:r>
              <a:rPr lang="es-ES" dirty="0" smtClean="0">
                <a:solidFill>
                  <a:schemeClr val="bg2">
                    <a:lumMod val="75000"/>
                  </a:schemeClr>
                </a:solidFill>
              </a:rPr>
              <a:t>sociedad</a:t>
            </a:r>
            <a:endParaRPr lang="es-ES" dirty="0">
              <a:solidFill>
                <a:srgbClr val="0070C0"/>
              </a:solidFill>
            </a:endParaRPr>
          </a:p>
        </p:txBody>
      </p:sp>
    </p:spTree>
    <p:extLst>
      <p:ext uri="{BB962C8B-B14F-4D97-AF65-F5344CB8AC3E}">
        <p14:creationId xmlns:p14="http://schemas.microsoft.com/office/powerpoint/2010/main" val="3722648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6" grpId="0"/>
      <p:bldP spid="7" grpId="0" animBg="1"/>
      <p:bldP spid="8" grpId="0"/>
      <p:bldP spid="9" grpId="0" animBg="1"/>
      <p:bldP spid="10" grpId="0" animBg="1"/>
      <p:bldP spid="11" grpId="0"/>
      <p:bldP spid="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7EA0AA0-24D8-4305-8FF6-2EAFF5EC00F1}"/>
              </a:ext>
            </a:extLst>
          </p:cNvPr>
          <p:cNvPicPr>
            <a:picLocks noChangeAspect="1"/>
          </p:cNvPicPr>
          <p:nvPr/>
        </p:nvPicPr>
        <p:blipFill>
          <a:blip r:embed="rId3"/>
          <a:stretch>
            <a:fillRect/>
          </a:stretch>
        </p:blipFill>
        <p:spPr>
          <a:xfrm>
            <a:off x="6440146" y="1384473"/>
            <a:ext cx="5681515" cy="3198518"/>
          </a:xfrm>
          <a:prstGeom prst="rect">
            <a:avLst/>
          </a:prstGeom>
        </p:spPr>
      </p:pic>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879231" y="282513"/>
            <a:ext cx="9636369" cy="605510"/>
          </a:xfrm>
        </p:spPr>
        <p:txBody>
          <a:bodyPr>
            <a:normAutofit fontScale="90000"/>
          </a:bodyPr>
          <a:lstStyle/>
          <a:p>
            <a:pPr algn="ctr"/>
            <a:r>
              <a:rPr lang="es-ES" sz="3200" b="1" dirty="0">
                <a:solidFill>
                  <a:schemeClr val="tx1"/>
                </a:solidFill>
              </a:rPr>
              <a:t>seguimiento científico-técnico: modificaciones</a:t>
            </a:r>
          </a:p>
        </p:txBody>
      </p:sp>
      <p:sp>
        <p:nvSpPr>
          <p:cNvPr id="4" name="Rectángulo 3"/>
          <p:cNvSpPr/>
          <p:nvPr/>
        </p:nvSpPr>
        <p:spPr>
          <a:xfrm>
            <a:off x="278422" y="1050366"/>
            <a:ext cx="8056686" cy="5816977"/>
          </a:xfrm>
          <a:prstGeom prst="rect">
            <a:avLst/>
          </a:prstGeom>
        </p:spPr>
        <p:txBody>
          <a:bodyPr wrap="square">
            <a:spAutoFit/>
          </a:bodyPr>
          <a:lstStyle/>
          <a:p>
            <a:pPr marL="285750" indent="-285750">
              <a:buClr>
                <a:srgbClr val="FF0000"/>
              </a:buClr>
              <a:buFont typeface="Wingdings" panose="05000000000000000000" pitchFamily="2" charset="2"/>
              <a:buChar char="Ø"/>
              <a:defRPr/>
            </a:pPr>
            <a:r>
              <a:rPr lang="es-ES" sz="2000" dirty="0">
                <a:solidFill>
                  <a:srgbClr val="0070C0"/>
                </a:solidFill>
              </a:rPr>
              <a:t>Modificaciones Resolución de Concesión </a:t>
            </a:r>
          </a:p>
          <a:p>
            <a:pPr lvl="1">
              <a:buClr>
                <a:srgbClr val="FF0000"/>
              </a:buClr>
              <a:buFont typeface="Wingdings" panose="05000000000000000000" pitchFamily="2" charset="2"/>
              <a:buChar char="ü"/>
              <a:defRPr/>
            </a:pPr>
            <a:r>
              <a:rPr lang="es-ES" sz="2000" dirty="0">
                <a:solidFill>
                  <a:srgbClr val="0070C0"/>
                </a:solidFill>
              </a:rPr>
              <a:t>Cambios del periodo de ejecución</a:t>
            </a:r>
          </a:p>
          <a:p>
            <a:pPr lvl="1">
              <a:buClr>
                <a:srgbClr val="FF0000"/>
              </a:buClr>
              <a:buFont typeface="Wingdings" panose="05000000000000000000" pitchFamily="2" charset="2"/>
              <a:buChar char="ü"/>
              <a:defRPr/>
            </a:pPr>
            <a:r>
              <a:rPr lang="es-ES" sz="2000" dirty="0">
                <a:solidFill>
                  <a:srgbClr val="0070C0"/>
                </a:solidFill>
              </a:rPr>
              <a:t>Cambios de Investigador Principal</a:t>
            </a:r>
          </a:p>
          <a:p>
            <a:pPr lvl="1">
              <a:buClr>
                <a:srgbClr val="FF0000"/>
              </a:buClr>
              <a:buFont typeface="Wingdings" panose="05000000000000000000" pitchFamily="2" charset="2"/>
              <a:buChar char="ü"/>
              <a:defRPr/>
            </a:pPr>
            <a:r>
              <a:rPr lang="es-ES" sz="2000" dirty="0">
                <a:solidFill>
                  <a:srgbClr val="0070C0"/>
                </a:solidFill>
              </a:rPr>
              <a:t>Cambios de Organismo o Centro</a:t>
            </a:r>
          </a:p>
          <a:p>
            <a:pPr lvl="1">
              <a:buClr>
                <a:srgbClr val="FF0000"/>
              </a:buClr>
              <a:buFont typeface="Wingdings" panose="05000000000000000000" pitchFamily="2" charset="2"/>
              <a:buChar char="ü"/>
              <a:defRPr/>
            </a:pPr>
            <a:r>
              <a:rPr lang="es-ES" sz="2000" dirty="0">
                <a:solidFill>
                  <a:srgbClr val="0070C0"/>
                </a:solidFill>
              </a:rPr>
              <a:t>Incremento del porcentaje máximo de </a:t>
            </a:r>
          </a:p>
          <a:p>
            <a:pPr lvl="1">
              <a:buClr>
                <a:srgbClr val="FF0000"/>
              </a:buClr>
              <a:defRPr/>
            </a:pPr>
            <a:r>
              <a:rPr lang="es-ES" sz="2000" dirty="0">
                <a:solidFill>
                  <a:srgbClr val="0070C0"/>
                </a:solidFill>
              </a:rPr>
              <a:t>subcontratación.</a:t>
            </a:r>
          </a:p>
          <a:p>
            <a:pPr lvl="1">
              <a:buClr>
                <a:srgbClr val="FF0000"/>
              </a:buClr>
              <a:buFont typeface="Wingdings" panose="05000000000000000000" pitchFamily="2" charset="2"/>
              <a:buChar char="ü"/>
              <a:defRPr/>
            </a:pPr>
            <a:r>
              <a:rPr lang="es-ES" sz="2000" dirty="0">
                <a:solidFill>
                  <a:srgbClr val="0070C0"/>
                </a:solidFill>
              </a:rPr>
              <a:t>Interrupción y Renuncia del proyecto</a:t>
            </a:r>
          </a:p>
          <a:p>
            <a:pPr lvl="1">
              <a:buClr>
                <a:srgbClr val="FF0000"/>
              </a:buClr>
              <a:buFont typeface="Wingdings" panose="05000000000000000000" pitchFamily="2" charset="2"/>
              <a:buChar char="ü"/>
              <a:defRPr/>
            </a:pPr>
            <a:r>
              <a:rPr lang="es-ES" sz="2000" dirty="0">
                <a:solidFill>
                  <a:srgbClr val="0070C0"/>
                </a:solidFill>
              </a:rPr>
              <a:t>Modificación de la vinculación del/ de la IP</a:t>
            </a:r>
          </a:p>
          <a:p>
            <a:pPr lvl="1">
              <a:buClr>
                <a:srgbClr val="FF0000"/>
              </a:buClr>
              <a:defRPr/>
            </a:pPr>
            <a:endParaRPr lang="es-ES" sz="2000" dirty="0">
              <a:solidFill>
                <a:srgbClr val="0070C0"/>
              </a:solidFill>
            </a:endParaRPr>
          </a:p>
          <a:p>
            <a:pPr marL="285750" indent="-285750">
              <a:buClr>
                <a:srgbClr val="FF0000"/>
              </a:buClr>
              <a:buFont typeface="Wingdings" panose="05000000000000000000" pitchFamily="2" charset="2"/>
              <a:buChar char="Ø"/>
              <a:defRPr/>
            </a:pPr>
            <a:r>
              <a:rPr lang="es-ES" sz="2000" dirty="0" smtClean="0">
                <a:solidFill>
                  <a:srgbClr val="0070C0"/>
                </a:solidFill>
              </a:rPr>
              <a:t>Cambios en la solicitud Inicial:</a:t>
            </a:r>
            <a:endParaRPr lang="es-ES" sz="2000" dirty="0">
              <a:solidFill>
                <a:srgbClr val="0070C0"/>
              </a:solidFill>
            </a:endParaRPr>
          </a:p>
          <a:p>
            <a:pPr marL="742950" lvl="2" indent="-285750">
              <a:buClr>
                <a:srgbClr val="FF0000"/>
              </a:buClr>
              <a:buFont typeface="Wingdings" panose="05000000000000000000" pitchFamily="2" charset="2"/>
              <a:buChar char="ü"/>
              <a:defRPr/>
            </a:pPr>
            <a:r>
              <a:rPr lang="es-ES" sz="2000" dirty="0">
                <a:solidFill>
                  <a:srgbClr val="0070C0"/>
                </a:solidFill>
              </a:rPr>
              <a:t>Cambios en el Equipo de Investigación</a:t>
            </a:r>
          </a:p>
          <a:p>
            <a:pPr marL="457200" lvl="2">
              <a:buClr>
                <a:srgbClr val="FF0000"/>
              </a:buClr>
              <a:defRPr/>
            </a:pPr>
            <a:endParaRPr lang="es-ES" sz="2000" dirty="0">
              <a:solidFill>
                <a:srgbClr val="0070C0"/>
              </a:solidFill>
            </a:endParaRPr>
          </a:p>
          <a:p>
            <a:pPr marL="57150" lvl="1">
              <a:buClr>
                <a:srgbClr val="FF0000"/>
              </a:buClr>
              <a:defRPr/>
            </a:pPr>
            <a:r>
              <a:rPr lang="es-ES" sz="2000" dirty="0">
                <a:solidFill>
                  <a:srgbClr val="0070C0"/>
                </a:solidFill>
              </a:rPr>
              <a:t>La cuantía aprobada en el concepto de costes directos se podrá destinar a cualquiera de los gastos elegibles, de acuerdo con las necesidades del </a:t>
            </a:r>
            <a:r>
              <a:rPr lang="es-ES" sz="2000" dirty="0" smtClean="0">
                <a:solidFill>
                  <a:srgbClr val="0070C0"/>
                </a:solidFill>
              </a:rPr>
              <a:t>proyecto.</a:t>
            </a:r>
            <a:r>
              <a:rPr lang="es-ES" sz="2000" dirty="0" smtClean="0"/>
              <a:t>. </a:t>
            </a:r>
            <a:r>
              <a:rPr lang="es-ES" sz="2000" dirty="0">
                <a:solidFill>
                  <a:srgbClr val="FF0000"/>
                </a:solidFill>
              </a:rPr>
              <a:t>No es necesaria autorización de los cambios por parte de la AEI.</a:t>
            </a:r>
          </a:p>
          <a:p>
            <a:pPr marL="57150" lvl="1">
              <a:buClr>
                <a:srgbClr val="FF0000"/>
              </a:buClr>
              <a:defRPr/>
            </a:pPr>
            <a:endParaRPr lang="es-ES" sz="1100" dirty="0" smtClean="0">
              <a:solidFill>
                <a:srgbClr val="FF0000"/>
              </a:solidFill>
            </a:endParaRPr>
          </a:p>
          <a:p>
            <a:pPr marL="57150" lvl="1">
              <a:buClr>
                <a:srgbClr val="FF0000"/>
              </a:buClr>
              <a:defRPr/>
            </a:pPr>
            <a:r>
              <a:rPr lang="es-ES" sz="2000" dirty="0" smtClean="0">
                <a:solidFill>
                  <a:srgbClr val="FF0000"/>
                </a:solidFill>
              </a:rPr>
              <a:t>Los </a:t>
            </a:r>
            <a:r>
              <a:rPr lang="es-ES" sz="2000" dirty="0">
                <a:solidFill>
                  <a:srgbClr val="FF0000"/>
                </a:solidFill>
              </a:rPr>
              <a:t>cambios en el Equipo de  Trabajo no necesitan autorización por parte de la </a:t>
            </a:r>
            <a:r>
              <a:rPr lang="es-ES" sz="2000" dirty="0" smtClean="0">
                <a:solidFill>
                  <a:srgbClr val="FF0000"/>
                </a:solidFill>
              </a:rPr>
              <a:t>AEI, aunque es preciso dar cuenta de ellos en los informes de seguimiento</a:t>
            </a:r>
            <a:endParaRPr lang="es-ES" sz="2000" dirty="0">
              <a:solidFill>
                <a:srgbClr val="FF0000"/>
              </a:solidFill>
            </a:endParaRPr>
          </a:p>
        </p:txBody>
      </p:sp>
      <p:sp>
        <p:nvSpPr>
          <p:cNvPr id="6" name="Rectángulo 5"/>
          <p:cNvSpPr/>
          <p:nvPr/>
        </p:nvSpPr>
        <p:spPr>
          <a:xfrm>
            <a:off x="413238" y="1704109"/>
            <a:ext cx="5530362" cy="19095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2162035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lobo: flecha derecha 19">
            <a:extLst>
              <a:ext uri="{FF2B5EF4-FFF2-40B4-BE49-F238E27FC236}">
                <a16:creationId xmlns:a16="http://schemas.microsoft.com/office/drawing/2014/main" id="{8B747B3B-BC43-4FB7-AB8D-780BF8F2134D}"/>
              </a:ext>
            </a:extLst>
          </p:cNvPr>
          <p:cNvSpPr/>
          <p:nvPr/>
        </p:nvSpPr>
        <p:spPr>
          <a:xfrm>
            <a:off x="123290" y="1468587"/>
            <a:ext cx="2807318" cy="1928097"/>
          </a:xfrm>
          <a:prstGeom prst="right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45639" y="350198"/>
            <a:ext cx="10600662" cy="605510"/>
          </a:xfrm>
        </p:spPr>
        <p:txBody>
          <a:bodyPr>
            <a:normAutofit/>
          </a:bodyPr>
          <a:lstStyle/>
          <a:p>
            <a:pPr algn="ctr"/>
            <a:r>
              <a:rPr lang="es-ES" sz="3200" b="1" dirty="0">
                <a:solidFill>
                  <a:schemeClr val="tx1"/>
                </a:solidFill>
              </a:rPr>
              <a:t>Justificación científico-técnica</a:t>
            </a:r>
          </a:p>
        </p:txBody>
      </p:sp>
      <p:sp>
        <p:nvSpPr>
          <p:cNvPr id="3" name="Llamada de flecha hacia abajo 2"/>
          <p:cNvSpPr/>
          <p:nvPr/>
        </p:nvSpPr>
        <p:spPr>
          <a:xfrm>
            <a:off x="2966770" y="1380475"/>
            <a:ext cx="4553920" cy="2388821"/>
          </a:xfrm>
          <a:prstGeom prst="down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CuadroTexto 3"/>
          <p:cNvSpPr txBox="1"/>
          <p:nvPr/>
        </p:nvSpPr>
        <p:spPr>
          <a:xfrm>
            <a:off x="2333476" y="1468587"/>
            <a:ext cx="5820508" cy="369332"/>
          </a:xfrm>
          <a:prstGeom prst="rect">
            <a:avLst/>
          </a:prstGeom>
          <a:noFill/>
        </p:spPr>
        <p:txBody>
          <a:bodyPr wrap="square" rtlCol="0">
            <a:spAutoFit/>
          </a:bodyPr>
          <a:lstStyle/>
          <a:p>
            <a:pPr algn="ctr"/>
            <a:r>
              <a:rPr lang="es-ES" b="1" u="sng" dirty="0">
                <a:solidFill>
                  <a:srgbClr val="002060"/>
                </a:solidFill>
              </a:rPr>
              <a:t>INFORME DE SEGUIMIENTO INTERMEDIO</a:t>
            </a:r>
          </a:p>
        </p:txBody>
      </p:sp>
      <p:sp>
        <p:nvSpPr>
          <p:cNvPr id="5" name="CuadroTexto 4"/>
          <p:cNvSpPr txBox="1"/>
          <p:nvPr/>
        </p:nvSpPr>
        <p:spPr>
          <a:xfrm>
            <a:off x="2948689" y="1883091"/>
            <a:ext cx="4553920" cy="923330"/>
          </a:xfrm>
          <a:prstGeom prst="rect">
            <a:avLst/>
          </a:prstGeom>
          <a:noFill/>
        </p:spPr>
        <p:txBody>
          <a:bodyPr wrap="square" rtlCol="0">
            <a:spAutoFit/>
          </a:bodyPr>
          <a:lstStyle/>
          <a:p>
            <a:r>
              <a:rPr lang="es-ES" dirty="0">
                <a:solidFill>
                  <a:srgbClr val="0070C0"/>
                </a:solidFill>
              </a:rPr>
              <a:t>Tres meses a partir del momento en el que se cumple la mitad del periodo de ejecución del proyecto</a:t>
            </a:r>
          </a:p>
        </p:txBody>
      </p:sp>
      <p:sp>
        <p:nvSpPr>
          <p:cNvPr id="6" name="Rectángulo 5"/>
          <p:cNvSpPr/>
          <p:nvPr/>
        </p:nvSpPr>
        <p:spPr>
          <a:xfrm>
            <a:off x="3129428" y="4646658"/>
            <a:ext cx="4553920" cy="1705707"/>
          </a:xfrm>
          <a:prstGeom prst="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0" name="CuadroTexto 69"/>
          <p:cNvSpPr txBox="1"/>
          <p:nvPr/>
        </p:nvSpPr>
        <p:spPr>
          <a:xfrm>
            <a:off x="3129426" y="4741327"/>
            <a:ext cx="4553921" cy="369332"/>
          </a:xfrm>
          <a:prstGeom prst="rect">
            <a:avLst/>
          </a:prstGeom>
          <a:noFill/>
        </p:spPr>
        <p:txBody>
          <a:bodyPr wrap="square" rtlCol="0">
            <a:spAutoFit/>
          </a:bodyPr>
          <a:lstStyle/>
          <a:p>
            <a:pPr algn="ctr"/>
            <a:r>
              <a:rPr lang="es-ES" b="1" u="sng" dirty="0">
                <a:solidFill>
                  <a:srgbClr val="002060"/>
                </a:solidFill>
              </a:rPr>
              <a:t>INFORME  FINAL</a:t>
            </a:r>
          </a:p>
        </p:txBody>
      </p:sp>
      <p:sp>
        <p:nvSpPr>
          <p:cNvPr id="71" name="CuadroTexto 70"/>
          <p:cNvSpPr txBox="1"/>
          <p:nvPr/>
        </p:nvSpPr>
        <p:spPr>
          <a:xfrm>
            <a:off x="3129427" y="5416508"/>
            <a:ext cx="4408010" cy="923330"/>
          </a:xfrm>
          <a:prstGeom prst="rect">
            <a:avLst/>
          </a:prstGeom>
          <a:noFill/>
        </p:spPr>
        <p:txBody>
          <a:bodyPr wrap="square" rtlCol="0">
            <a:spAutoFit/>
          </a:bodyPr>
          <a:lstStyle/>
          <a:p>
            <a:r>
              <a:rPr lang="es-ES" dirty="0">
                <a:solidFill>
                  <a:srgbClr val="0070C0"/>
                </a:solidFill>
              </a:rPr>
              <a:t>Entre el 1 de enero y el 31 de marzo del año inmediatamente posterior al </a:t>
            </a:r>
            <a:r>
              <a:rPr lang="es-ES" dirty="0" smtClean="0">
                <a:solidFill>
                  <a:srgbClr val="0070C0"/>
                </a:solidFill>
              </a:rPr>
              <a:t>término </a:t>
            </a:r>
            <a:r>
              <a:rPr lang="es-ES" dirty="0">
                <a:solidFill>
                  <a:srgbClr val="0070C0"/>
                </a:solidFill>
              </a:rPr>
              <a:t>del </a:t>
            </a:r>
            <a:r>
              <a:rPr lang="es-ES" dirty="0" smtClean="0">
                <a:solidFill>
                  <a:srgbClr val="0070C0"/>
                </a:solidFill>
              </a:rPr>
              <a:t>proyecto</a:t>
            </a:r>
            <a:endParaRPr lang="es-ES" dirty="0">
              <a:solidFill>
                <a:srgbClr val="0070C0"/>
              </a:solidFill>
            </a:endParaRPr>
          </a:p>
        </p:txBody>
      </p:sp>
      <p:sp>
        <p:nvSpPr>
          <p:cNvPr id="10" name="CuadroTexto 9">
            <a:extLst>
              <a:ext uri="{FF2B5EF4-FFF2-40B4-BE49-F238E27FC236}">
                <a16:creationId xmlns:a16="http://schemas.microsoft.com/office/drawing/2014/main" id="{586031EF-FD4D-42F2-9A97-5DCE26C5543D}"/>
              </a:ext>
            </a:extLst>
          </p:cNvPr>
          <p:cNvSpPr txBox="1"/>
          <p:nvPr/>
        </p:nvSpPr>
        <p:spPr>
          <a:xfrm>
            <a:off x="107694" y="1925249"/>
            <a:ext cx="2116476" cy="1015663"/>
          </a:xfrm>
          <a:prstGeom prst="rect">
            <a:avLst/>
          </a:prstGeom>
          <a:noFill/>
        </p:spPr>
        <p:txBody>
          <a:bodyPr wrap="square" rtlCol="0">
            <a:spAutoFit/>
          </a:bodyPr>
          <a:lstStyle/>
          <a:p>
            <a:pPr>
              <a:buClr>
                <a:srgbClr val="002060"/>
              </a:buClr>
            </a:pPr>
            <a:r>
              <a:rPr lang="es-ES" sz="2000" dirty="0">
                <a:solidFill>
                  <a:srgbClr val="FF0000"/>
                </a:solidFill>
              </a:rPr>
              <a:t>Condiciona el pago de la ultima anualidad</a:t>
            </a:r>
          </a:p>
        </p:txBody>
      </p:sp>
      <p:sp>
        <p:nvSpPr>
          <p:cNvPr id="12" name="Elipse 11">
            <a:extLst>
              <a:ext uri="{FF2B5EF4-FFF2-40B4-BE49-F238E27FC236}">
                <a16:creationId xmlns:a16="http://schemas.microsoft.com/office/drawing/2014/main" id="{E6169895-7C5F-4685-AD32-B0B5CFBF9807}"/>
              </a:ext>
            </a:extLst>
          </p:cNvPr>
          <p:cNvSpPr/>
          <p:nvPr/>
        </p:nvSpPr>
        <p:spPr>
          <a:xfrm>
            <a:off x="5644426" y="3137010"/>
            <a:ext cx="3318554" cy="980407"/>
          </a:xfrm>
          <a:prstGeom prst="ellipse">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CuadroTexto 12">
            <a:extLst>
              <a:ext uri="{FF2B5EF4-FFF2-40B4-BE49-F238E27FC236}">
                <a16:creationId xmlns:a16="http://schemas.microsoft.com/office/drawing/2014/main" id="{D749EE34-9BFF-40CB-952B-1A83B36082E2}"/>
              </a:ext>
            </a:extLst>
          </p:cNvPr>
          <p:cNvSpPr txBox="1"/>
          <p:nvPr/>
        </p:nvSpPr>
        <p:spPr>
          <a:xfrm>
            <a:off x="5664973" y="3396684"/>
            <a:ext cx="3236359" cy="369332"/>
          </a:xfrm>
          <a:prstGeom prst="rect">
            <a:avLst/>
          </a:prstGeom>
          <a:noFill/>
        </p:spPr>
        <p:txBody>
          <a:bodyPr wrap="square" rtlCol="0">
            <a:spAutoFit/>
          </a:bodyPr>
          <a:lstStyle/>
          <a:p>
            <a:r>
              <a:rPr lang="es-ES" b="1" u="sng" dirty="0">
                <a:solidFill>
                  <a:srgbClr val="002060"/>
                </a:solidFill>
              </a:rPr>
              <a:t>JORNADAS DE SEGUIMIENTO</a:t>
            </a:r>
          </a:p>
        </p:txBody>
      </p:sp>
      <p:sp>
        <p:nvSpPr>
          <p:cNvPr id="17" name="CuadroTexto 16">
            <a:extLst>
              <a:ext uri="{FF2B5EF4-FFF2-40B4-BE49-F238E27FC236}">
                <a16:creationId xmlns:a16="http://schemas.microsoft.com/office/drawing/2014/main" id="{8C6DFEEC-2F57-4E20-B2D0-AE1B789D654B}"/>
              </a:ext>
            </a:extLst>
          </p:cNvPr>
          <p:cNvSpPr txBox="1"/>
          <p:nvPr/>
        </p:nvSpPr>
        <p:spPr>
          <a:xfrm>
            <a:off x="8245209" y="1283798"/>
            <a:ext cx="3643557" cy="1631216"/>
          </a:xfrm>
          <a:prstGeom prst="rect">
            <a:avLst/>
          </a:prstGeom>
          <a:noFill/>
        </p:spPr>
        <p:txBody>
          <a:bodyPr wrap="square" rtlCol="0">
            <a:spAutoFit/>
          </a:bodyPr>
          <a:lstStyle/>
          <a:p>
            <a:pPr algn="just">
              <a:buClr>
                <a:srgbClr val="002060"/>
              </a:buClr>
            </a:pPr>
            <a:r>
              <a:rPr lang="es-ES" sz="2000" dirty="0">
                <a:solidFill>
                  <a:srgbClr val="FF0000"/>
                </a:solidFill>
              </a:rPr>
              <a:t>La no presentación o valoración negativa podrá suponer la interrupción del proyecto y/o la </a:t>
            </a:r>
            <a:r>
              <a:rPr lang="es-ES" sz="2000" dirty="0" smtClean="0">
                <a:solidFill>
                  <a:srgbClr val="FF0000"/>
                </a:solidFill>
              </a:rPr>
              <a:t>pérdida </a:t>
            </a:r>
            <a:r>
              <a:rPr lang="es-ES" sz="2000" dirty="0">
                <a:solidFill>
                  <a:srgbClr val="FF0000"/>
                </a:solidFill>
              </a:rPr>
              <a:t>de derecho al cobro de las anualidades pendientes</a:t>
            </a:r>
          </a:p>
        </p:txBody>
      </p:sp>
      <p:sp>
        <p:nvSpPr>
          <p:cNvPr id="19" name="Diagrama de flujo: proceso alternativo 18">
            <a:extLst>
              <a:ext uri="{FF2B5EF4-FFF2-40B4-BE49-F238E27FC236}">
                <a16:creationId xmlns:a16="http://schemas.microsoft.com/office/drawing/2014/main" id="{94F429FC-669E-4443-9F6D-97A2783633DA}"/>
              </a:ext>
            </a:extLst>
          </p:cNvPr>
          <p:cNvSpPr/>
          <p:nvPr/>
        </p:nvSpPr>
        <p:spPr>
          <a:xfrm>
            <a:off x="2424701" y="1130157"/>
            <a:ext cx="9644009" cy="3098924"/>
          </a:xfrm>
          <a:prstGeom prst="flowChartAlternateProcess">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Diagrama de flujo: proceso alternativo 22">
            <a:extLst>
              <a:ext uri="{FF2B5EF4-FFF2-40B4-BE49-F238E27FC236}">
                <a16:creationId xmlns:a16="http://schemas.microsoft.com/office/drawing/2014/main" id="{3BA630E3-FCB0-44B1-8771-4FC03B200E83}"/>
              </a:ext>
            </a:extLst>
          </p:cNvPr>
          <p:cNvSpPr/>
          <p:nvPr/>
        </p:nvSpPr>
        <p:spPr>
          <a:xfrm>
            <a:off x="2224169" y="4448005"/>
            <a:ext cx="9467821" cy="2219923"/>
          </a:xfrm>
          <a:prstGeom prst="flowChartAlternateProcess">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CuadroTexto 23">
            <a:extLst>
              <a:ext uri="{FF2B5EF4-FFF2-40B4-BE49-F238E27FC236}">
                <a16:creationId xmlns:a16="http://schemas.microsoft.com/office/drawing/2014/main" id="{B4BD27C7-FC37-4A6E-BCE2-44B8D72E25DE}"/>
              </a:ext>
            </a:extLst>
          </p:cNvPr>
          <p:cNvSpPr txBox="1"/>
          <p:nvPr/>
        </p:nvSpPr>
        <p:spPr>
          <a:xfrm>
            <a:off x="7865890" y="4866452"/>
            <a:ext cx="3643557" cy="1323439"/>
          </a:xfrm>
          <a:prstGeom prst="rect">
            <a:avLst/>
          </a:prstGeom>
          <a:noFill/>
        </p:spPr>
        <p:txBody>
          <a:bodyPr wrap="square" rtlCol="0">
            <a:spAutoFit/>
          </a:bodyPr>
          <a:lstStyle/>
          <a:p>
            <a:pPr algn="just">
              <a:buClr>
                <a:srgbClr val="002060"/>
              </a:buClr>
            </a:pPr>
            <a:r>
              <a:rPr lang="es-ES" sz="2000" dirty="0">
                <a:solidFill>
                  <a:srgbClr val="FF0000"/>
                </a:solidFill>
              </a:rPr>
              <a:t>La no presentación o valoración negativa podrá suponer el reintegro total o parcial de la ayuda</a:t>
            </a:r>
          </a:p>
        </p:txBody>
      </p:sp>
    </p:spTree>
    <p:extLst>
      <p:ext uri="{BB962C8B-B14F-4D97-AF65-F5344CB8AC3E}">
        <p14:creationId xmlns:p14="http://schemas.microsoft.com/office/powerpoint/2010/main" val="231667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3" grpId="0" animBg="1"/>
      <p:bldP spid="4" grpId="0"/>
      <p:bldP spid="5" grpId="0"/>
      <p:bldP spid="6" grpId="0" animBg="1"/>
      <p:bldP spid="70" grpId="0"/>
      <p:bldP spid="71" grpId="0"/>
      <p:bldP spid="10" grpId="0"/>
      <p:bldP spid="12" grpId="0" animBg="1"/>
      <p:bldP spid="13" grpId="0"/>
      <p:bldP spid="17" grpId="0"/>
      <p:bldP spid="19" grpId="0" animBg="1"/>
      <p:bldP spid="23" grpId="0" animBg="1"/>
      <p:bldP spid="2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83069" y="340456"/>
            <a:ext cx="10600662" cy="605510"/>
          </a:xfrm>
        </p:spPr>
        <p:txBody>
          <a:bodyPr>
            <a:normAutofit/>
          </a:bodyPr>
          <a:lstStyle/>
          <a:p>
            <a:pPr algn="ctr"/>
            <a:r>
              <a:rPr lang="es-ES" sz="3200" b="1" dirty="0" smtClean="0">
                <a:solidFill>
                  <a:schemeClr val="tx1"/>
                </a:solidFill>
              </a:rPr>
              <a:t>Seguimiento económico</a:t>
            </a:r>
            <a:endParaRPr lang="es-ES" sz="3200" b="1" dirty="0">
              <a:solidFill>
                <a:schemeClr val="tx1"/>
              </a:solidFill>
            </a:endParaRPr>
          </a:p>
        </p:txBody>
      </p:sp>
      <p:sp>
        <p:nvSpPr>
          <p:cNvPr id="5" name="Rectángulo redondeado 4"/>
          <p:cNvSpPr/>
          <p:nvPr/>
        </p:nvSpPr>
        <p:spPr>
          <a:xfrm>
            <a:off x="540327" y="1354283"/>
            <a:ext cx="10668000" cy="599209"/>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a:p>
        </p:txBody>
      </p:sp>
      <p:sp>
        <p:nvSpPr>
          <p:cNvPr id="6" name="CuadroTexto 5"/>
          <p:cNvSpPr txBox="1"/>
          <p:nvPr/>
        </p:nvSpPr>
        <p:spPr>
          <a:xfrm>
            <a:off x="681875" y="1423444"/>
            <a:ext cx="10623434" cy="400110"/>
          </a:xfrm>
          <a:prstGeom prst="rect">
            <a:avLst/>
          </a:prstGeom>
          <a:noFill/>
        </p:spPr>
        <p:txBody>
          <a:bodyPr wrap="square" rtlCol="0">
            <a:spAutoFit/>
          </a:bodyPr>
          <a:lstStyle/>
          <a:p>
            <a:pPr algn="ctr">
              <a:buClr>
                <a:srgbClr val="FF0000"/>
              </a:buClr>
            </a:pPr>
            <a:r>
              <a:rPr lang="es-ES" sz="2000" b="1" dirty="0" smtClean="0">
                <a:solidFill>
                  <a:srgbClr val="0070C0"/>
                </a:solidFill>
              </a:rPr>
              <a:t>Informe económico anual y final (1 de enero a 31 de marzo del año inmediatamente posterior)</a:t>
            </a:r>
            <a:endParaRPr lang="es-ES" sz="2000" b="1" dirty="0">
              <a:solidFill>
                <a:srgbClr val="0070C0"/>
              </a:solidFill>
            </a:endParaRPr>
          </a:p>
        </p:txBody>
      </p:sp>
      <p:sp>
        <p:nvSpPr>
          <p:cNvPr id="7" name="Rectángulo redondeado 6"/>
          <p:cNvSpPr/>
          <p:nvPr/>
        </p:nvSpPr>
        <p:spPr>
          <a:xfrm>
            <a:off x="439614" y="2217903"/>
            <a:ext cx="11599985" cy="4534178"/>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CuadroTexto 2"/>
          <p:cNvSpPr txBox="1"/>
          <p:nvPr/>
        </p:nvSpPr>
        <p:spPr>
          <a:xfrm>
            <a:off x="678507" y="2808076"/>
            <a:ext cx="11122198" cy="3693319"/>
          </a:xfrm>
          <a:prstGeom prst="rect">
            <a:avLst/>
          </a:prstGeom>
          <a:noFill/>
        </p:spPr>
        <p:txBody>
          <a:bodyPr wrap="square" rtlCol="0">
            <a:spAutoFit/>
          </a:bodyPr>
          <a:lstStyle/>
          <a:p>
            <a:pPr marL="285750" indent="-285750">
              <a:buFont typeface="Wingdings" panose="05000000000000000000" pitchFamily="2" charset="2"/>
              <a:buChar char="Ø"/>
            </a:pPr>
            <a:r>
              <a:rPr lang="es-ES" dirty="0" smtClean="0">
                <a:solidFill>
                  <a:schemeClr val="bg2">
                    <a:lumMod val="75000"/>
                  </a:schemeClr>
                </a:solidFill>
              </a:rPr>
              <a:t>La presentación de la justificación económica anual condiciona el pago de las siguientes anualidades</a:t>
            </a:r>
            <a:endParaRPr lang="es-ES" dirty="0">
              <a:solidFill>
                <a:schemeClr val="bg2">
                  <a:lumMod val="75000"/>
                </a:schemeClr>
              </a:solidFill>
            </a:endParaRPr>
          </a:p>
          <a:p>
            <a:pPr marL="285750" indent="-285750">
              <a:buFont typeface="Wingdings" panose="05000000000000000000" pitchFamily="2" charset="2"/>
              <a:buChar char="Ø"/>
            </a:pPr>
            <a:r>
              <a:rPr lang="es-ES" dirty="0">
                <a:solidFill>
                  <a:schemeClr val="bg2">
                    <a:lumMod val="75000"/>
                  </a:schemeClr>
                </a:solidFill>
              </a:rPr>
              <a:t>La justificación económica se realizará mediante la modalidad de cuenta justificativa </a:t>
            </a:r>
            <a:endParaRPr lang="es-ES" dirty="0" smtClean="0">
              <a:solidFill>
                <a:schemeClr val="bg2">
                  <a:lumMod val="75000"/>
                </a:schemeClr>
              </a:solidFill>
            </a:endParaRPr>
          </a:p>
          <a:p>
            <a:pPr marL="800100" lvl="1" indent="-342900">
              <a:buFont typeface="+mj-lt"/>
              <a:buAutoNum type="alphaLcParenR"/>
            </a:pPr>
            <a:r>
              <a:rPr lang="es-ES" dirty="0" smtClean="0">
                <a:solidFill>
                  <a:schemeClr val="bg2">
                    <a:lumMod val="75000"/>
                  </a:schemeClr>
                </a:solidFill>
              </a:rPr>
              <a:t>Una </a:t>
            </a:r>
            <a:r>
              <a:rPr lang="es-ES" dirty="0">
                <a:solidFill>
                  <a:schemeClr val="bg2">
                    <a:lumMod val="75000"/>
                  </a:schemeClr>
                </a:solidFill>
              </a:rPr>
              <a:t>memoria de actuación justificativa del cumplimiento de las condiciones impuestas en la concesión de la </a:t>
            </a:r>
            <a:r>
              <a:rPr lang="es-ES" dirty="0" smtClean="0">
                <a:solidFill>
                  <a:schemeClr val="bg2">
                    <a:lumMod val="75000"/>
                  </a:schemeClr>
                </a:solidFill>
              </a:rPr>
              <a:t>ayuda</a:t>
            </a:r>
          </a:p>
          <a:p>
            <a:pPr marL="1257300" lvl="2" indent="-342900">
              <a:buFont typeface="+mj-lt"/>
              <a:buAutoNum type="alphaLcParenR"/>
            </a:pPr>
            <a:r>
              <a:rPr lang="es-ES" dirty="0" smtClean="0">
                <a:solidFill>
                  <a:schemeClr val="bg2">
                    <a:lumMod val="75000"/>
                  </a:schemeClr>
                </a:solidFill>
              </a:rPr>
              <a:t>Una </a:t>
            </a:r>
            <a:r>
              <a:rPr lang="es-ES" dirty="0">
                <a:solidFill>
                  <a:schemeClr val="bg2">
                    <a:lumMod val="75000"/>
                  </a:schemeClr>
                </a:solidFill>
              </a:rPr>
              <a:t>memoria económica abreviada, que contendrá un estado representativo de los gastos incurridos en la realización de las actividades subvencionadas, debidamente agrupados. Dicha memoria </a:t>
            </a:r>
            <a:r>
              <a:rPr lang="es-ES" dirty="0" smtClean="0">
                <a:solidFill>
                  <a:schemeClr val="bg2">
                    <a:lumMod val="75000"/>
                  </a:schemeClr>
                </a:solidFill>
              </a:rPr>
              <a:t>acompañará;</a:t>
            </a:r>
          </a:p>
          <a:p>
            <a:pPr marL="1257300" lvl="2" indent="-342900">
              <a:buFont typeface="+mj-lt"/>
              <a:buAutoNum type="alphaLcParenR"/>
            </a:pPr>
            <a:r>
              <a:rPr lang="es-ES" dirty="0" smtClean="0">
                <a:solidFill>
                  <a:schemeClr val="bg2">
                    <a:lumMod val="75000"/>
                  </a:schemeClr>
                </a:solidFill>
              </a:rPr>
              <a:t>Fichas </a:t>
            </a:r>
            <a:r>
              <a:rPr lang="es-ES" dirty="0">
                <a:solidFill>
                  <a:schemeClr val="bg2">
                    <a:lumMod val="75000"/>
                  </a:schemeClr>
                </a:solidFill>
              </a:rPr>
              <a:t>justificativas normalizadas y certificación de los gastos y pagos </a:t>
            </a:r>
            <a:r>
              <a:rPr lang="es-ES" dirty="0" smtClean="0">
                <a:solidFill>
                  <a:schemeClr val="bg2">
                    <a:lumMod val="75000"/>
                  </a:schemeClr>
                </a:solidFill>
              </a:rPr>
              <a:t>realizados, </a:t>
            </a:r>
            <a:endParaRPr lang="es-ES" dirty="0">
              <a:solidFill>
                <a:schemeClr val="bg2">
                  <a:lumMod val="75000"/>
                </a:schemeClr>
              </a:solidFill>
            </a:endParaRPr>
          </a:p>
          <a:p>
            <a:pPr marL="1257300" lvl="2" indent="-342900">
              <a:buFont typeface="+mj-lt"/>
              <a:buAutoNum type="alphaLcParenR"/>
            </a:pPr>
            <a:r>
              <a:rPr lang="es-ES" dirty="0" smtClean="0">
                <a:solidFill>
                  <a:schemeClr val="bg2">
                    <a:lumMod val="75000"/>
                  </a:schemeClr>
                </a:solidFill>
              </a:rPr>
              <a:t>Documentación </a:t>
            </a:r>
            <a:r>
              <a:rPr lang="es-ES" dirty="0">
                <a:solidFill>
                  <a:schemeClr val="bg2">
                    <a:lumMod val="75000"/>
                  </a:schemeClr>
                </a:solidFill>
              </a:rPr>
              <a:t>justificativa de los procedimientos de contratación especificada en las instrucciones de justificación.</a:t>
            </a:r>
          </a:p>
          <a:p>
            <a:pPr marL="1257300" lvl="2" indent="-342900">
              <a:buFont typeface="+mj-lt"/>
              <a:buAutoNum type="alphaLcParenR"/>
            </a:pPr>
            <a:r>
              <a:rPr lang="es-ES" dirty="0" smtClean="0">
                <a:solidFill>
                  <a:schemeClr val="bg2">
                    <a:lumMod val="75000"/>
                  </a:schemeClr>
                </a:solidFill>
              </a:rPr>
              <a:t>Documento </a:t>
            </a:r>
            <a:r>
              <a:rPr lang="es-ES" dirty="0">
                <a:solidFill>
                  <a:schemeClr val="bg2">
                    <a:lumMod val="75000"/>
                  </a:schemeClr>
                </a:solidFill>
              </a:rPr>
              <a:t>descriptivo de viajes y dietas imputadas al </a:t>
            </a:r>
            <a:r>
              <a:rPr lang="es-ES" dirty="0" smtClean="0">
                <a:solidFill>
                  <a:schemeClr val="bg2">
                    <a:lumMod val="75000"/>
                  </a:schemeClr>
                </a:solidFill>
              </a:rPr>
              <a:t>proyecto</a:t>
            </a:r>
            <a:endParaRPr lang="es-ES" dirty="0">
              <a:solidFill>
                <a:schemeClr val="bg2">
                  <a:lumMod val="75000"/>
                </a:schemeClr>
              </a:solidFill>
            </a:endParaRPr>
          </a:p>
          <a:p>
            <a:pPr marL="1257300" lvl="2" indent="-342900">
              <a:buFont typeface="+mj-lt"/>
              <a:buAutoNum type="alphaLcParenR"/>
            </a:pPr>
            <a:r>
              <a:rPr lang="es-ES" dirty="0" smtClean="0">
                <a:solidFill>
                  <a:schemeClr val="bg2">
                    <a:lumMod val="75000"/>
                  </a:schemeClr>
                </a:solidFill>
              </a:rPr>
              <a:t>Acreditación </a:t>
            </a:r>
            <a:r>
              <a:rPr lang="es-ES" dirty="0">
                <a:solidFill>
                  <a:schemeClr val="bg2">
                    <a:lumMod val="75000"/>
                  </a:schemeClr>
                </a:solidFill>
              </a:rPr>
              <a:t>del cumplimiento de las normas de publicidad en materia de subvención exigidas </a:t>
            </a:r>
            <a:endParaRPr lang="es-ES" dirty="0" smtClean="0">
              <a:solidFill>
                <a:schemeClr val="bg2">
                  <a:lumMod val="75000"/>
                </a:schemeClr>
              </a:solidFill>
            </a:endParaRPr>
          </a:p>
          <a:p>
            <a:pPr marL="800100" lvl="1" indent="-342900">
              <a:buFont typeface="+mj-lt"/>
              <a:buAutoNum type="alphaLcParenR"/>
            </a:pPr>
            <a:r>
              <a:rPr lang="es-ES" dirty="0" smtClean="0">
                <a:solidFill>
                  <a:schemeClr val="bg2">
                    <a:lumMod val="75000"/>
                  </a:schemeClr>
                </a:solidFill>
              </a:rPr>
              <a:t> </a:t>
            </a:r>
            <a:r>
              <a:rPr lang="es-ES" dirty="0">
                <a:solidFill>
                  <a:schemeClr val="bg2">
                    <a:lumMod val="75000"/>
                  </a:schemeClr>
                </a:solidFill>
              </a:rPr>
              <a:t>Un informe del auditor</a:t>
            </a:r>
            <a:r>
              <a:rPr lang="es-ES" dirty="0" smtClean="0">
                <a:solidFill>
                  <a:schemeClr val="bg2">
                    <a:lumMod val="75000"/>
                  </a:schemeClr>
                </a:solidFill>
              </a:rPr>
              <a:t>,</a:t>
            </a:r>
            <a:endParaRPr lang="es-ES" dirty="0">
              <a:solidFill>
                <a:schemeClr val="bg2">
                  <a:lumMod val="75000"/>
                </a:schemeClr>
              </a:solidFill>
            </a:endParaRPr>
          </a:p>
        </p:txBody>
      </p:sp>
      <p:sp>
        <p:nvSpPr>
          <p:cNvPr id="4" name="CuadroTexto 3"/>
          <p:cNvSpPr txBox="1"/>
          <p:nvPr/>
        </p:nvSpPr>
        <p:spPr>
          <a:xfrm>
            <a:off x="1051079" y="2306539"/>
            <a:ext cx="10377054" cy="369332"/>
          </a:xfrm>
          <a:prstGeom prst="rect">
            <a:avLst/>
          </a:prstGeom>
          <a:noFill/>
        </p:spPr>
        <p:txBody>
          <a:bodyPr wrap="square" rtlCol="0">
            <a:spAutoFit/>
          </a:bodyPr>
          <a:lstStyle/>
          <a:p>
            <a:r>
              <a:rPr lang="es-ES" b="1" dirty="0" smtClean="0">
                <a:solidFill>
                  <a:srgbClr val="FF0000"/>
                </a:solidFill>
              </a:rPr>
              <a:t>Vinculación de los gastos al proyecto</a:t>
            </a:r>
            <a:endParaRPr lang="es-ES" b="1" dirty="0">
              <a:solidFill>
                <a:srgbClr val="FF0000"/>
              </a:solidFill>
            </a:endParaRPr>
          </a:p>
        </p:txBody>
      </p:sp>
    </p:spTree>
    <p:extLst>
      <p:ext uri="{BB962C8B-B14F-4D97-AF65-F5344CB8AC3E}">
        <p14:creationId xmlns:p14="http://schemas.microsoft.com/office/powerpoint/2010/main" val="274891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circle(in)">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3" grpId="0"/>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Hermandad Santísimo Cristo de la Flagelación: Noveda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469" y="127313"/>
            <a:ext cx="1629048" cy="1175747"/>
          </a:xfrm>
          <a:prstGeom prst="rect">
            <a:avLst/>
          </a:prstGeom>
        </p:spPr>
      </p:pic>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10469" y="335267"/>
            <a:ext cx="10600662" cy="605510"/>
          </a:xfrm>
        </p:spPr>
        <p:txBody>
          <a:bodyPr>
            <a:normAutofit/>
          </a:bodyPr>
          <a:lstStyle/>
          <a:p>
            <a:pPr algn="ctr"/>
            <a:r>
              <a:rPr lang="es-ES" sz="3200" b="1" dirty="0" smtClean="0">
                <a:solidFill>
                  <a:schemeClr val="tx1"/>
                </a:solidFill>
              </a:rPr>
              <a:t>Resumen novedades</a:t>
            </a:r>
            <a:endParaRPr lang="es-ES" sz="3200" b="1" dirty="0">
              <a:solidFill>
                <a:schemeClr val="tx1"/>
              </a:solidFill>
            </a:endParaRPr>
          </a:p>
        </p:txBody>
      </p:sp>
      <p:sp>
        <p:nvSpPr>
          <p:cNvPr id="3" name="CuadroTexto 2"/>
          <p:cNvSpPr txBox="1"/>
          <p:nvPr/>
        </p:nvSpPr>
        <p:spPr>
          <a:xfrm>
            <a:off x="140677" y="1006937"/>
            <a:ext cx="12051323" cy="8494633"/>
          </a:xfrm>
          <a:prstGeom prst="rect">
            <a:avLst/>
          </a:prstGeom>
          <a:noFill/>
        </p:spPr>
        <p:txBody>
          <a:bodyPr wrap="square" rtlCol="0">
            <a:spAutoFit/>
          </a:bodyPr>
          <a:lstStyle/>
          <a:p>
            <a:endParaRPr lang="es-ES" dirty="0">
              <a:solidFill>
                <a:srgbClr val="0070C0"/>
              </a:solidFill>
            </a:endParaRPr>
          </a:p>
          <a:p>
            <a:pPr marL="285750" indent="-285750">
              <a:buFont typeface="Wingdings" panose="05000000000000000000" pitchFamily="2" charset="2"/>
              <a:buChar char="Ø"/>
            </a:pPr>
            <a:r>
              <a:rPr lang="es-ES" sz="2400" b="1" u="sng" dirty="0" smtClean="0">
                <a:solidFill>
                  <a:srgbClr val="0070C0"/>
                </a:solidFill>
              </a:rPr>
              <a:t>Nuevo Plan Estatal de Investigación Científica y </a:t>
            </a:r>
            <a:r>
              <a:rPr lang="es-ES" sz="2400" b="1" u="sng" dirty="0" err="1" smtClean="0">
                <a:solidFill>
                  <a:srgbClr val="0070C0"/>
                </a:solidFill>
              </a:rPr>
              <a:t>Tecnica</a:t>
            </a:r>
            <a:r>
              <a:rPr lang="es-ES" sz="2400" b="1" u="sng" dirty="0" smtClean="0">
                <a:solidFill>
                  <a:srgbClr val="0070C0"/>
                </a:solidFill>
              </a:rPr>
              <a:t> y de Innovación </a:t>
            </a:r>
          </a:p>
          <a:p>
            <a:pPr marL="742950" lvl="1" indent="-285750">
              <a:buFont typeface="Wingdings" panose="05000000000000000000" pitchFamily="2" charset="2"/>
              <a:buChar char="Ø"/>
            </a:pPr>
            <a:r>
              <a:rPr lang="es-ES" sz="2400" dirty="0" smtClean="0">
                <a:solidFill>
                  <a:srgbClr val="0070C0"/>
                </a:solidFill>
              </a:rPr>
              <a:t>Programa Estatal de para Impulsar la Investigación Científico-Técnica y su Transferencia</a:t>
            </a:r>
          </a:p>
          <a:p>
            <a:pPr lvl="1"/>
            <a:r>
              <a:rPr lang="es-ES" sz="2400" dirty="0" smtClean="0">
                <a:solidFill>
                  <a:srgbClr val="0070C0"/>
                </a:solidFill>
              </a:rPr>
              <a:t>Subprograma Proyectos Generación de Conocimiento: “Proyectos de Generación de Conocimiento”</a:t>
            </a:r>
          </a:p>
          <a:p>
            <a:pPr marL="800100" lvl="1" indent="-342900">
              <a:buFont typeface="Wingdings" panose="05000000000000000000" pitchFamily="2" charset="2"/>
              <a:buChar char="Ø"/>
            </a:pPr>
            <a:r>
              <a:rPr lang="es-ES" sz="2400" dirty="0" smtClean="0">
                <a:solidFill>
                  <a:srgbClr val="0070C0"/>
                </a:solidFill>
              </a:rPr>
              <a:t>Modalidades de proyectos: Investigación No orientada e Investigación Orientada </a:t>
            </a:r>
            <a:r>
              <a:rPr lang="es-ES" sz="2400" dirty="0" smtClean="0">
                <a:solidFill>
                  <a:schemeClr val="bg2">
                    <a:lumMod val="75000"/>
                  </a:schemeClr>
                </a:solidFill>
              </a:rPr>
              <a:t>a </a:t>
            </a:r>
            <a:r>
              <a:rPr lang="es-ES" sz="2400" dirty="0">
                <a:solidFill>
                  <a:schemeClr val="bg2">
                    <a:lumMod val="75000"/>
                  </a:schemeClr>
                </a:solidFill>
              </a:rPr>
              <a:t>las prioridades temáticas asociadas a los desafíos mundiales y competitividad industrial de la </a:t>
            </a:r>
            <a:r>
              <a:rPr lang="es-ES" sz="2400" dirty="0" smtClean="0">
                <a:solidFill>
                  <a:schemeClr val="bg2">
                    <a:lumMod val="75000"/>
                  </a:schemeClr>
                </a:solidFill>
              </a:rPr>
              <a:t>sociedad</a:t>
            </a:r>
          </a:p>
          <a:p>
            <a:pPr marL="800100" lvl="1" indent="-342900">
              <a:buFont typeface="Wingdings" panose="05000000000000000000" pitchFamily="2" charset="2"/>
              <a:buChar char="Ø"/>
            </a:pPr>
            <a:r>
              <a:rPr lang="es-ES" sz="2400" dirty="0" smtClean="0">
                <a:solidFill>
                  <a:schemeClr val="bg2">
                    <a:lumMod val="75000"/>
                  </a:schemeClr>
                </a:solidFill>
              </a:rPr>
              <a:t>6 prioridades temáticas</a:t>
            </a:r>
          </a:p>
          <a:p>
            <a:pPr marL="800100" lvl="1" indent="-342900">
              <a:buFont typeface="Wingdings" panose="05000000000000000000" pitchFamily="2" charset="2"/>
              <a:buChar char="Ø"/>
            </a:pPr>
            <a:r>
              <a:rPr lang="es-ES" sz="2400" dirty="0" smtClean="0">
                <a:solidFill>
                  <a:schemeClr val="bg2">
                    <a:lumMod val="75000"/>
                  </a:schemeClr>
                </a:solidFill>
              </a:rPr>
              <a:t>Desaparece el tipo de proyectos para Jóvenes Investigadores sin vinculación (Tipo JIN)</a:t>
            </a:r>
          </a:p>
          <a:p>
            <a:pPr marL="342900" indent="-342900">
              <a:buFont typeface="Wingdings" panose="05000000000000000000" pitchFamily="2" charset="2"/>
              <a:buChar char="Ø"/>
            </a:pPr>
            <a:r>
              <a:rPr lang="es-ES" sz="2400" b="1" u="sng" dirty="0" smtClean="0">
                <a:solidFill>
                  <a:schemeClr val="bg2">
                    <a:lumMod val="75000"/>
                  </a:schemeClr>
                </a:solidFill>
              </a:rPr>
              <a:t>Convocatoria Co-financiada con Fondos FEDER</a:t>
            </a:r>
          </a:p>
          <a:p>
            <a:pPr marL="342900" indent="-342900">
              <a:buFont typeface="Wingdings" panose="05000000000000000000" pitchFamily="2" charset="2"/>
              <a:buChar char="Ø"/>
            </a:pPr>
            <a:r>
              <a:rPr lang="es-ES" sz="2400" b="1" u="sng" dirty="0" smtClean="0">
                <a:solidFill>
                  <a:schemeClr val="bg2">
                    <a:lumMod val="75000"/>
                  </a:schemeClr>
                </a:solidFill>
              </a:rPr>
              <a:t>Nuevo formato CVA: </a:t>
            </a:r>
          </a:p>
          <a:p>
            <a:pPr marL="800100" lvl="1" indent="-342900">
              <a:buFont typeface="Wingdings" panose="05000000000000000000" pitchFamily="2" charset="2"/>
              <a:buChar char="Ø"/>
            </a:pPr>
            <a:r>
              <a:rPr lang="es-ES" sz="2400" dirty="0" smtClean="0">
                <a:solidFill>
                  <a:schemeClr val="bg2">
                    <a:lumMod val="75000"/>
                  </a:schemeClr>
                </a:solidFill>
              </a:rPr>
              <a:t>Desaparecen los indicadores generales de calidad de la producción científica</a:t>
            </a:r>
            <a:r>
              <a:rPr lang="es-ES" sz="2400" dirty="0" smtClean="0">
                <a:solidFill>
                  <a:schemeClr val="bg2">
                    <a:lumMod val="50000"/>
                  </a:schemeClr>
                </a:solidFill>
              </a:rPr>
              <a:t>.</a:t>
            </a:r>
          </a:p>
          <a:p>
            <a:pPr marL="800100" lvl="1" indent="-342900">
              <a:buFont typeface="Wingdings" panose="05000000000000000000" pitchFamily="2" charset="2"/>
              <a:buChar char="Ø"/>
            </a:pPr>
            <a:r>
              <a:rPr lang="nb-NO" sz="2400" dirty="0">
                <a:solidFill>
                  <a:schemeClr val="bg2">
                    <a:lumMod val="75000"/>
                  </a:schemeClr>
                </a:solidFill>
                <a:ea typeface="Times New Roman" panose="02020603050405020304" pitchFamily="18" charset="0"/>
                <a:cs typeface="Times New Roman" panose="02020603050405020304" pitchFamily="18" charset="0"/>
              </a:rPr>
              <a:t>Nuevo apartado A.3 Situación profesional anterior </a:t>
            </a:r>
            <a:r>
              <a:rPr lang="nb-NO" sz="2400" dirty="0" smtClean="0">
                <a:solidFill>
                  <a:schemeClr val="bg2">
                    <a:lumMod val="75000"/>
                  </a:schemeClr>
                </a:solidFill>
                <a:ea typeface="Times New Roman" panose="02020603050405020304" pitchFamily="18" charset="0"/>
                <a:cs typeface="Times New Roman" panose="02020603050405020304" pitchFamily="18" charset="0"/>
              </a:rPr>
              <a:t>incluye </a:t>
            </a:r>
            <a:r>
              <a:rPr lang="nb-NO" sz="2400" dirty="0">
                <a:solidFill>
                  <a:schemeClr val="bg2">
                    <a:lumMod val="75000"/>
                  </a:schemeClr>
                </a:solidFill>
                <a:ea typeface="Times New Roman" panose="02020603050405020304" pitchFamily="18" charset="0"/>
                <a:cs typeface="Times New Roman" panose="02020603050405020304" pitchFamily="18" charset="0"/>
              </a:rPr>
              <a:t>interrupciones en la carrera </a:t>
            </a:r>
            <a:r>
              <a:rPr lang="nb-NO" sz="2400" dirty="0" smtClean="0">
                <a:solidFill>
                  <a:schemeClr val="bg2">
                    <a:lumMod val="75000"/>
                  </a:schemeClr>
                </a:solidFill>
                <a:ea typeface="Times New Roman" panose="02020603050405020304" pitchFamily="18" charset="0"/>
                <a:cs typeface="Times New Roman" panose="02020603050405020304" pitchFamily="18" charset="0"/>
              </a:rPr>
              <a:t>investigadora</a:t>
            </a:r>
          </a:p>
          <a:p>
            <a:pPr marL="800100" lvl="1" indent="-342900">
              <a:buFont typeface="Wingdings" panose="05000000000000000000" pitchFamily="2" charset="2"/>
              <a:buChar char="Ø"/>
            </a:pPr>
            <a:r>
              <a:rPr lang="nb-NO" sz="2400" dirty="0" smtClean="0">
                <a:solidFill>
                  <a:schemeClr val="bg2">
                    <a:lumMod val="75000"/>
                  </a:schemeClr>
                </a:solidFill>
                <a:ea typeface="Times New Roman" panose="02020603050405020304" pitchFamily="18" charset="0"/>
                <a:cs typeface="Times New Roman" panose="02020603050405020304" pitchFamily="18" charset="0"/>
              </a:rPr>
              <a:t>Resumen del Curriculum apartado B</a:t>
            </a:r>
          </a:p>
          <a:p>
            <a:pPr marL="800100" lvl="1" indent="-342900">
              <a:buFont typeface="Wingdings" panose="05000000000000000000" pitchFamily="2" charset="2"/>
              <a:buChar char="Ø"/>
            </a:pPr>
            <a:endParaRPr lang="es-ES" sz="2400" dirty="0" smtClean="0">
              <a:solidFill>
                <a:schemeClr val="bg2">
                  <a:lumMod val="50000"/>
                </a:schemeClr>
              </a:solidFill>
            </a:endParaRPr>
          </a:p>
          <a:p>
            <a:pPr marL="800100" lvl="1" indent="-342900">
              <a:buFont typeface="Wingdings" panose="05000000000000000000" pitchFamily="2" charset="2"/>
              <a:buChar char="Ø"/>
            </a:pPr>
            <a:endParaRPr lang="es-ES" sz="2400" b="1" u="sng" dirty="0" smtClean="0">
              <a:solidFill>
                <a:schemeClr val="bg2">
                  <a:lumMod val="75000"/>
                </a:schemeClr>
              </a:solidFill>
            </a:endParaRPr>
          </a:p>
          <a:p>
            <a:pPr marL="342900" indent="-342900">
              <a:buFont typeface="Wingdings" panose="05000000000000000000" pitchFamily="2" charset="2"/>
              <a:buChar char="Ø"/>
            </a:pPr>
            <a:endParaRPr lang="es-ES" sz="2400" dirty="0" smtClean="0">
              <a:solidFill>
                <a:schemeClr val="bg2">
                  <a:lumMod val="75000"/>
                </a:schemeClr>
              </a:solidFill>
            </a:endParaRPr>
          </a:p>
          <a:p>
            <a:pPr lvl="1"/>
            <a:endParaRPr lang="es-ES" sz="2400" dirty="0" smtClean="0">
              <a:solidFill>
                <a:schemeClr val="bg2">
                  <a:lumMod val="75000"/>
                </a:schemeClr>
              </a:solidFill>
            </a:endParaRPr>
          </a:p>
          <a:p>
            <a:pPr marL="800100" lvl="1" indent="-342900">
              <a:buFont typeface="Wingdings" panose="05000000000000000000" pitchFamily="2" charset="2"/>
              <a:buChar char="Ø"/>
            </a:pPr>
            <a:endParaRPr lang="es-ES" sz="2400" dirty="0">
              <a:solidFill>
                <a:srgbClr val="0070C0"/>
              </a:solidFill>
            </a:endParaRPr>
          </a:p>
          <a:p>
            <a:pPr marL="800100" lvl="1" indent="-342900">
              <a:buFont typeface="Wingdings" panose="05000000000000000000" pitchFamily="2" charset="2"/>
              <a:buChar char="Ø"/>
            </a:pPr>
            <a:endParaRPr lang="es-ES" sz="2400" dirty="0">
              <a:solidFill>
                <a:srgbClr val="0070C0"/>
              </a:solidFill>
            </a:endParaRPr>
          </a:p>
          <a:p>
            <a:endParaRPr lang="es-ES" sz="2400" dirty="0">
              <a:solidFill>
                <a:srgbClr val="0070C0"/>
              </a:solidFill>
            </a:endParaRPr>
          </a:p>
        </p:txBody>
      </p:sp>
    </p:spTree>
    <p:extLst>
      <p:ext uri="{BB962C8B-B14F-4D97-AF65-F5344CB8AC3E}">
        <p14:creationId xmlns:p14="http://schemas.microsoft.com/office/powerpoint/2010/main" val="3915860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1558" y="1150008"/>
            <a:ext cx="11527276" cy="605510"/>
          </a:xfrm>
        </p:spPr>
        <p:txBody>
          <a:bodyPr>
            <a:normAutofit fontScale="90000"/>
          </a:bodyPr>
          <a:lstStyle/>
          <a:p>
            <a:pPr algn="ctr"/>
            <a:r>
              <a:rPr lang="es-ES" sz="3600" dirty="0" smtClean="0">
                <a:solidFill>
                  <a:schemeClr val="bg1"/>
                </a:solidFill>
                <a:latin typeface="Calibri" panose="020F0502020204030204" pitchFamily="34" charset="0"/>
                <a:cs typeface="Calibri" panose="020F0502020204030204" pitchFamily="34" charset="0"/>
              </a:rPr>
              <a:t>Muchas gracias por la atención</a:t>
            </a:r>
            <a:br>
              <a:rPr lang="es-ES" sz="3600" dirty="0" smtClean="0">
                <a:solidFill>
                  <a:schemeClr val="bg1"/>
                </a:solidFill>
                <a:latin typeface="Calibri" panose="020F0502020204030204" pitchFamily="34" charset="0"/>
                <a:cs typeface="Calibri" panose="020F0502020204030204" pitchFamily="34" charset="0"/>
              </a:rPr>
            </a:br>
            <a:r>
              <a:rPr lang="es-ES" sz="3600" dirty="0">
                <a:solidFill>
                  <a:schemeClr val="bg1"/>
                </a:solidFill>
                <a:latin typeface="Calibri" panose="020F0502020204030204" pitchFamily="34" charset="0"/>
                <a:cs typeface="Calibri" panose="020F0502020204030204" pitchFamily="34" charset="0"/>
              </a:rPr>
              <a:t/>
            </a:r>
            <a:br>
              <a:rPr lang="es-ES" sz="3600" dirty="0">
                <a:solidFill>
                  <a:schemeClr val="bg1"/>
                </a:solidFill>
                <a:latin typeface="Calibri" panose="020F0502020204030204" pitchFamily="34" charset="0"/>
                <a:cs typeface="Calibri" panose="020F0502020204030204" pitchFamily="34" charset="0"/>
              </a:rPr>
            </a:br>
            <a:r>
              <a:rPr lang="es-ES" sz="2800" dirty="0" smtClean="0">
                <a:solidFill>
                  <a:schemeClr val="bg1"/>
                </a:solidFill>
                <a:latin typeface="Calibri" panose="020F0502020204030204" pitchFamily="34" charset="0"/>
                <a:cs typeface="Calibri" panose="020F0502020204030204" pitchFamily="34" charset="0"/>
              </a:rPr>
              <a:t>Una selección de las preguntas de interés general formuladas en el chat se responderán a continuación</a:t>
            </a:r>
            <a:br>
              <a:rPr lang="es-ES" sz="2800" dirty="0" smtClean="0">
                <a:solidFill>
                  <a:schemeClr val="bg1"/>
                </a:solidFill>
                <a:latin typeface="Calibri" panose="020F0502020204030204" pitchFamily="34" charset="0"/>
                <a:cs typeface="Calibri" panose="020F0502020204030204" pitchFamily="34" charset="0"/>
              </a:rPr>
            </a:br>
            <a:r>
              <a:rPr lang="es-ES" sz="2800" dirty="0" smtClean="0">
                <a:solidFill>
                  <a:schemeClr val="bg1"/>
                </a:solidFill>
                <a:latin typeface="Calibri" panose="020F0502020204030204" pitchFamily="34" charset="0"/>
                <a:cs typeface="Calibri" panose="020F0502020204030204" pitchFamily="34" charset="0"/>
              </a:rPr>
              <a:t/>
            </a:r>
            <a:br>
              <a:rPr lang="es-ES" sz="2800" dirty="0" smtClean="0">
                <a:solidFill>
                  <a:schemeClr val="bg1"/>
                </a:solidFill>
                <a:latin typeface="Calibri" panose="020F0502020204030204" pitchFamily="34" charset="0"/>
                <a:cs typeface="Calibri" panose="020F0502020204030204" pitchFamily="34" charset="0"/>
              </a:rPr>
            </a:br>
            <a:r>
              <a:rPr lang="es-ES" sz="2800" dirty="0" smtClean="0">
                <a:solidFill>
                  <a:schemeClr val="bg1"/>
                </a:solidFill>
                <a:latin typeface="Calibri" panose="020F0502020204030204" pitchFamily="34" charset="0"/>
                <a:cs typeface="Calibri" panose="020F0502020204030204" pitchFamily="34" charset="0"/>
              </a:rPr>
              <a:t>Para las Preguntas de interés particular, lo mejor es remitirlas a los buzones de correo electrónico:</a:t>
            </a:r>
            <a:endParaRPr lang="es-ES" sz="2800"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1652337" y="5428339"/>
            <a:ext cx="9448799" cy="707886"/>
          </a:xfrm>
          <a:prstGeom prst="rect">
            <a:avLst/>
          </a:prstGeom>
          <a:noFill/>
        </p:spPr>
        <p:txBody>
          <a:bodyPr wrap="square" rtlCol="0">
            <a:spAutoFit/>
          </a:bodyPr>
          <a:lstStyle/>
          <a:p>
            <a:r>
              <a:rPr lang="es-ES" sz="4000" dirty="0">
                <a:latin typeface="Tahoma" panose="020B0604030504040204" pitchFamily="34" charset="0"/>
                <a:ea typeface="Tahoma" panose="020B0604030504040204" pitchFamily="34" charset="0"/>
                <a:cs typeface="Tahoma" panose="020B0604030504040204" pitchFamily="34" charset="0"/>
              </a:rPr>
              <a:t>MUCHAS GRACIAS POR LA ATENCIÓN</a:t>
            </a:r>
          </a:p>
        </p:txBody>
      </p:sp>
      <p:sp>
        <p:nvSpPr>
          <p:cNvPr id="6" name="CuadroTexto 5">
            <a:extLst>
              <a:ext uri="{FF2B5EF4-FFF2-40B4-BE49-F238E27FC236}">
                <a16:creationId xmlns:a16="http://schemas.microsoft.com/office/drawing/2014/main" id="{4C4A0740-624E-4E87-9A8D-32EB1B853474}"/>
              </a:ext>
            </a:extLst>
          </p:cNvPr>
          <p:cNvSpPr txBox="1"/>
          <p:nvPr/>
        </p:nvSpPr>
        <p:spPr>
          <a:xfrm>
            <a:off x="899807" y="211098"/>
            <a:ext cx="9631203" cy="83099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CONVOCATORIA DE PROYECTOS </a:t>
            </a:r>
            <a:r>
              <a:rPr lang="es-ES" sz="2400" b="1" dirty="0" smtClean="0">
                <a:solidFill>
                  <a:srgbClr val="FFFFFF"/>
                </a:solidFill>
                <a:latin typeface="Calibri" panose="020F0502020204030204" pitchFamily="34" charset="0"/>
                <a:cs typeface="Calibri" panose="020F0502020204030204" pitchFamily="34" charset="0"/>
              </a:rPr>
              <a:t>DE INVESTIGACION </a:t>
            </a:r>
            <a:r>
              <a:rPr kumimoji="0" lang="es-ES" sz="240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2021: NOVEDADES Y CARACTERISTICAS </a:t>
            </a:r>
            <a:endParaRPr kumimoji="0" lang="es-ES" sz="24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3" name="CuadroTexto 2"/>
          <p:cNvSpPr txBox="1"/>
          <p:nvPr/>
        </p:nvSpPr>
        <p:spPr>
          <a:xfrm>
            <a:off x="1916349" y="3616297"/>
            <a:ext cx="8852167" cy="2862322"/>
          </a:xfrm>
          <a:prstGeom prst="rect">
            <a:avLst/>
          </a:prstGeom>
          <a:noFill/>
        </p:spPr>
        <p:txBody>
          <a:bodyPr wrap="square" rtlCol="0">
            <a:spAutoFit/>
          </a:bodyPr>
          <a:lstStyle/>
          <a:p>
            <a:pPr marL="285750" indent="-285750">
              <a:buFont typeface="Arial" panose="020B0604020202020204" pitchFamily="34" charset="0"/>
              <a:buChar char="•"/>
            </a:pPr>
            <a:r>
              <a:rPr lang="es-ES" dirty="0" smtClean="0">
                <a:solidFill>
                  <a:schemeClr val="bg1"/>
                </a:solidFill>
              </a:rPr>
              <a:t>Preguntas generales sobre </a:t>
            </a:r>
            <a:r>
              <a:rPr lang="es-ES" dirty="0">
                <a:solidFill>
                  <a:schemeClr val="bg1"/>
                </a:solidFill>
              </a:rPr>
              <a:t>la solicitud: </a:t>
            </a:r>
            <a:r>
              <a:rPr lang="es-ES" dirty="0" smtClean="0">
                <a:solidFill>
                  <a:schemeClr val="bg1"/>
                </a:solidFill>
                <a:hlinkClick r:id="rId2"/>
              </a:rPr>
              <a:t>proyexcyret.solicitud@aei.gob.es</a:t>
            </a:r>
            <a:r>
              <a:rPr lang="es-ES" dirty="0" smtClean="0">
                <a:solidFill>
                  <a:schemeClr val="bg1"/>
                </a:solidFill>
              </a:rPr>
              <a:t> </a:t>
            </a:r>
            <a:endParaRPr lang="es-ES" dirty="0">
              <a:solidFill>
                <a:schemeClr val="bg1"/>
              </a:solidFill>
            </a:endParaRPr>
          </a:p>
          <a:p>
            <a:pPr marL="285750" indent="-285750">
              <a:buFont typeface="Arial" panose="020B0604020202020204" pitchFamily="34" charset="0"/>
              <a:buChar char="•"/>
            </a:pPr>
            <a:r>
              <a:rPr lang="es-ES" dirty="0" smtClean="0">
                <a:solidFill>
                  <a:schemeClr val="bg1"/>
                </a:solidFill>
              </a:rPr>
              <a:t>Preguntas sobre la ejecución </a:t>
            </a:r>
            <a:r>
              <a:rPr lang="es-ES" dirty="0">
                <a:solidFill>
                  <a:schemeClr val="bg1"/>
                </a:solidFill>
              </a:rPr>
              <a:t>y </a:t>
            </a:r>
            <a:r>
              <a:rPr lang="es-ES" dirty="0" smtClean="0">
                <a:solidFill>
                  <a:schemeClr val="bg1"/>
                </a:solidFill>
              </a:rPr>
              <a:t>el seguimiento </a:t>
            </a:r>
            <a:r>
              <a:rPr lang="es-ES" dirty="0">
                <a:solidFill>
                  <a:schemeClr val="bg1"/>
                </a:solidFill>
              </a:rPr>
              <a:t>científico </a:t>
            </a:r>
            <a:r>
              <a:rPr lang="es-ES" dirty="0" smtClean="0">
                <a:solidFill>
                  <a:schemeClr val="bg1"/>
                </a:solidFill>
              </a:rPr>
              <a:t>técnico:</a:t>
            </a:r>
            <a:endParaRPr lang="es-ES" dirty="0">
              <a:solidFill>
                <a:schemeClr val="bg1"/>
              </a:solidFill>
            </a:endParaRPr>
          </a:p>
          <a:p>
            <a:pPr marL="742950" lvl="1" indent="-285750">
              <a:buFont typeface="Arial" panose="020B0604020202020204" pitchFamily="34" charset="0"/>
              <a:buChar char="•"/>
            </a:pPr>
            <a:r>
              <a:rPr lang="es-ES" dirty="0" smtClean="0">
                <a:solidFill>
                  <a:schemeClr val="bg1"/>
                </a:solidFill>
                <a:hlinkClick r:id="rId3"/>
              </a:rPr>
              <a:t>agroali.segui@aei.gob.es</a:t>
            </a:r>
            <a:r>
              <a:rPr lang="es-ES" dirty="0" smtClean="0">
                <a:solidFill>
                  <a:schemeClr val="bg1"/>
                </a:solidFill>
              </a:rPr>
              <a:t>, para CAA</a:t>
            </a:r>
            <a:endParaRPr lang="es-ES" dirty="0">
              <a:solidFill>
                <a:schemeClr val="bg1"/>
              </a:solidFill>
            </a:endParaRPr>
          </a:p>
          <a:p>
            <a:pPr marL="742950" lvl="1" indent="-285750">
              <a:buFont typeface="Arial" panose="020B0604020202020204" pitchFamily="34" charset="0"/>
              <a:buChar char="•"/>
            </a:pPr>
            <a:r>
              <a:rPr lang="es-ES" dirty="0" smtClean="0">
                <a:solidFill>
                  <a:schemeClr val="bg1"/>
                </a:solidFill>
              </a:rPr>
              <a:t>salud</a:t>
            </a:r>
            <a:r>
              <a:rPr lang="es-ES" dirty="0">
                <a:solidFill>
                  <a:schemeClr val="bg1"/>
                </a:solidFill>
              </a:rPr>
              <a:t>. </a:t>
            </a:r>
            <a:r>
              <a:rPr lang="es-ES" dirty="0" smtClean="0">
                <a:solidFill>
                  <a:schemeClr val="bg1"/>
                </a:solidFill>
                <a:hlinkClick r:id="rId4"/>
              </a:rPr>
              <a:t>seguimiento@aei.gob.es</a:t>
            </a:r>
            <a:r>
              <a:rPr lang="es-ES" dirty="0" smtClean="0">
                <a:solidFill>
                  <a:schemeClr val="bg1"/>
                </a:solidFill>
              </a:rPr>
              <a:t>, BIO </a:t>
            </a:r>
            <a:r>
              <a:rPr lang="es-ES" dirty="0">
                <a:solidFill>
                  <a:schemeClr val="bg1"/>
                </a:solidFill>
              </a:rPr>
              <a:t>y BME</a:t>
            </a:r>
          </a:p>
          <a:p>
            <a:pPr marL="742950" lvl="1" indent="-285750">
              <a:buFont typeface="Arial" panose="020B0604020202020204" pitchFamily="34" charset="0"/>
              <a:buChar char="•"/>
            </a:pPr>
            <a:r>
              <a:rPr lang="es-ES" dirty="0" smtClean="0">
                <a:solidFill>
                  <a:schemeClr val="bg1"/>
                </a:solidFill>
                <a:hlinkClick r:id="rId5"/>
              </a:rPr>
              <a:t>medioambiente.segui@aei.gob.es</a:t>
            </a:r>
            <a:r>
              <a:rPr lang="es-ES" dirty="0" smtClean="0">
                <a:solidFill>
                  <a:schemeClr val="bg1"/>
                </a:solidFill>
              </a:rPr>
              <a:t>, para CTM </a:t>
            </a:r>
            <a:r>
              <a:rPr lang="es-ES" dirty="0">
                <a:solidFill>
                  <a:schemeClr val="bg1"/>
                </a:solidFill>
              </a:rPr>
              <a:t>y CTQ</a:t>
            </a:r>
          </a:p>
          <a:p>
            <a:pPr marL="742950" lvl="1" indent="-285750">
              <a:buFont typeface="Arial" panose="020B0604020202020204" pitchFamily="34" charset="0"/>
              <a:buChar char="•"/>
            </a:pPr>
            <a:r>
              <a:rPr lang="es-ES" dirty="0" smtClean="0">
                <a:solidFill>
                  <a:schemeClr val="bg1"/>
                </a:solidFill>
                <a:hlinkClick r:id="rId6"/>
              </a:rPr>
              <a:t>enermatytra.segui@aei.gob.es</a:t>
            </a:r>
            <a:r>
              <a:rPr lang="es-ES" dirty="0" smtClean="0">
                <a:solidFill>
                  <a:schemeClr val="bg1"/>
                </a:solidFill>
              </a:rPr>
              <a:t>, para EYT </a:t>
            </a:r>
            <a:r>
              <a:rPr lang="es-ES" dirty="0">
                <a:solidFill>
                  <a:schemeClr val="bg1"/>
                </a:solidFill>
              </a:rPr>
              <a:t>y MAT</a:t>
            </a:r>
          </a:p>
          <a:p>
            <a:pPr marL="742950" lvl="1" indent="-285750">
              <a:buFont typeface="Arial" panose="020B0604020202020204" pitchFamily="34" charset="0"/>
              <a:buChar char="•"/>
            </a:pPr>
            <a:r>
              <a:rPr lang="es-ES" dirty="0" smtClean="0">
                <a:solidFill>
                  <a:schemeClr val="bg1"/>
                </a:solidFill>
                <a:hlinkClick r:id="rId7"/>
              </a:rPr>
              <a:t>cit.segui@aei.gob.es</a:t>
            </a:r>
            <a:r>
              <a:rPr lang="es-ES" dirty="0" smtClean="0">
                <a:solidFill>
                  <a:schemeClr val="bg1"/>
                </a:solidFill>
              </a:rPr>
              <a:t>, para FIS</a:t>
            </a:r>
            <a:r>
              <a:rPr lang="es-ES" dirty="0">
                <a:solidFill>
                  <a:schemeClr val="bg1"/>
                </a:solidFill>
              </a:rPr>
              <a:t>, MTM y TIC (INF)</a:t>
            </a:r>
          </a:p>
          <a:p>
            <a:pPr marL="742950" lvl="1" indent="-285750">
              <a:buFont typeface="Arial" panose="020B0604020202020204" pitchFamily="34" charset="0"/>
              <a:buChar char="•"/>
            </a:pPr>
            <a:r>
              <a:rPr lang="es-ES" dirty="0" smtClean="0">
                <a:solidFill>
                  <a:schemeClr val="bg1"/>
                </a:solidFill>
                <a:hlinkClick r:id="rId8"/>
              </a:rPr>
              <a:t>Industria.segui@aei.gob.es</a:t>
            </a:r>
            <a:r>
              <a:rPr lang="es-ES" dirty="0" smtClean="0">
                <a:solidFill>
                  <a:schemeClr val="bg1"/>
                </a:solidFill>
              </a:rPr>
              <a:t>, para PIN </a:t>
            </a:r>
            <a:r>
              <a:rPr lang="es-ES" dirty="0">
                <a:solidFill>
                  <a:schemeClr val="bg1"/>
                </a:solidFill>
              </a:rPr>
              <a:t>y TIC </a:t>
            </a:r>
            <a:r>
              <a:rPr lang="es-ES" dirty="0" smtClean="0">
                <a:solidFill>
                  <a:schemeClr val="bg1"/>
                </a:solidFill>
              </a:rPr>
              <a:t>(MNF </a:t>
            </a:r>
            <a:r>
              <a:rPr lang="es-ES" dirty="0">
                <a:solidFill>
                  <a:schemeClr val="bg1"/>
                </a:solidFill>
              </a:rPr>
              <a:t>y TCO)</a:t>
            </a:r>
          </a:p>
          <a:p>
            <a:pPr marL="742950" lvl="1" indent="-285750">
              <a:buFont typeface="Arial" panose="020B0604020202020204" pitchFamily="34" charset="0"/>
              <a:buChar char="•"/>
            </a:pPr>
            <a:r>
              <a:rPr lang="es-ES" dirty="0" smtClean="0">
                <a:solidFill>
                  <a:schemeClr val="bg1"/>
                </a:solidFill>
                <a:hlinkClick r:id="rId9"/>
              </a:rPr>
              <a:t>Sociales.seguimiento@aei.gob.es</a:t>
            </a:r>
            <a:r>
              <a:rPr lang="es-ES" dirty="0" smtClean="0">
                <a:solidFill>
                  <a:schemeClr val="bg1"/>
                </a:solidFill>
              </a:rPr>
              <a:t>, para CSO</a:t>
            </a:r>
            <a:r>
              <a:rPr lang="es-ES" dirty="0">
                <a:solidFill>
                  <a:schemeClr val="bg1"/>
                </a:solidFill>
              </a:rPr>
              <a:t>, DER, ECO, EDU, FLA, MLP, PHA y PSI</a:t>
            </a:r>
          </a:p>
          <a:p>
            <a:pPr marL="285750" indent="-285750">
              <a:buFont typeface="Arial" panose="020B0604020202020204" pitchFamily="34" charset="0"/>
              <a:buChar char="•"/>
            </a:pPr>
            <a:r>
              <a:rPr lang="es-ES" dirty="0" smtClean="0">
                <a:solidFill>
                  <a:schemeClr val="bg1"/>
                </a:solidFill>
              </a:rPr>
              <a:t>Preguntas generales sobre </a:t>
            </a:r>
            <a:r>
              <a:rPr lang="es-ES" dirty="0">
                <a:solidFill>
                  <a:schemeClr val="bg1"/>
                </a:solidFill>
              </a:rPr>
              <a:t>la evaluación: </a:t>
            </a:r>
            <a:r>
              <a:rPr lang="es-ES" dirty="0" smtClean="0">
                <a:solidFill>
                  <a:schemeClr val="bg1"/>
                </a:solidFill>
                <a:hlinkClick r:id="rId10"/>
              </a:rPr>
              <a:t>s.evaluacion@aei.gob.es</a:t>
            </a:r>
            <a:r>
              <a:rPr lang="es-ES" dirty="0" smtClean="0">
                <a:solidFill>
                  <a:schemeClr val="bg1"/>
                </a:solidFill>
              </a:rPr>
              <a:t> </a:t>
            </a:r>
            <a:endParaRPr lang="es-ES" dirty="0">
              <a:solidFill>
                <a:schemeClr val="bg1"/>
              </a:solidFill>
            </a:endParaRPr>
          </a:p>
        </p:txBody>
      </p:sp>
    </p:spTree>
    <p:extLst>
      <p:ext uri="{BB962C8B-B14F-4D97-AF65-F5344CB8AC3E}">
        <p14:creationId xmlns:p14="http://schemas.microsoft.com/office/powerpoint/2010/main" val="827666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21521" y="345638"/>
            <a:ext cx="10600662" cy="605510"/>
          </a:xfrm>
        </p:spPr>
        <p:txBody>
          <a:bodyPr>
            <a:normAutofit/>
          </a:bodyPr>
          <a:lstStyle/>
          <a:p>
            <a:pPr algn="ctr"/>
            <a:r>
              <a:rPr lang="es-ES" sz="3200" b="1" dirty="0">
                <a:solidFill>
                  <a:schemeClr val="tx1"/>
                </a:solidFill>
              </a:rPr>
              <a:t>tipos de </a:t>
            </a:r>
            <a:r>
              <a:rPr lang="es-ES" sz="3200" b="1" dirty="0" smtClean="0">
                <a:solidFill>
                  <a:schemeClr val="tx1"/>
                </a:solidFill>
              </a:rPr>
              <a:t>proyectos: Prioridades Temáticas</a:t>
            </a:r>
            <a:endParaRPr lang="es-ES" sz="3200" b="1" dirty="0">
              <a:solidFill>
                <a:schemeClr val="tx1"/>
              </a:solidFill>
            </a:endParaRPr>
          </a:p>
        </p:txBody>
      </p:sp>
      <p:sp>
        <p:nvSpPr>
          <p:cNvPr id="3" name="Rectángulo 2"/>
          <p:cNvSpPr/>
          <p:nvPr/>
        </p:nvSpPr>
        <p:spPr>
          <a:xfrm>
            <a:off x="595745" y="1290935"/>
            <a:ext cx="10446328" cy="954107"/>
          </a:xfrm>
          <a:prstGeom prst="rect">
            <a:avLst/>
          </a:prstGeom>
        </p:spPr>
        <p:txBody>
          <a:bodyPr wrap="square">
            <a:spAutoFit/>
          </a:bodyPr>
          <a:lstStyle/>
          <a:p>
            <a:r>
              <a:rPr lang="es-ES" sz="2800" dirty="0">
                <a:solidFill>
                  <a:schemeClr val="bg2">
                    <a:lumMod val="75000"/>
                  </a:schemeClr>
                </a:solidFill>
              </a:rPr>
              <a:t>E</a:t>
            </a:r>
            <a:r>
              <a:rPr lang="es-ES" sz="2800" dirty="0" smtClean="0">
                <a:solidFill>
                  <a:schemeClr val="bg2">
                    <a:lumMod val="75000"/>
                  </a:schemeClr>
                </a:solidFill>
              </a:rPr>
              <a:t>n </a:t>
            </a:r>
            <a:r>
              <a:rPr lang="es-ES" sz="2800" dirty="0">
                <a:solidFill>
                  <a:schemeClr val="bg2">
                    <a:lumMod val="75000"/>
                  </a:schemeClr>
                </a:solidFill>
              </a:rPr>
              <a:t>la programación del PEICTI </a:t>
            </a:r>
            <a:r>
              <a:rPr lang="es-ES" sz="2800" dirty="0" smtClean="0">
                <a:solidFill>
                  <a:schemeClr val="bg2">
                    <a:lumMod val="75000"/>
                  </a:schemeClr>
                </a:solidFill>
              </a:rPr>
              <a:t>2021-2023 se determinan seis prioridades temáticas:</a:t>
            </a:r>
            <a:endParaRPr lang="es-ES" sz="2800" dirty="0">
              <a:solidFill>
                <a:schemeClr val="bg2">
                  <a:lumMod val="75000"/>
                </a:schemeClr>
              </a:solidFill>
            </a:endParaRPr>
          </a:p>
        </p:txBody>
      </p:sp>
      <p:pic>
        <p:nvPicPr>
          <p:cNvPr id="11" name="Imagen 10" descr="Categoría:Línea estratégica: Gestión de las emociones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521" y="3295562"/>
            <a:ext cx="1905000" cy="1905000"/>
          </a:xfrm>
          <a:prstGeom prst="rect">
            <a:avLst/>
          </a:prstGeom>
        </p:spPr>
      </p:pic>
      <p:sp>
        <p:nvSpPr>
          <p:cNvPr id="4" name="Rectángulo 3"/>
          <p:cNvSpPr/>
          <p:nvPr/>
        </p:nvSpPr>
        <p:spPr>
          <a:xfrm>
            <a:off x="2881744" y="3169236"/>
            <a:ext cx="7827819" cy="2954655"/>
          </a:xfrm>
          <a:prstGeom prst="rect">
            <a:avLst/>
          </a:prstGeom>
        </p:spPr>
        <p:txBody>
          <a:bodyPr wrap="square">
            <a:spAutoFit/>
          </a:bodyPr>
          <a:lstStyle/>
          <a:p>
            <a:pPr marL="457200" indent="-457200">
              <a:buFont typeface="+mj-lt"/>
              <a:buAutoNum type="arabicPeriod"/>
            </a:pPr>
            <a:r>
              <a:rPr lang="es-ES" sz="2400" b="1" dirty="0">
                <a:solidFill>
                  <a:schemeClr val="bg2">
                    <a:lumMod val="75000"/>
                  </a:schemeClr>
                </a:solidFill>
              </a:rPr>
              <a:t>SALUD</a:t>
            </a:r>
          </a:p>
          <a:p>
            <a:pPr marL="457200" indent="-457200">
              <a:buFont typeface="+mj-lt"/>
              <a:buAutoNum type="arabicPeriod"/>
            </a:pPr>
            <a:r>
              <a:rPr lang="es-ES" sz="2400" b="1" dirty="0">
                <a:solidFill>
                  <a:schemeClr val="bg2">
                    <a:lumMod val="75000"/>
                  </a:schemeClr>
                </a:solidFill>
              </a:rPr>
              <a:t>CULTURA, CREATIVIDAD Y SOCIEDAD INCLUSIVA</a:t>
            </a:r>
          </a:p>
          <a:p>
            <a:pPr marL="457200" indent="-457200">
              <a:buFont typeface="+mj-lt"/>
              <a:buAutoNum type="arabicPeriod"/>
            </a:pPr>
            <a:r>
              <a:rPr lang="es-ES" sz="2400" b="1" dirty="0">
                <a:solidFill>
                  <a:schemeClr val="bg2">
                    <a:lumMod val="75000"/>
                  </a:schemeClr>
                </a:solidFill>
              </a:rPr>
              <a:t>SEGURIDAD CIVIL PARA LA SOCIEDAD</a:t>
            </a:r>
          </a:p>
          <a:p>
            <a:pPr marL="457200" indent="-457200">
              <a:buFont typeface="+mj-lt"/>
              <a:buAutoNum type="arabicPeriod"/>
            </a:pPr>
            <a:r>
              <a:rPr lang="es-ES" sz="2400" b="1" dirty="0">
                <a:solidFill>
                  <a:schemeClr val="bg2">
                    <a:lumMod val="75000"/>
                  </a:schemeClr>
                </a:solidFill>
              </a:rPr>
              <a:t>MUNDO DIGITAL, INDUSTRIA, ESPACIO Y DEFENSA</a:t>
            </a:r>
          </a:p>
          <a:p>
            <a:pPr marL="457200" indent="-457200">
              <a:buFont typeface="+mj-lt"/>
              <a:buAutoNum type="arabicPeriod"/>
            </a:pPr>
            <a:r>
              <a:rPr lang="es-ES" sz="2400" b="1" dirty="0">
                <a:solidFill>
                  <a:schemeClr val="bg2">
                    <a:lumMod val="75000"/>
                  </a:schemeClr>
                </a:solidFill>
              </a:rPr>
              <a:t>CLIMA, ENERGÍA Y MOVILIDAD</a:t>
            </a:r>
          </a:p>
          <a:p>
            <a:pPr marL="457200" indent="-457200">
              <a:buFont typeface="+mj-lt"/>
              <a:buAutoNum type="arabicPeriod"/>
            </a:pPr>
            <a:r>
              <a:rPr lang="es-ES" sz="2400" b="1" dirty="0">
                <a:solidFill>
                  <a:schemeClr val="bg2">
                    <a:lumMod val="75000"/>
                  </a:schemeClr>
                </a:solidFill>
              </a:rPr>
              <a:t>ALIMENTACIÓN, BIOECONOMÍA, RECURSOS NATURALES Y MEDIO AMBIENTE</a:t>
            </a:r>
          </a:p>
          <a:p>
            <a:endParaRPr lang="es-ES" dirty="0">
              <a:solidFill>
                <a:schemeClr val="bg2">
                  <a:lumMod val="75000"/>
                </a:schemeClr>
              </a:solidFill>
            </a:endParaRPr>
          </a:p>
        </p:txBody>
      </p:sp>
      <p:pic>
        <p:nvPicPr>
          <p:cNvPr id="6" name="Imagen 5" descr="Hermandad Santísimo Cristo de la Flagelación: Novedad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8319" y="2339623"/>
            <a:ext cx="1629048" cy="1175747"/>
          </a:xfrm>
          <a:prstGeom prst="rect">
            <a:avLst/>
          </a:prstGeom>
        </p:spPr>
      </p:pic>
    </p:spTree>
    <p:extLst>
      <p:ext uri="{BB962C8B-B14F-4D97-AF65-F5344CB8AC3E}">
        <p14:creationId xmlns:p14="http://schemas.microsoft.com/office/powerpoint/2010/main" val="3294706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descr="Hermandad Santísimo Cristo de la Flagelación: Noveda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60074" y="4804198"/>
            <a:ext cx="1629048" cy="1175747"/>
          </a:xfrm>
          <a:prstGeom prst="rect">
            <a:avLst/>
          </a:prstGeom>
        </p:spPr>
      </p:pic>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21521" y="345638"/>
            <a:ext cx="10600662" cy="605510"/>
          </a:xfrm>
        </p:spPr>
        <p:txBody>
          <a:bodyPr>
            <a:normAutofit/>
          </a:bodyPr>
          <a:lstStyle/>
          <a:p>
            <a:pPr algn="ctr"/>
            <a:r>
              <a:rPr lang="es-ES" sz="3200" b="1" dirty="0">
                <a:solidFill>
                  <a:schemeClr val="tx1"/>
                </a:solidFill>
              </a:rPr>
              <a:t>tipos de proyectos</a:t>
            </a:r>
          </a:p>
        </p:txBody>
      </p:sp>
      <p:sp>
        <p:nvSpPr>
          <p:cNvPr id="14" name="Elipse 13"/>
          <p:cNvSpPr/>
          <p:nvPr/>
        </p:nvSpPr>
        <p:spPr>
          <a:xfrm>
            <a:off x="321521" y="1223314"/>
            <a:ext cx="5389083" cy="445705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Elipse 14"/>
          <p:cNvSpPr/>
          <p:nvPr/>
        </p:nvSpPr>
        <p:spPr>
          <a:xfrm>
            <a:off x="5955022" y="1189328"/>
            <a:ext cx="6134100" cy="396456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dirty="0">
              <a:solidFill>
                <a:schemeClr val="bg2">
                  <a:lumMod val="50000"/>
                </a:schemeClr>
              </a:solidFill>
            </a:endParaRPr>
          </a:p>
        </p:txBody>
      </p:sp>
      <p:sp>
        <p:nvSpPr>
          <p:cNvPr id="13" name="CuadroTexto 12"/>
          <p:cNvSpPr txBox="1"/>
          <p:nvPr/>
        </p:nvSpPr>
        <p:spPr>
          <a:xfrm>
            <a:off x="6976701" y="1532798"/>
            <a:ext cx="4136780" cy="2862322"/>
          </a:xfrm>
          <a:prstGeom prst="rect">
            <a:avLst/>
          </a:prstGeom>
          <a:noFill/>
        </p:spPr>
        <p:txBody>
          <a:bodyPr wrap="square" rtlCol="0">
            <a:spAutoFit/>
          </a:bodyPr>
          <a:lstStyle/>
          <a:p>
            <a:pPr algn="ctr"/>
            <a:r>
              <a:rPr lang="es-ES" sz="2000" b="1" dirty="0">
                <a:solidFill>
                  <a:schemeClr val="bg2">
                    <a:lumMod val="50000"/>
                  </a:schemeClr>
                </a:solidFill>
              </a:rPr>
              <a:t>Tipo A</a:t>
            </a:r>
          </a:p>
          <a:p>
            <a:pPr algn="just"/>
            <a:r>
              <a:rPr lang="es-ES" sz="2000" dirty="0">
                <a:solidFill>
                  <a:schemeClr val="bg2">
                    <a:lumMod val="50000"/>
                  </a:schemeClr>
                </a:solidFill>
              </a:rPr>
              <a:t>Proyectos dirigidos por uno/a o dos IP con contribuciones científico-técnicas relevantes e innovadoras que no han sido previamente IP de proyectos de </a:t>
            </a:r>
            <a:r>
              <a:rPr lang="es-ES" sz="2000" dirty="0" smtClean="0">
                <a:solidFill>
                  <a:schemeClr val="bg2">
                    <a:lumMod val="50000"/>
                  </a:schemeClr>
                </a:solidFill>
              </a:rPr>
              <a:t>más </a:t>
            </a:r>
            <a:r>
              <a:rPr lang="es-ES" sz="2000" dirty="0">
                <a:solidFill>
                  <a:schemeClr val="bg2">
                    <a:lumMod val="50000"/>
                  </a:schemeClr>
                </a:solidFill>
              </a:rPr>
              <a:t>de un año de duración y con fecha del grado de doctor entre el 1 de enero de </a:t>
            </a:r>
            <a:r>
              <a:rPr lang="es-ES" sz="2000" dirty="0" smtClean="0">
                <a:solidFill>
                  <a:schemeClr val="bg2">
                    <a:lumMod val="50000"/>
                  </a:schemeClr>
                </a:solidFill>
              </a:rPr>
              <a:t>2011  </a:t>
            </a:r>
            <a:r>
              <a:rPr lang="es-ES" sz="2000" dirty="0">
                <a:solidFill>
                  <a:schemeClr val="bg2">
                    <a:lumMod val="50000"/>
                  </a:schemeClr>
                </a:solidFill>
              </a:rPr>
              <a:t>el 31 de diciembre de </a:t>
            </a:r>
            <a:r>
              <a:rPr lang="es-ES" sz="2000" dirty="0" smtClean="0">
                <a:solidFill>
                  <a:schemeClr val="bg2">
                    <a:lumMod val="50000"/>
                  </a:schemeClr>
                </a:solidFill>
              </a:rPr>
              <a:t>2018</a:t>
            </a:r>
            <a:endParaRPr lang="es-ES" sz="2000" dirty="0">
              <a:solidFill>
                <a:schemeClr val="bg2">
                  <a:lumMod val="50000"/>
                </a:schemeClr>
              </a:solidFill>
            </a:endParaRPr>
          </a:p>
        </p:txBody>
      </p:sp>
      <p:sp>
        <p:nvSpPr>
          <p:cNvPr id="16" name="CuadroTexto 15"/>
          <p:cNvSpPr txBox="1"/>
          <p:nvPr/>
        </p:nvSpPr>
        <p:spPr>
          <a:xfrm>
            <a:off x="1220666" y="1673470"/>
            <a:ext cx="3552092" cy="2246769"/>
          </a:xfrm>
          <a:prstGeom prst="rect">
            <a:avLst/>
          </a:prstGeom>
          <a:noFill/>
        </p:spPr>
        <p:txBody>
          <a:bodyPr wrap="square" rtlCol="0">
            <a:spAutoFit/>
          </a:bodyPr>
          <a:lstStyle/>
          <a:p>
            <a:pPr algn="ctr"/>
            <a:r>
              <a:rPr lang="es-ES" sz="2000" b="1" dirty="0">
                <a:solidFill>
                  <a:schemeClr val="bg2">
                    <a:lumMod val="50000"/>
                  </a:schemeClr>
                </a:solidFill>
              </a:rPr>
              <a:t>Tipo B</a:t>
            </a:r>
          </a:p>
          <a:p>
            <a:pPr algn="just"/>
            <a:r>
              <a:rPr lang="es-ES" sz="2000" dirty="0">
                <a:solidFill>
                  <a:schemeClr val="bg2">
                    <a:lumMod val="50000"/>
                  </a:schemeClr>
                </a:solidFill>
              </a:rPr>
              <a:t>Proyectos dirigidos por uno/a o dos IP con trayectoria investigadora consolidada y que cumplan los requisitos administrativos que indica la convocatoria</a:t>
            </a:r>
          </a:p>
        </p:txBody>
      </p:sp>
      <p:sp>
        <p:nvSpPr>
          <p:cNvPr id="17" name="Rectángulo redondeado 16"/>
          <p:cNvSpPr/>
          <p:nvPr/>
        </p:nvSpPr>
        <p:spPr>
          <a:xfrm>
            <a:off x="756439" y="4127000"/>
            <a:ext cx="4519246" cy="1151793"/>
          </a:xfrm>
          <a:prstGeom prst="round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CuadroTexto 17"/>
          <p:cNvSpPr txBox="1"/>
          <p:nvPr/>
        </p:nvSpPr>
        <p:spPr>
          <a:xfrm>
            <a:off x="756439" y="4127000"/>
            <a:ext cx="4299438" cy="1200329"/>
          </a:xfrm>
          <a:prstGeom prst="rect">
            <a:avLst/>
          </a:prstGeom>
          <a:noFill/>
        </p:spPr>
        <p:txBody>
          <a:bodyPr wrap="square" rtlCol="0">
            <a:spAutoFit/>
          </a:bodyPr>
          <a:lstStyle/>
          <a:p>
            <a:pPr algn="just"/>
            <a:r>
              <a:rPr lang="es-ES" b="1" dirty="0">
                <a:solidFill>
                  <a:schemeClr val="bg2">
                    <a:lumMod val="50000"/>
                  </a:schemeClr>
                </a:solidFill>
              </a:rPr>
              <a:t>RTA</a:t>
            </a:r>
            <a:r>
              <a:rPr lang="es-ES" dirty="0">
                <a:solidFill>
                  <a:schemeClr val="bg2">
                    <a:lumMod val="50000"/>
                  </a:schemeClr>
                </a:solidFill>
              </a:rPr>
              <a:t>: encuadrados en </a:t>
            </a:r>
            <a:r>
              <a:rPr lang="es-ES" dirty="0" smtClean="0">
                <a:solidFill>
                  <a:schemeClr val="bg2">
                    <a:lumMod val="50000"/>
                  </a:schemeClr>
                </a:solidFill>
              </a:rPr>
              <a:t>la línea prioritaria 6, </a:t>
            </a:r>
            <a:r>
              <a:rPr lang="es-ES" dirty="0">
                <a:solidFill>
                  <a:schemeClr val="bg2">
                    <a:lumMod val="50000"/>
                  </a:schemeClr>
                </a:solidFill>
              </a:rPr>
              <a:t>para instituciones integradas en la Comisión Coordinadora de Investigación Agraria INIA-CCAA</a:t>
            </a:r>
          </a:p>
        </p:txBody>
      </p:sp>
      <p:sp>
        <p:nvSpPr>
          <p:cNvPr id="3" name="CuadroTexto 2"/>
          <p:cNvSpPr txBox="1"/>
          <p:nvPr/>
        </p:nvSpPr>
        <p:spPr>
          <a:xfrm>
            <a:off x="173736" y="5808380"/>
            <a:ext cx="11301983" cy="830997"/>
          </a:xfrm>
          <a:prstGeom prst="rect">
            <a:avLst/>
          </a:prstGeom>
          <a:noFill/>
        </p:spPr>
        <p:txBody>
          <a:bodyPr wrap="square" rtlCol="0">
            <a:spAutoFit/>
          </a:bodyPr>
          <a:lstStyle/>
          <a:p>
            <a:r>
              <a:rPr lang="es-ES" sz="2400" b="1" u="sng" dirty="0" smtClean="0">
                <a:solidFill>
                  <a:schemeClr val="bg2">
                    <a:lumMod val="75000"/>
                  </a:schemeClr>
                </a:solidFill>
              </a:rPr>
              <a:t>En esta convocatoria no figuran dentro de los proyectos tipo A, los proyectos de Jóvenes Investigadores sin vinculación (Tipo JIN) al no estar incluidos en el PEICTI </a:t>
            </a:r>
            <a:endParaRPr lang="es-ES" sz="2400" b="1" u="sng" dirty="0">
              <a:solidFill>
                <a:schemeClr val="bg2">
                  <a:lumMod val="75000"/>
                </a:schemeClr>
              </a:solidFill>
            </a:endParaRPr>
          </a:p>
        </p:txBody>
      </p:sp>
    </p:spTree>
    <p:extLst>
      <p:ext uri="{BB962C8B-B14F-4D97-AF65-F5344CB8AC3E}">
        <p14:creationId xmlns:p14="http://schemas.microsoft.com/office/powerpoint/2010/main" val="2967591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21521" y="345638"/>
            <a:ext cx="10600662" cy="605510"/>
          </a:xfrm>
        </p:spPr>
        <p:txBody>
          <a:bodyPr>
            <a:normAutofit/>
          </a:bodyPr>
          <a:lstStyle/>
          <a:p>
            <a:pPr algn="ctr"/>
            <a:r>
              <a:rPr lang="es-ES" sz="3200" b="1" dirty="0" smtClean="0">
                <a:solidFill>
                  <a:schemeClr val="tx1"/>
                </a:solidFill>
              </a:rPr>
              <a:t>Entidades beneficiarias</a:t>
            </a:r>
            <a:endParaRPr lang="es-ES" sz="3200" b="1" dirty="0">
              <a:solidFill>
                <a:schemeClr val="tx1"/>
              </a:solidFill>
            </a:endParaRPr>
          </a:p>
        </p:txBody>
      </p:sp>
      <p:sp>
        <p:nvSpPr>
          <p:cNvPr id="4" name="Rectángulo 3"/>
          <p:cNvSpPr/>
          <p:nvPr/>
        </p:nvSpPr>
        <p:spPr>
          <a:xfrm>
            <a:off x="0" y="1505330"/>
            <a:ext cx="11776363" cy="5078313"/>
          </a:xfrm>
          <a:prstGeom prst="rect">
            <a:avLst/>
          </a:prstGeom>
        </p:spPr>
        <p:txBody>
          <a:bodyPr wrap="square">
            <a:spAutoFit/>
          </a:bodyPr>
          <a:lstStyle/>
          <a:p>
            <a:r>
              <a:rPr lang="es-ES" dirty="0" smtClean="0">
                <a:solidFill>
                  <a:schemeClr val="bg2">
                    <a:lumMod val="50000"/>
                  </a:schemeClr>
                </a:solidFill>
                <a:latin typeface="Arial" panose="020B0604020202020204" pitchFamily="34" charset="0"/>
                <a:cs typeface="Arial" panose="020B0604020202020204" pitchFamily="34" charset="0"/>
              </a:rPr>
              <a:t>Las </a:t>
            </a:r>
            <a:r>
              <a:rPr lang="es-ES" dirty="0">
                <a:solidFill>
                  <a:schemeClr val="bg2">
                    <a:lumMod val="50000"/>
                  </a:schemeClr>
                </a:solidFill>
                <a:latin typeface="Arial" panose="020B0604020202020204" pitchFamily="34" charset="0"/>
                <a:cs typeface="Arial" panose="020B0604020202020204" pitchFamily="34" charset="0"/>
              </a:rPr>
              <a:t>siguientes personas jurídicas que estén válidamente constituidas y tengan residencia fiscal o establecimiento permanente en España: </a:t>
            </a:r>
            <a:endParaRPr lang="es-ES" dirty="0" smtClean="0">
              <a:solidFill>
                <a:schemeClr val="bg2">
                  <a:lumMod val="50000"/>
                </a:schemeClr>
              </a:solidFill>
              <a:latin typeface="Arial" panose="020B0604020202020204" pitchFamily="34" charset="0"/>
              <a:cs typeface="Arial" panose="020B0604020202020204" pitchFamily="34" charset="0"/>
            </a:endParaRPr>
          </a:p>
          <a:p>
            <a:endParaRPr lang="es-ES" dirty="0">
              <a:solidFill>
                <a:schemeClr val="bg2">
                  <a:lumMod val="50000"/>
                </a:schemeClr>
              </a:solidFill>
              <a:latin typeface="Arial" panose="020B0604020202020204" pitchFamily="34" charset="0"/>
              <a:cs typeface="Arial" panose="020B0604020202020204" pitchFamily="34" charset="0"/>
            </a:endParaRPr>
          </a:p>
          <a:p>
            <a:pPr marL="342900" indent="-342900">
              <a:buFont typeface="+mj-lt"/>
              <a:buAutoNum type="alphaLcParenR"/>
            </a:pPr>
            <a:r>
              <a:rPr lang="es-ES" dirty="0" smtClean="0">
                <a:solidFill>
                  <a:schemeClr val="bg2">
                    <a:lumMod val="50000"/>
                  </a:schemeClr>
                </a:solidFill>
                <a:latin typeface="Arial" panose="020B0604020202020204" pitchFamily="34" charset="0"/>
                <a:cs typeface="Arial" panose="020B0604020202020204" pitchFamily="34" charset="0"/>
              </a:rPr>
              <a:t>Organismos </a:t>
            </a:r>
            <a:r>
              <a:rPr lang="es-ES" dirty="0">
                <a:solidFill>
                  <a:schemeClr val="bg2">
                    <a:lumMod val="50000"/>
                  </a:schemeClr>
                </a:solidFill>
                <a:latin typeface="Arial" panose="020B0604020202020204" pitchFamily="34" charset="0"/>
                <a:cs typeface="Arial" panose="020B0604020202020204" pitchFamily="34" charset="0"/>
              </a:rPr>
              <a:t>públicos de investigación definidos </a:t>
            </a:r>
            <a:endParaRPr lang="es-ES" dirty="0" smtClean="0">
              <a:solidFill>
                <a:schemeClr val="bg2">
                  <a:lumMod val="50000"/>
                </a:schemeClr>
              </a:solidFill>
              <a:latin typeface="Arial" panose="020B0604020202020204" pitchFamily="34" charset="0"/>
              <a:cs typeface="Arial" panose="020B0604020202020204" pitchFamily="34" charset="0"/>
            </a:endParaRPr>
          </a:p>
          <a:p>
            <a:pPr marL="342900" indent="-342900">
              <a:buFont typeface="+mj-lt"/>
              <a:buAutoNum type="alphaLcParenR"/>
            </a:pPr>
            <a:r>
              <a:rPr lang="es-ES" dirty="0" smtClean="0">
                <a:solidFill>
                  <a:schemeClr val="bg2">
                    <a:lumMod val="50000"/>
                  </a:schemeClr>
                </a:solidFill>
                <a:latin typeface="Arial" panose="020B0604020202020204" pitchFamily="34" charset="0"/>
                <a:cs typeface="Arial" panose="020B0604020202020204" pitchFamily="34" charset="0"/>
              </a:rPr>
              <a:t>Universidades </a:t>
            </a:r>
            <a:r>
              <a:rPr lang="es-ES" dirty="0">
                <a:solidFill>
                  <a:schemeClr val="bg2">
                    <a:lumMod val="50000"/>
                  </a:schemeClr>
                </a:solidFill>
                <a:latin typeface="Arial" panose="020B0604020202020204" pitchFamily="34" charset="0"/>
                <a:cs typeface="Arial" panose="020B0604020202020204" pitchFamily="34" charset="0"/>
              </a:rPr>
              <a:t>públicas, sus institutos universitarios, y las universidades privadas con capacidad y actividad demostrada en </a:t>
            </a:r>
            <a:r>
              <a:rPr lang="es-ES" dirty="0" err="1" smtClean="0">
                <a:solidFill>
                  <a:schemeClr val="bg2">
                    <a:lumMod val="50000"/>
                  </a:schemeClr>
                </a:solidFill>
                <a:latin typeface="Arial" panose="020B0604020202020204" pitchFamily="34" charset="0"/>
                <a:cs typeface="Arial" panose="020B0604020202020204" pitchFamily="34" charset="0"/>
              </a:rPr>
              <a:t>I+D+i</a:t>
            </a:r>
            <a:r>
              <a:rPr lang="es-ES" dirty="0" smtClean="0">
                <a:solidFill>
                  <a:schemeClr val="bg2">
                    <a:lumMod val="50000"/>
                  </a:schemeClr>
                </a:solidFill>
                <a:latin typeface="Arial" panose="020B0604020202020204" pitchFamily="34" charset="0"/>
                <a:cs typeface="Arial" panose="020B0604020202020204" pitchFamily="34" charset="0"/>
              </a:rPr>
              <a:t>. </a:t>
            </a:r>
            <a:endParaRPr lang="es-ES" dirty="0">
              <a:solidFill>
                <a:schemeClr val="bg2">
                  <a:lumMod val="50000"/>
                </a:schemeClr>
              </a:solidFill>
              <a:latin typeface="Arial" panose="020B0604020202020204" pitchFamily="34" charset="0"/>
              <a:cs typeface="Arial" panose="020B0604020202020204" pitchFamily="34" charset="0"/>
            </a:endParaRPr>
          </a:p>
          <a:p>
            <a:pPr marL="342900" indent="-342900">
              <a:buFont typeface="+mj-lt"/>
              <a:buAutoNum type="alphaLcParenR"/>
            </a:pPr>
            <a:r>
              <a:rPr lang="es-ES" dirty="0" smtClean="0">
                <a:solidFill>
                  <a:schemeClr val="bg2">
                    <a:lumMod val="50000"/>
                  </a:schemeClr>
                </a:solidFill>
                <a:latin typeface="Arial" panose="020B0604020202020204" pitchFamily="34" charset="0"/>
                <a:cs typeface="Arial" panose="020B0604020202020204" pitchFamily="34" charset="0"/>
              </a:rPr>
              <a:t>Entidades </a:t>
            </a:r>
            <a:r>
              <a:rPr lang="es-ES" dirty="0">
                <a:solidFill>
                  <a:schemeClr val="bg2">
                    <a:lumMod val="50000"/>
                  </a:schemeClr>
                </a:solidFill>
                <a:latin typeface="Arial" panose="020B0604020202020204" pitchFamily="34" charset="0"/>
                <a:cs typeface="Arial" panose="020B0604020202020204" pitchFamily="34" charset="0"/>
              </a:rPr>
              <a:t>e instituciones sanitarias públicas y privadas sin ánimo de lucro, vinculadas o concertadas con el Sistema Nacional de Salud, que desarrollen actividades de </a:t>
            </a:r>
            <a:r>
              <a:rPr lang="es-ES" dirty="0" err="1">
                <a:solidFill>
                  <a:schemeClr val="bg2">
                    <a:lumMod val="50000"/>
                  </a:schemeClr>
                </a:solidFill>
                <a:latin typeface="Arial" panose="020B0604020202020204" pitchFamily="34" charset="0"/>
                <a:cs typeface="Arial" panose="020B0604020202020204" pitchFamily="34" charset="0"/>
              </a:rPr>
              <a:t>I+D+i</a:t>
            </a:r>
            <a:r>
              <a:rPr lang="es-ES" dirty="0">
                <a:solidFill>
                  <a:schemeClr val="bg2">
                    <a:lumMod val="50000"/>
                  </a:schemeClr>
                </a:solidFill>
                <a:latin typeface="Arial" panose="020B0604020202020204" pitchFamily="34" charset="0"/>
                <a:cs typeface="Arial" panose="020B0604020202020204" pitchFamily="34" charset="0"/>
              </a:rPr>
              <a:t>. </a:t>
            </a:r>
          </a:p>
          <a:p>
            <a:pPr marL="342900" indent="-342900">
              <a:buFont typeface="+mj-lt"/>
              <a:buAutoNum type="alphaLcParenR"/>
            </a:pPr>
            <a:r>
              <a:rPr lang="es-ES" dirty="0" smtClean="0">
                <a:solidFill>
                  <a:schemeClr val="bg2">
                    <a:lumMod val="50000"/>
                  </a:schemeClr>
                </a:solidFill>
                <a:latin typeface="Arial" panose="020B0604020202020204" pitchFamily="34" charset="0"/>
                <a:cs typeface="Arial" panose="020B0604020202020204" pitchFamily="34" charset="0"/>
              </a:rPr>
              <a:t>Institutos </a:t>
            </a:r>
            <a:r>
              <a:rPr lang="es-ES" dirty="0">
                <a:solidFill>
                  <a:schemeClr val="bg2">
                    <a:lumMod val="50000"/>
                  </a:schemeClr>
                </a:solidFill>
                <a:latin typeface="Arial" panose="020B0604020202020204" pitchFamily="34" charset="0"/>
                <a:cs typeface="Arial" panose="020B0604020202020204" pitchFamily="34" charset="0"/>
              </a:rPr>
              <a:t>de investigación sanitaria acreditados conforme a lo establecido en el Real Decreto 279/2016, de 24 de junio, sobre acreditación de institutos de investigación biomédica o sanitaria y normas complementarias. </a:t>
            </a:r>
            <a:endParaRPr lang="es-ES" dirty="0" smtClean="0">
              <a:solidFill>
                <a:schemeClr val="bg2">
                  <a:lumMod val="50000"/>
                </a:schemeClr>
              </a:solidFill>
              <a:latin typeface="Arial" panose="020B0604020202020204" pitchFamily="34" charset="0"/>
              <a:cs typeface="Arial" panose="020B0604020202020204" pitchFamily="34" charset="0"/>
            </a:endParaRPr>
          </a:p>
          <a:p>
            <a:pPr marL="342900" indent="-342900">
              <a:buFont typeface="+mj-lt"/>
              <a:buAutoNum type="alphaLcParenR"/>
            </a:pPr>
            <a:r>
              <a:rPr lang="es-ES" dirty="0">
                <a:solidFill>
                  <a:schemeClr val="bg2">
                    <a:lumMod val="50000"/>
                  </a:schemeClr>
                </a:solidFill>
                <a:latin typeface="Arial" panose="020B0604020202020204" pitchFamily="34" charset="0"/>
                <a:cs typeface="Arial" panose="020B0604020202020204" pitchFamily="34" charset="0"/>
              </a:rPr>
              <a:t>Centros Tecnológicos de ámbito estatal y Centros de Apoyo a la Innovación Tecnológica de ámbito estatal que estén inscritos en el registro de centros creado por el Real Decreto 2093/2008, de 19 de diciembre, por el que se regulan los Centros Tecnológicos y los Centros de Apoyo a la Innovación Tecnológica de ámbito estatal y se crea el Registro de tales Centros. </a:t>
            </a:r>
          </a:p>
          <a:p>
            <a:pPr marL="342900" indent="-342900">
              <a:buFont typeface="+mj-lt"/>
              <a:buAutoNum type="alphaLcParenR"/>
            </a:pPr>
            <a:r>
              <a:rPr lang="es-ES" dirty="0" smtClean="0">
                <a:solidFill>
                  <a:schemeClr val="bg2">
                    <a:lumMod val="50000"/>
                  </a:schemeClr>
                </a:solidFill>
                <a:latin typeface="Arial" panose="020B0604020202020204" pitchFamily="34" charset="0"/>
                <a:cs typeface="Arial" panose="020B0604020202020204" pitchFamily="34" charset="0"/>
              </a:rPr>
              <a:t>Otros </a:t>
            </a:r>
            <a:r>
              <a:rPr lang="es-ES" dirty="0">
                <a:solidFill>
                  <a:schemeClr val="bg2">
                    <a:lumMod val="50000"/>
                  </a:schemeClr>
                </a:solidFill>
                <a:latin typeface="Arial" panose="020B0604020202020204" pitchFamily="34" charset="0"/>
                <a:cs typeface="Arial" panose="020B0604020202020204" pitchFamily="34" charset="0"/>
              </a:rPr>
              <a:t>centros públicos de </a:t>
            </a:r>
            <a:r>
              <a:rPr lang="es-ES" dirty="0" err="1">
                <a:solidFill>
                  <a:schemeClr val="bg2">
                    <a:lumMod val="50000"/>
                  </a:schemeClr>
                </a:solidFill>
                <a:latin typeface="Arial" panose="020B0604020202020204" pitchFamily="34" charset="0"/>
                <a:cs typeface="Arial" panose="020B0604020202020204" pitchFamily="34" charset="0"/>
              </a:rPr>
              <a:t>I+D+i</a:t>
            </a:r>
            <a:r>
              <a:rPr lang="es-ES" dirty="0">
                <a:solidFill>
                  <a:schemeClr val="bg2">
                    <a:lumMod val="50000"/>
                  </a:schemeClr>
                </a:solidFill>
                <a:latin typeface="Arial" panose="020B0604020202020204" pitchFamily="34" charset="0"/>
                <a:cs typeface="Arial" panose="020B0604020202020204" pitchFamily="34" charset="0"/>
              </a:rPr>
              <a:t>, con personalidad jurídica propia, que en sus estatutos o en su objeto social o en la normativa que los regule, tengan la </a:t>
            </a:r>
            <a:r>
              <a:rPr lang="es-ES" dirty="0" err="1">
                <a:solidFill>
                  <a:schemeClr val="bg2">
                    <a:lumMod val="50000"/>
                  </a:schemeClr>
                </a:solidFill>
                <a:latin typeface="Arial" panose="020B0604020202020204" pitchFamily="34" charset="0"/>
                <a:cs typeface="Arial" panose="020B0604020202020204" pitchFamily="34" charset="0"/>
              </a:rPr>
              <a:t>I+D+i</a:t>
            </a:r>
            <a:r>
              <a:rPr lang="es-ES" dirty="0">
                <a:solidFill>
                  <a:schemeClr val="bg2">
                    <a:lumMod val="50000"/>
                  </a:schemeClr>
                </a:solidFill>
                <a:latin typeface="Arial" panose="020B0604020202020204" pitchFamily="34" charset="0"/>
                <a:cs typeface="Arial" panose="020B0604020202020204" pitchFamily="34" charset="0"/>
              </a:rPr>
              <a:t> como actividad principal. </a:t>
            </a:r>
            <a:endParaRPr lang="es-ES" dirty="0" smtClean="0">
              <a:solidFill>
                <a:schemeClr val="bg2">
                  <a:lumMod val="50000"/>
                </a:schemeClr>
              </a:solidFill>
              <a:latin typeface="Arial" panose="020B0604020202020204" pitchFamily="34" charset="0"/>
              <a:cs typeface="Arial" panose="020B0604020202020204" pitchFamily="34" charset="0"/>
            </a:endParaRPr>
          </a:p>
          <a:p>
            <a:pPr marL="342900" indent="-342900">
              <a:buFont typeface="+mj-lt"/>
              <a:buAutoNum type="alphaLcParenR"/>
            </a:pPr>
            <a:r>
              <a:rPr lang="es-ES" dirty="0" smtClean="0">
                <a:solidFill>
                  <a:schemeClr val="bg2">
                    <a:lumMod val="50000"/>
                  </a:schemeClr>
                </a:solidFill>
                <a:latin typeface="Arial" panose="020B0604020202020204" pitchFamily="34" charset="0"/>
                <a:cs typeface="Arial" panose="020B0604020202020204" pitchFamily="34" charset="0"/>
              </a:rPr>
              <a:t> </a:t>
            </a:r>
            <a:r>
              <a:rPr lang="es-ES" dirty="0">
                <a:solidFill>
                  <a:schemeClr val="bg2">
                    <a:lumMod val="50000"/>
                  </a:schemeClr>
                </a:solidFill>
                <a:latin typeface="Arial" panose="020B0604020202020204" pitchFamily="34" charset="0"/>
                <a:cs typeface="Arial" panose="020B0604020202020204" pitchFamily="34" charset="0"/>
              </a:rPr>
              <a:t>Centros privados de </a:t>
            </a:r>
            <a:r>
              <a:rPr lang="es-ES" dirty="0" err="1">
                <a:solidFill>
                  <a:schemeClr val="bg2">
                    <a:lumMod val="50000"/>
                  </a:schemeClr>
                </a:solidFill>
                <a:latin typeface="Arial" panose="020B0604020202020204" pitchFamily="34" charset="0"/>
                <a:cs typeface="Arial" panose="020B0604020202020204" pitchFamily="34" charset="0"/>
              </a:rPr>
              <a:t>I+D+i</a:t>
            </a:r>
            <a:r>
              <a:rPr lang="es-ES" dirty="0">
                <a:solidFill>
                  <a:schemeClr val="bg2">
                    <a:lumMod val="50000"/>
                  </a:schemeClr>
                </a:solidFill>
                <a:latin typeface="Arial" panose="020B0604020202020204" pitchFamily="34" charset="0"/>
                <a:cs typeface="Arial" panose="020B0604020202020204" pitchFamily="34" charset="0"/>
              </a:rPr>
              <a:t>, sin ánimo de lucro y con personalidad jurídica propia, que tengan definida en sus estatutos o en su objeto social o en la normativa que los regule, la </a:t>
            </a:r>
            <a:r>
              <a:rPr lang="es-ES" dirty="0" err="1">
                <a:solidFill>
                  <a:schemeClr val="bg2">
                    <a:lumMod val="50000"/>
                  </a:schemeClr>
                </a:solidFill>
                <a:latin typeface="Arial" panose="020B0604020202020204" pitchFamily="34" charset="0"/>
                <a:cs typeface="Arial" panose="020B0604020202020204" pitchFamily="34" charset="0"/>
              </a:rPr>
              <a:t>I+D+i</a:t>
            </a:r>
            <a:r>
              <a:rPr lang="es-ES" dirty="0">
                <a:solidFill>
                  <a:schemeClr val="bg2">
                    <a:lumMod val="50000"/>
                  </a:schemeClr>
                </a:solidFill>
                <a:latin typeface="Arial" panose="020B0604020202020204" pitchFamily="34" charset="0"/>
                <a:cs typeface="Arial" panose="020B0604020202020204" pitchFamily="34" charset="0"/>
              </a:rPr>
              <a:t> como actividad principal. </a:t>
            </a:r>
          </a:p>
        </p:txBody>
      </p:sp>
    </p:spTree>
    <p:extLst>
      <p:ext uri="{BB962C8B-B14F-4D97-AF65-F5344CB8AC3E}">
        <p14:creationId xmlns:p14="http://schemas.microsoft.com/office/powerpoint/2010/main" val="229188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86353" y="265201"/>
            <a:ext cx="10600662" cy="605510"/>
          </a:xfrm>
        </p:spPr>
        <p:txBody>
          <a:bodyPr>
            <a:normAutofit/>
          </a:bodyPr>
          <a:lstStyle/>
          <a:p>
            <a:pPr algn="ctr"/>
            <a:r>
              <a:rPr lang="es-ES" sz="3200" b="1" dirty="0">
                <a:solidFill>
                  <a:schemeClr val="tx1"/>
                </a:solidFill>
              </a:rPr>
              <a:t>Componentes del proyecto</a:t>
            </a:r>
          </a:p>
        </p:txBody>
      </p:sp>
      <p:sp>
        <p:nvSpPr>
          <p:cNvPr id="3" name="Rectángulo redondeado 2"/>
          <p:cNvSpPr/>
          <p:nvPr/>
        </p:nvSpPr>
        <p:spPr>
          <a:xfrm>
            <a:off x="474785" y="1680305"/>
            <a:ext cx="4229099" cy="2561550"/>
          </a:xfrm>
          <a:prstGeom prst="round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CuadroTexto 3"/>
          <p:cNvSpPr txBox="1"/>
          <p:nvPr/>
        </p:nvSpPr>
        <p:spPr>
          <a:xfrm>
            <a:off x="641033" y="1933716"/>
            <a:ext cx="4149969" cy="2308324"/>
          </a:xfrm>
          <a:prstGeom prst="rect">
            <a:avLst/>
          </a:prstGeom>
          <a:noFill/>
        </p:spPr>
        <p:txBody>
          <a:bodyPr wrap="square" rtlCol="0">
            <a:spAutoFit/>
          </a:bodyPr>
          <a:lstStyle/>
          <a:p>
            <a:r>
              <a:rPr lang="es-ES" sz="2400" b="1" dirty="0">
                <a:solidFill>
                  <a:schemeClr val="bg2">
                    <a:lumMod val="75000"/>
                  </a:schemeClr>
                </a:solidFill>
              </a:rPr>
              <a:t>Investigador/a Principal:  </a:t>
            </a:r>
            <a:r>
              <a:rPr lang="es-ES" sz="2000" dirty="0">
                <a:solidFill>
                  <a:schemeClr val="bg2">
                    <a:lumMod val="75000"/>
                  </a:schemeClr>
                </a:solidFill>
              </a:rPr>
              <a:t>En el caso de dos </a:t>
            </a:r>
            <a:r>
              <a:rPr lang="es-ES" sz="2000" dirty="0" smtClean="0">
                <a:solidFill>
                  <a:schemeClr val="bg2">
                    <a:lumMod val="75000"/>
                  </a:schemeClr>
                </a:solidFill>
              </a:rPr>
              <a:t>IP, </a:t>
            </a:r>
            <a:r>
              <a:rPr lang="es-ES" sz="2000" dirty="0">
                <a:solidFill>
                  <a:srgbClr val="FF0000"/>
                </a:solidFill>
              </a:rPr>
              <a:t>ambos tendrán la misma consideración a todos los </a:t>
            </a:r>
            <a:r>
              <a:rPr lang="es-ES" sz="2000" dirty="0" smtClean="0">
                <a:solidFill>
                  <a:srgbClr val="FF0000"/>
                </a:solidFill>
              </a:rPr>
              <a:t>efectos, </a:t>
            </a:r>
            <a:r>
              <a:rPr lang="es-ES" sz="2000" dirty="0">
                <a:solidFill>
                  <a:srgbClr val="FF0000"/>
                </a:solidFill>
              </a:rPr>
              <a:t>incluida la valoración de los méritos que acrediten la capacidad científico-técnica para liderar el proyecto</a:t>
            </a:r>
          </a:p>
        </p:txBody>
      </p:sp>
      <p:sp>
        <p:nvSpPr>
          <p:cNvPr id="12" name="Rectángulo redondeado 11"/>
          <p:cNvSpPr/>
          <p:nvPr/>
        </p:nvSpPr>
        <p:spPr>
          <a:xfrm>
            <a:off x="474785" y="4744225"/>
            <a:ext cx="4088422" cy="720970"/>
          </a:xfrm>
          <a:prstGeom prst="round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CuadroTexto 19"/>
          <p:cNvSpPr txBox="1"/>
          <p:nvPr/>
        </p:nvSpPr>
        <p:spPr>
          <a:xfrm>
            <a:off x="347124" y="4927852"/>
            <a:ext cx="4026875" cy="461665"/>
          </a:xfrm>
          <a:prstGeom prst="rect">
            <a:avLst/>
          </a:prstGeom>
          <a:noFill/>
        </p:spPr>
        <p:txBody>
          <a:bodyPr wrap="square" rtlCol="0">
            <a:spAutoFit/>
          </a:bodyPr>
          <a:lstStyle/>
          <a:p>
            <a:pPr algn="ctr"/>
            <a:r>
              <a:rPr lang="es-ES" sz="2400" b="1" dirty="0">
                <a:solidFill>
                  <a:schemeClr val="bg2">
                    <a:lumMod val="75000"/>
                  </a:schemeClr>
                </a:solidFill>
              </a:rPr>
              <a:t>Equipo de Investigación (EI)</a:t>
            </a:r>
          </a:p>
        </p:txBody>
      </p:sp>
      <p:sp>
        <p:nvSpPr>
          <p:cNvPr id="6" name="Llamada de flecha a la izquierda 5"/>
          <p:cNvSpPr/>
          <p:nvPr/>
        </p:nvSpPr>
        <p:spPr>
          <a:xfrm>
            <a:off x="4703883" y="1933716"/>
            <a:ext cx="7315201" cy="2233838"/>
          </a:xfrm>
          <a:prstGeom prst="left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p:cNvSpPr txBox="1"/>
          <p:nvPr/>
        </p:nvSpPr>
        <p:spPr>
          <a:xfrm>
            <a:off x="7275633" y="1957935"/>
            <a:ext cx="4774223" cy="2246769"/>
          </a:xfrm>
          <a:prstGeom prst="rect">
            <a:avLst/>
          </a:prstGeom>
          <a:noFill/>
        </p:spPr>
        <p:txBody>
          <a:bodyPr wrap="square" rtlCol="0">
            <a:spAutoFit/>
          </a:bodyPr>
          <a:lstStyle/>
          <a:p>
            <a:pPr marL="285750" indent="-285750">
              <a:buClr>
                <a:srgbClr val="FF0000"/>
              </a:buClr>
              <a:buFont typeface="Wingdings" panose="05000000000000000000" pitchFamily="2" charset="2"/>
              <a:buChar char="Ø"/>
            </a:pPr>
            <a:r>
              <a:rPr lang="es-ES" sz="2000" dirty="0">
                <a:solidFill>
                  <a:schemeClr val="bg2">
                    <a:lumMod val="50000"/>
                  </a:schemeClr>
                </a:solidFill>
              </a:rPr>
              <a:t>Grado de </a:t>
            </a:r>
            <a:r>
              <a:rPr lang="es-ES" sz="2000" dirty="0" smtClean="0">
                <a:solidFill>
                  <a:schemeClr val="bg2">
                    <a:lumMod val="50000"/>
                  </a:schemeClr>
                </a:solidFill>
              </a:rPr>
              <a:t>Doctor anterior a 1 de enero de 2019 ( Ampliación para los proyectos tipo A en situaciones Art 6.3 c)</a:t>
            </a:r>
            <a:endParaRPr lang="es-ES" sz="2000" dirty="0">
              <a:solidFill>
                <a:schemeClr val="bg2">
                  <a:lumMod val="50000"/>
                </a:schemeClr>
              </a:solidFill>
            </a:endParaRPr>
          </a:p>
          <a:p>
            <a:pPr marL="285750" indent="-285750">
              <a:buClr>
                <a:srgbClr val="FF0000"/>
              </a:buClr>
              <a:buFont typeface="Wingdings" panose="05000000000000000000" pitchFamily="2" charset="2"/>
              <a:buChar char="Ø"/>
            </a:pPr>
            <a:r>
              <a:rPr lang="es-ES" sz="2000" dirty="0">
                <a:solidFill>
                  <a:schemeClr val="bg2">
                    <a:lumMod val="50000"/>
                  </a:schemeClr>
                </a:solidFill>
              </a:rPr>
              <a:t>Vinculación </a:t>
            </a:r>
          </a:p>
          <a:p>
            <a:pPr marL="285750" indent="-285750">
              <a:buClr>
                <a:srgbClr val="FF0000"/>
              </a:buClr>
              <a:buFont typeface="Wingdings" panose="05000000000000000000" pitchFamily="2" charset="2"/>
              <a:buChar char="Ø"/>
            </a:pPr>
            <a:r>
              <a:rPr lang="es-ES" sz="2000" dirty="0">
                <a:solidFill>
                  <a:schemeClr val="bg2">
                    <a:lumMod val="50000"/>
                  </a:schemeClr>
                </a:solidFill>
              </a:rPr>
              <a:t>Régimen de </a:t>
            </a:r>
            <a:r>
              <a:rPr lang="es-ES" sz="2000" dirty="0" smtClean="0">
                <a:solidFill>
                  <a:schemeClr val="bg2">
                    <a:lumMod val="50000"/>
                  </a:schemeClr>
                </a:solidFill>
              </a:rPr>
              <a:t>participación (fecha de finalización posterior al 31 de agosto de 2022)</a:t>
            </a:r>
            <a:endParaRPr lang="es-ES" sz="2000" dirty="0">
              <a:solidFill>
                <a:schemeClr val="bg2">
                  <a:lumMod val="50000"/>
                </a:schemeClr>
              </a:solidFill>
            </a:endParaRPr>
          </a:p>
        </p:txBody>
      </p:sp>
      <p:sp>
        <p:nvSpPr>
          <p:cNvPr id="23" name="Llamada de flecha a la izquierda 22"/>
          <p:cNvSpPr/>
          <p:nvPr/>
        </p:nvSpPr>
        <p:spPr>
          <a:xfrm>
            <a:off x="4580789" y="4432579"/>
            <a:ext cx="7385539" cy="1790767"/>
          </a:xfrm>
          <a:prstGeom prst="left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CuadroTexto 23"/>
          <p:cNvSpPr txBox="1"/>
          <p:nvPr/>
        </p:nvSpPr>
        <p:spPr>
          <a:xfrm>
            <a:off x="7214087" y="4553857"/>
            <a:ext cx="4835769" cy="1631216"/>
          </a:xfrm>
          <a:prstGeom prst="rect">
            <a:avLst/>
          </a:prstGeom>
          <a:noFill/>
        </p:spPr>
        <p:txBody>
          <a:bodyPr wrap="square" rtlCol="0">
            <a:spAutoFit/>
          </a:bodyPr>
          <a:lstStyle/>
          <a:p>
            <a:pPr marL="285750" indent="-285750">
              <a:buClr>
                <a:srgbClr val="FF0000"/>
              </a:buClr>
              <a:buFont typeface="Wingdings" panose="05000000000000000000" pitchFamily="2" charset="2"/>
              <a:buChar char="Ø"/>
            </a:pPr>
            <a:r>
              <a:rPr lang="es-ES" sz="2000" dirty="0">
                <a:solidFill>
                  <a:schemeClr val="bg2">
                    <a:lumMod val="50000"/>
                  </a:schemeClr>
                </a:solidFill>
              </a:rPr>
              <a:t>Doctor o titulación universitaria de licenciatura, ingeniería, arquitectura o grado</a:t>
            </a:r>
          </a:p>
          <a:p>
            <a:pPr marL="285750" indent="-285750">
              <a:buClr>
                <a:srgbClr val="FF0000"/>
              </a:buClr>
              <a:buFont typeface="Wingdings" panose="05000000000000000000" pitchFamily="2" charset="2"/>
              <a:buChar char="Ø"/>
            </a:pPr>
            <a:r>
              <a:rPr lang="es-ES" sz="2000" dirty="0">
                <a:solidFill>
                  <a:schemeClr val="bg2">
                    <a:lumMod val="50000"/>
                  </a:schemeClr>
                </a:solidFill>
              </a:rPr>
              <a:t>Vinculación </a:t>
            </a:r>
          </a:p>
          <a:p>
            <a:pPr marL="285750" indent="-285750">
              <a:buClr>
                <a:srgbClr val="FF0000"/>
              </a:buClr>
              <a:buFont typeface="Wingdings" panose="05000000000000000000" pitchFamily="2" charset="2"/>
              <a:buChar char="Ø"/>
            </a:pPr>
            <a:r>
              <a:rPr lang="es-ES" sz="2000" dirty="0">
                <a:solidFill>
                  <a:schemeClr val="bg2">
                    <a:lumMod val="50000"/>
                  </a:schemeClr>
                </a:solidFill>
              </a:rPr>
              <a:t>Régimen de </a:t>
            </a:r>
            <a:r>
              <a:rPr lang="es-ES" sz="2000" dirty="0" smtClean="0">
                <a:solidFill>
                  <a:schemeClr val="bg2">
                    <a:lumMod val="50000"/>
                  </a:schemeClr>
                </a:solidFill>
              </a:rPr>
              <a:t>participación </a:t>
            </a:r>
            <a:endParaRPr lang="es-ES" sz="2000" dirty="0">
              <a:solidFill>
                <a:schemeClr val="bg2">
                  <a:lumMod val="50000"/>
                </a:schemeClr>
              </a:solidFill>
            </a:endParaRPr>
          </a:p>
        </p:txBody>
      </p:sp>
      <p:sp>
        <p:nvSpPr>
          <p:cNvPr id="8" name="Elipse 7"/>
          <p:cNvSpPr/>
          <p:nvPr/>
        </p:nvSpPr>
        <p:spPr>
          <a:xfrm>
            <a:off x="70338" y="1061435"/>
            <a:ext cx="5451229" cy="553136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756016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12" grpId="0" animBg="1"/>
      <p:bldP spid="20" grpId="0"/>
      <p:bldP spid="6" grpId="0" animBg="1"/>
      <p:bldP spid="7" grpId="0"/>
      <p:bldP spid="23" grpId="0" animBg="1"/>
      <p:bldP spid="24" grpId="0"/>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86353" y="265201"/>
            <a:ext cx="10600662" cy="605510"/>
          </a:xfrm>
        </p:spPr>
        <p:txBody>
          <a:bodyPr>
            <a:normAutofit/>
          </a:bodyPr>
          <a:lstStyle/>
          <a:p>
            <a:pPr algn="ctr"/>
            <a:r>
              <a:rPr lang="es-ES" sz="3200" b="1" dirty="0">
                <a:solidFill>
                  <a:schemeClr val="tx1"/>
                </a:solidFill>
              </a:rPr>
              <a:t>Componentes del proyecto (II)</a:t>
            </a:r>
          </a:p>
        </p:txBody>
      </p:sp>
      <p:sp>
        <p:nvSpPr>
          <p:cNvPr id="21" name="Rectángulo redondeado 20"/>
          <p:cNvSpPr/>
          <p:nvPr/>
        </p:nvSpPr>
        <p:spPr>
          <a:xfrm>
            <a:off x="182602" y="2984427"/>
            <a:ext cx="4295921" cy="545180"/>
          </a:xfrm>
          <a:prstGeom prst="round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CuadroTexto 21"/>
          <p:cNvSpPr txBox="1"/>
          <p:nvPr/>
        </p:nvSpPr>
        <p:spPr>
          <a:xfrm>
            <a:off x="738961" y="2967335"/>
            <a:ext cx="3183201" cy="461665"/>
          </a:xfrm>
          <a:prstGeom prst="rect">
            <a:avLst/>
          </a:prstGeom>
          <a:noFill/>
        </p:spPr>
        <p:txBody>
          <a:bodyPr wrap="square" rtlCol="0">
            <a:spAutoFit/>
          </a:bodyPr>
          <a:lstStyle/>
          <a:p>
            <a:pPr algn="ctr"/>
            <a:r>
              <a:rPr lang="es-ES" sz="2400" b="1" dirty="0">
                <a:solidFill>
                  <a:schemeClr val="bg2">
                    <a:lumMod val="75000"/>
                  </a:schemeClr>
                </a:solidFill>
              </a:rPr>
              <a:t>Equipo de Trabajo</a:t>
            </a:r>
          </a:p>
        </p:txBody>
      </p:sp>
      <p:sp>
        <p:nvSpPr>
          <p:cNvPr id="25" name="Llamada de flecha a la izquierda 24"/>
          <p:cNvSpPr/>
          <p:nvPr/>
        </p:nvSpPr>
        <p:spPr>
          <a:xfrm>
            <a:off x="4374774" y="1623317"/>
            <a:ext cx="7385539" cy="3339496"/>
          </a:xfrm>
          <a:prstGeom prst="left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FF0000"/>
              </a:buClr>
              <a:buFont typeface="Wingdings" panose="05000000000000000000" pitchFamily="2" charset="2"/>
              <a:buChar char="Ø"/>
            </a:pPr>
            <a:r>
              <a:rPr lang="es-ES" sz="2000" dirty="0">
                <a:solidFill>
                  <a:schemeClr val="bg2">
                    <a:lumMod val="50000"/>
                  </a:schemeClr>
                </a:solidFill>
              </a:rPr>
              <a:t>Personal investigador que no cumpla las condiciones de </a:t>
            </a:r>
            <a:r>
              <a:rPr lang="es-ES" sz="2000" dirty="0" smtClean="0">
                <a:solidFill>
                  <a:schemeClr val="bg2">
                    <a:lumMod val="50000"/>
                  </a:schemeClr>
                </a:solidFill>
              </a:rPr>
              <a:t>vinculación</a:t>
            </a:r>
            <a:endParaRPr lang="es-ES" sz="2000" dirty="0">
              <a:solidFill>
                <a:schemeClr val="bg2">
                  <a:lumMod val="50000"/>
                </a:schemeClr>
              </a:solidFill>
            </a:endParaRPr>
          </a:p>
          <a:p>
            <a:pPr marL="285750" indent="-285750">
              <a:buClr>
                <a:srgbClr val="FF0000"/>
              </a:buClr>
              <a:buFont typeface="Wingdings" panose="05000000000000000000" pitchFamily="2" charset="2"/>
              <a:buChar char="Ø"/>
            </a:pPr>
            <a:r>
              <a:rPr lang="es-ES" sz="2000" dirty="0">
                <a:solidFill>
                  <a:schemeClr val="bg2">
                    <a:lumMod val="50000"/>
                  </a:schemeClr>
                </a:solidFill>
              </a:rPr>
              <a:t>Personal </a:t>
            </a:r>
            <a:r>
              <a:rPr lang="es-ES" sz="2000" dirty="0" err="1">
                <a:solidFill>
                  <a:schemeClr val="bg2">
                    <a:lumMod val="50000"/>
                  </a:schemeClr>
                </a:solidFill>
              </a:rPr>
              <a:t>predoctoral</a:t>
            </a:r>
            <a:r>
              <a:rPr lang="es-ES" sz="2000" dirty="0">
                <a:solidFill>
                  <a:schemeClr val="bg2">
                    <a:lumMod val="50000"/>
                  </a:schemeClr>
                </a:solidFill>
              </a:rPr>
              <a:t> en formación</a:t>
            </a:r>
          </a:p>
          <a:p>
            <a:pPr marL="285750" indent="-285750">
              <a:buClr>
                <a:srgbClr val="FF0000"/>
              </a:buClr>
              <a:buFont typeface="Wingdings" panose="05000000000000000000" pitchFamily="2" charset="2"/>
              <a:buChar char="Ø"/>
            </a:pPr>
            <a:r>
              <a:rPr lang="es-ES" sz="2000" dirty="0">
                <a:solidFill>
                  <a:schemeClr val="bg2">
                    <a:lumMod val="50000"/>
                  </a:schemeClr>
                </a:solidFill>
              </a:rPr>
              <a:t>Personal técnico de apoyo a la investigación</a:t>
            </a:r>
          </a:p>
          <a:p>
            <a:pPr marL="285750" indent="-285750">
              <a:buClr>
                <a:srgbClr val="FF0000"/>
              </a:buClr>
              <a:buFont typeface="Wingdings" panose="05000000000000000000" pitchFamily="2" charset="2"/>
              <a:buChar char="Ø"/>
            </a:pPr>
            <a:r>
              <a:rPr lang="es-ES" sz="2000" dirty="0">
                <a:solidFill>
                  <a:schemeClr val="bg2">
                    <a:lumMod val="50000"/>
                  </a:schemeClr>
                </a:solidFill>
              </a:rPr>
              <a:t>Personal Investigador perteneciente a entidades de investigación </a:t>
            </a:r>
            <a:r>
              <a:rPr lang="es-ES" sz="2000" dirty="0" smtClean="0">
                <a:solidFill>
                  <a:schemeClr val="bg2">
                    <a:lumMod val="50000"/>
                  </a:schemeClr>
                </a:solidFill>
              </a:rPr>
              <a:t>sin </a:t>
            </a:r>
            <a:r>
              <a:rPr lang="es-ES" sz="2000" dirty="0">
                <a:solidFill>
                  <a:schemeClr val="bg2">
                    <a:lumMod val="50000"/>
                  </a:schemeClr>
                </a:solidFill>
              </a:rPr>
              <a:t>residencia fiscal </a:t>
            </a:r>
            <a:r>
              <a:rPr lang="es-ES" sz="2000" dirty="0" smtClean="0">
                <a:solidFill>
                  <a:schemeClr val="bg2">
                    <a:lumMod val="50000"/>
                  </a:schemeClr>
                </a:solidFill>
              </a:rPr>
              <a:t>en </a:t>
            </a:r>
            <a:r>
              <a:rPr lang="es-ES" sz="2000" dirty="0">
                <a:solidFill>
                  <a:schemeClr val="bg2">
                    <a:lumMod val="50000"/>
                  </a:schemeClr>
                </a:solidFill>
              </a:rPr>
              <a:t>España</a:t>
            </a:r>
          </a:p>
        </p:txBody>
      </p:sp>
      <p:sp>
        <p:nvSpPr>
          <p:cNvPr id="9" name="CuadroTexto 8"/>
          <p:cNvSpPr txBox="1"/>
          <p:nvPr/>
        </p:nvSpPr>
        <p:spPr>
          <a:xfrm>
            <a:off x="499696" y="5234683"/>
            <a:ext cx="11192608" cy="1015663"/>
          </a:xfrm>
          <a:prstGeom prst="rect">
            <a:avLst/>
          </a:prstGeom>
          <a:noFill/>
        </p:spPr>
        <p:txBody>
          <a:bodyPr wrap="square" rtlCol="0">
            <a:spAutoFit/>
          </a:bodyPr>
          <a:lstStyle/>
          <a:p>
            <a:r>
              <a:rPr lang="es-ES" sz="2000" b="1" dirty="0">
                <a:solidFill>
                  <a:srgbClr val="FF0000"/>
                </a:solidFill>
              </a:rPr>
              <a:t>No  deberán figurar en el equipo de trabajo aquellas personas que tengan una relación funcionarial, estatutaria, laboral o cualquier otro vinculo profesional con la entidad solicitante o con otra entidad que cumpla los requisitos de la </a:t>
            </a:r>
            <a:r>
              <a:rPr lang="es-ES" sz="2000" b="1" dirty="0" smtClean="0">
                <a:solidFill>
                  <a:srgbClr val="FF0000"/>
                </a:solidFill>
              </a:rPr>
              <a:t>convocatoria </a:t>
            </a:r>
            <a:r>
              <a:rPr lang="es-ES" sz="2000" b="1" dirty="0" smtClean="0">
                <a:solidFill>
                  <a:srgbClr val="0070C0"/>
                </a:solidFill>
              </a:rPr>
              <a:t>para formar parte del equipo de investigación.</a:t>
            </a:r>
            <a:endParaRPr lang="es-ES" sz="2000" b="1" dirty="0">
              <a:solidFill>
                <a:srgbClr val="0070C0"/>
              </a:solidFill>
            </a:endParaRPr>
          </a:p>
        </p:txBody>
      </p:sp>
    </p:spTree>
    <p:extLst>
      <p:ext uri="{BB962C8B-B14F-4D97-AF65-F5344CB8AC3E}">
        <p14:creationId xmlns:p14="http://schemas.microsoft.com/office/powerpoint/2010/main" val="407857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1000" fill="hold"/>
                                        <p:tgtEl>
                                          <p:spTgt spid="9"/>
                                        </p:tgtEl>
                                        <p:attrNameLst>
                                          <p:attrName>ppt_w</p:attrName>
                                        </p:attrNameLst>
                                      </p:cBhvr>
                                      <p:tavLst>
                                        <p:tav tm="0">
                                          <p:val>
                                            <p:fltVal val="0"/>
                                          </p:val>
                                        </p:tav>
                                        <p:tav tm="100000">
                                          <p:val>
                                            <p:strVal val="#ppt_w"/>
                                          </p:val>
                                        </p:tav>
                                      </p:tavLst>
                                    </p:anim>
                                    <p:anim calcmode="lin" valueType="num">
                                      <p:cBhvr>
                                        <p:cTn id="18" dur="1000" fill="hold"/>
                                        <p:tgtEl>
                                          <p:spTgt spid="9"/>
                                        </p:tgtEl>
                                        <p:attrNameLst>
                                          <p:attrName>ppt_h</p:attrName>
                                        </p:attrNameLst>
                                      </p:cBhvr>
                                      <p:tavLst>
                                        <p:tav tm="0">
                                          <p:val>
                                            <p:fltVal val="0"/>
                                          </p:val>
                                        </p:tav>
                                        <p:tav tm="100000">
                                          <p:val>
                                            <p:strVal val="#ppt_h"/>
                                          </p:val>
                                        </p:tav>
                                      </p:tavLst>
                                    </p:anim>
                                    <p:anim calcmode="lin" valueType="num">
                                      <p:cBhvr>
                                        <p:cTn id="19" dur="1000" fill="hold"/>
                                        <p:tgtEl>
                                          <p:spTgt spid="9"/>
                                        </p:tgtEl>
                                        <p:attrNameLst>
                                          <p:attrName>style.rotation</p:attrName>
                                        </p:attrNameLst>
                                      </p:cBhvr>
                                      <p:tavLst>
                                        <p:tav tm="0">
                                          <p:val>
                                            <p:fltVal val="90"/>
                                          </p:val>
                                        </p:tav>
                                        <p:tav tm="100000">
                                          <p:val>
                                            <p:fltVal val="0"/>
                                          </p:val>
                                        </p:tav>
                                      </p:tavLst>
                                    </p:anim>
                                    <p:animEffect transition="in" filter="fade">
                                      <p:cBhvr>
                                        <p:cTn id="2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p:bldP spid="25" grpId="0"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58079" y="370437"/>
            <a:ext cx="10600662" cy="605510"/>
          </a:xfrm>
        </p:spPr>
        <p:txBody>
          <a:bodyPr>
            <a:normAutofit/>
          </a:bodyPr>
          <a:lstStyle/>
          <a:p>
            <a:pPr algn="ctr"/>
            <a:r>
              <a:rPr lang="es-ES" sz="3200" b="1" dirty="0">
                <a:solidFill>
                  <a:schemeClr val="tx1"/>
                </a:solidFill>
              </a:rPr>
              <a:t>Características de los proyectos</a:t>
            </a:r>
          </a:p>
        </p:txBody>
      </p:sp>
      <p:sp>
        <p:nvSpPr>
          <p:cNvPr id="13" name="CuadroTexto 12"/>
          <p:cNvSpPr txBox="1"/>
          <p:nvPr/>
        </p:nvSpPr>
        <p:spPr>
          <a:xfrm>
            <a:off x="258079" y="1845762"/>
            <a:ext cx="11495339" cy="707886"/>
          </a:xfrm>
          <a:prstGeom prst="rect">
            <a:avLst/>
          </a:prstGeom>
          <a:noFill/>
        </p:spPr>
        <p:txBody>
          <a:bodyPr wrap="square" rtlCol="0">
            <a:spAutoFit/>
          </a:bodyPr>
          <a:lstStyle/>
          <a:p>
            <a:r>
              <a:rPr lang="es-ES" sz="2000" b="1" dirty="0">
                <a:solidFill>
                  <a:srgbClr val="0070C0"/>
                </a:solidFill>
              </a:rPr>
              <a:t>COORDINADO: </a:t>
            </a:r>
            <a:r>
              <a:rPr lang="es-ES" sz="2000" dirty="0">
                <a:solidFill>
                  <a:srgbClr val="0070C0"/>
                </a:solidFill>
              </a:rPr>
              <a:t>Proyecto formado por un mínimo de dos y un máximo de </a:t>
            </a:r>
            <a:r>
              <a:rPr lang="es-ES" sz="2000" dirty="0" smtClean="0">
                <a:solidFill>
                  <a:srgbClr val="0070C0"/>
                </a:solidFill>
              </a:rPr>
              <a:t>6 </a:t>
            </a:r>
            <a:r>
              <a:rPr lang="es-ES" sz="2000" dirty="0" err="1" smtClean="0">
                <a:solidFill>
                  <a:srgbClr val="0070C0"/>
                </a:solidFill>
              </a:rPr>
              <a:t>subproyectos</a:t>
            </a:r>
            <a:r>
              <a:rPr lang="es-ES" sz="2000" dirty="0" smtClean="0">
                <a:solidFill>
                  <a:srgbClr val="0070C0"/>
                </a:solidFill>
              </a:rPr>
              <a:t>, </a:t>
            </a:r>
            <a:r>
              <a:rPr lang="es-ES" sz="2000" dirty="0">
                <a:solidFill>
                  <a:srgbClr val="0070C0"/>
                </a:solidFill>
              </a:rPr>
              <a:t>cada uno de ellos con uno/a o dos IP y un equipo de investigación.</a:t>
            </a:r>
          </a:p>
        </p:txBody>
      </p:sp>
      <p:sp>
        <p:nvSpPr>
          <p:cNvPr id="16" name="CuadroTexto 15"/>
          <p:cNvSpPr txBox="1"/>
          <p:nvPr/>
        </p:nvSpPr>
        <p:spPr>
          <a:xfrm>
            <a:off x="258079" y="1445652"/>
            <a:ext cx="11627224" cy="400110"/>
          </a:xfrm>
          <a:prstGeom prst="rect">
            <a:avLst/>
          </a:prstGeom>
          <a:noFill/>
        </p:spPr>
        <p:txBody>
          <a:bodyPr wrap="square" rtlCol="0">
            <a:spAutoFit/>
          </a:bodyPr>
          <a:lstStyle/>
          <a:p>
            <a:r>
              <a:rPr lang="es-ES" sz="2000" b="1" dirty="0">
                <a:solidFill>
                  <a:srgbClr val="0070C0"/>
                </a:solidFill>
              </a:rPr>
              <a:t>INDIVIDUAL: </a:t>
            </a:r>
            <a:r>
              <a:rPr lang="es-ES" sz="2000" dirty="0">
                <a:solidFill>
                  <a:srgbClr val="0070C0"/>
                </a:solidFill>
              </a:rPr>
              <a:t>Proyectos dirigidos por uno/a o dos IP con un equipo de investigación y equipo de trabajo</a:t>
            </a:r>
          </a:p>
        </p:txBody>
      </p:sp>
      <p:sp>
        <p:nvSpPr>
          <p:cNvPr id="5" name="CuadroTexto 4">
            <a:extLst>
              <a:ext uri="{FF2B5EF4-FFF2-40B4-BE49-F238E27FC236}">
                <a16:creationId xmlns:a16="http://schemas.microsoft.com/office/drawing/2014/main" id="{9079BFA9-E4BC-4C7E-8DB0-E102F6B47A15}"/>
              </a:ext>
            </a:extLst>
          </p:cNvPr>
          <p:cNvSpPr txBox="1"/>
          <p:nvPr/>
        </p:nvSpPr>
        <p:spPr>
          <a:xfrm>
            <a:off x="525667" y="2627207"/>
            <a:ext cx="11495339" cy="3785652"/>
          </a:xfrm>
          <a:prstGeom prst="rect">
            <a:avLst/>
          </a:prstGeom>
          <a:noFill/>
        </p:spPr>
        <p:txBody>
          <a:bodyPr wrap="square" rtlCol="0">
            <a:spAutoFit/>
          </a:bodyPr>
          <a:lstStyle/>
          <a:p>
            <a:endParaRPr lang="es-ES" sz="2000" dirty="0"/>
          </a:p>
          <a:p>
            <a:pPr marL="342900" indent="-342900" algn="just">
              <a:buClr>
                <a:srgbClr val="FF0000"/>
              </a:buClr>
              <a:buFont typeface="Wingdings" panose="05000000000000000000" pitchFamily="2" charset="2"/>
              <a:buChar char="Ø"/>
            </a:pPr>
            <a:r>
              <a:rPr lang="es-ES" sz="2000" dirty="0" smtClean="0">
                <a:solidFill>
                  <a:srgbClr val="0070C0"/>
                </a:solidFill>
              </a:rPr>
              <a:t>La/las personas IP </a:t>
            </a:r>
            <a:r>
              <a:rPr lang="es-ES" sz="2000" dirty="0">
                <a:solidFill>
                  <a:srgbClr val="0070C0"/>
                </a:solidFill>
              </a:rPr>
              <a:t>del Subproyecto 1 (que deberá ser de tipo B) será </a:t>
            </a:r>
            <a:r>
              <a:rPr lang="es-ES" sz="2000" dirty="0" smtClean="0">
                <a:solidFill>
                  <a:srgbClr val="0070C0"/>
                </a:solidFill>
              </a:rPr>
              <a:t>o serán </a:t>
            </a:r>
            <a:r>
              <a:rPr lang="es-ES" sz="2000" dirty="0">
                <a:solidFill>
                  <a:srgbClr val="0070C0"/>
                </a:solidFill>
              </a:rPr>
              <a:t>los coordinadores científicos del proyecto </a:t>
            </a:r>
            <a:r>
              <a:rPr lang="es-ES" sz="2000" dirty="0" smtClean="0">
                <a:solidFill>
                  <a:srgbClr val="0070C0"/>
                </a:solidFill>
              </a:rPr>
              <a:t>coordinado</a:t>
            </a:r>
            <a:endParaRPr lang="es-ES" sz="2000" dirty="0">
              <a:solidFill>
                <a:srgbClr val="0070C0"/>
              </a:solidFill>
            </a:endParaRPr>
          </a:p>
          <a:p>
            <a:pPr marL="342900" indent="-342900" algn="just">
              <a:buClr>
                <a:srgbClr val="FF0000"/>
              </a:buClr>
              <a:buFont typeface="Wingdings" panose="05000000000000000000" pitchFamily="2" charset="2"/>
              <a:buChar char="Ø"/>
            </a:pPr>
            <a:r>
              <a:rPr lang="es-ES" sz="2000" dirty="0">
                <a:solidFill>
                  <a:srgbClr val="0070C0"/>
                </a:solidFill>
              </a:rPr>
              <a:t>Los subproyectos podrán ser de tipo A y/o B, </a:t>
            </a:r>
            <a:r>
              <a:rPr lang="es-ES" sz="2000" dirty="0" smtClean="0">
                <a:solidFill>
                  <a:srgbClr val="0070C0"/>
                </a:solidFill>
              </a:rPr>
              <a:t>pero el proyecto coordinador solo podrá ser e tipo B</a:t>
            </a:r>
          </a:p>
          <a:p>
            <a:pPr marL="342900" indent="-342900" algn="just">
              <a:buClr>
                <a:srgbClr val="FF0000"/>
              </a:buClr>
              <a:buFont typeface="Wingdings" panose="05000000000000000000" pitchFamily="2" charset="2"/>
              <a:buChar char="Ø"/>
            </a:pPr>
            <a:r>
              <a:rPr lang="es-ES" sz="2000" dirty="0" smtClean="0">
                <a:solidFill>
                  <a:srgbClr val="0070C0"/>
                </a:solidFill>
              </a:rPr>
              <a:t>Todos </a:t>
            </a:r>
            <a:r>
              <a:rPr lang="es-ES" sz="2000" dirty="0">
                <a:solidFill>
                  <a:srgbClr val="0070C0"/>
                </a:solidFill>
              </a:rPr>
              <a:t>los subproyectos deberán ser de la misma modalidad, de la misma el </a:t>
            </a:r>
            <a:r>
              <a:rPr lang="es-ES" sz="2000" dirty="0" err="1">
                <a:solidFill>
                  <a:srgbClr val="0070C0"/>
                </a:solidFill>
              </a:rPr>
              <a:t>Area</a:t>
            </a:r>
            <a:r>
              <a:rPr lang="es-ES" sz="2000" dirty="0">
                <a:solidFill>
                  <a:srgbClr val="0070C0"/>
                </a:solidFill>
              </a:rPr>
              <a:t> temática y duración  </a:t>
            </a:r>
          </a:p>
          <a:p>
            <a:pPr marL="342900" indent="-342900" algn="just">
              <a:buClr>
                <a:srgbClr val="FF0000"/>
              </a:buClr>
              <a:buFont typeface="Wingdings" panose="05000000000000000000" pitchFamily="2" charset="2"/>
              <a:buChar char="Ø"/>
            </a:pPr>
            <a:r>
              <a:rPr lang="es-ES" sz="2000" dirty="0">
                <a:solidFill>
                  <a:srgbClr val="0070C0"/>
                </a:solidFill>
              </a:rPr>
              <a:t>En los proyectos tipo </a:t>
            </a:r>
            <a:r>
              <a:rPr lang="es-ES" sz="2000" dirty="0" smtClean="0">
                <a:solidFill>
                  <a:srgbClr val="0070C0"/>
                </a:solidFill>
              </a:rPr>
              <a:t>RTA </a:t>
            </a:r>
            <a:r>
              <a:rPr lang="es-ES" sz="2000" dirty="0">
                <a:solidFill>
                  <a:srgbClr val="0070C0"/>
                </a:solidFill>
              </a:rPr>
              <a:t>la entidad beneficiaria del subproyecto 1 deberá ser INIA o instituciones integradas en la Comisión Coordinadora de Investigación Agraria INIA-CAA. </a:t>
            </a:r>
          </a:p>
          <a:p>
            <a:pPr marL="342900" indent="-342900" algn="just">
              <a:buClr>
                <a:srgbClr val="FF0000"/>
              </a:buClr>
              <a:buFont typeface="Wingdings" panose="05000000000000000000" pitchFamily="2" charset="2"/>
              <a:buChar char="Ø"/>
            </a:pPr>
            <a:r>
              <a:rPr lang="es-ES" sz="2000" dirty="0">
                <a:solidFill>
                  <a:srgbClr val="0070C0"/>
                </a:solidFill>
              </a:rPr>
              <a:t>Si el </a:t>
            </a:r>
            <a:r>
              <a:rPr lang="es-ES" sz="2000" dirty="0" err="1">
                <a:solidFill>
                  <a:srgbClr val="0070C0"/>
                </a:solidFill>
              </a:rPr>
              <a:t>subproyecto</a:t>
            </a:r>
            <a:r>
              <a:rPr lang="es-ES" sz="2000" dirty="0">
                <a:solidFill>
                  <a:srgbClr val="0070C0"/>
                </a:solidFill>
              </a:rPr>
              <a:t> 1 no fuese propuesto para financiación, el resto de los </a:t>
            </a:r>
            <a:r>
              <a:rPr lang="es-ES" sz="2000" dirty="0" err="1">
                <a:solidFill>
                  <a:srgbClr val="0070C0"/>
                </a:solidFill>
              </a:rPr>
              <a:t>subproyectos</a:t>
            </a:r>
            <a:r>
              <a:rPr lang="es-ES" sz="2000" dirty="0">
                <a:solidFill>
                  <a:srgbClr val="0070C0"/>
                </a:solidFill>
              </a:rPr>
              <a:t> no podrán ser financiados</a:t>
            </a:r>
          </a:p>
          <a:p>
            <a:pPr marL="342900" indent="-342900" algn="just">
              <a:buClr>
                <a:srgbClr val="FF0000"/>
              </a:buClr>
              <a:buFont typeface="Wingdings" panose="05000000000000000000" pitchFamily="2" charset="2"/>
              <a:buChar char="Ø"/>
            </a:pPr>
            <a:r>
              <a:rPr lang="es-ES" sz="2000" dirty="0">
                <a:solidFill>
                  <a:srgbClr val="0070C0"/>
                </a:solidFill>
              </a:rPr>
              <a:t>Si el subproyecto 1 es financiado no implica que todos los subproyectos lo sean</a:t>
            </a:r>
            <a:r>
              <a:rPr lang="es-ES" sz="2000" dirty="0"/>
              <a:t>.</a:t>
            </a:r>
          </a:p>
          <a:p>
            <a:pPr marL="342900" indent="-342900" algn="just">
              <a:buClr>
                <a:srgbClr val="FF0000"/>
              </a:buClr>
              <a:buFont typeface="Wingdings" panose="05000000000000000000" pitchFamily="2" charset="2"/>
              <a:buChar char="Ø"/>
            </a:pPr>
            <a:r>
              <a:rPr lang="es-ES" sz="2000" dirty="0"/>
              <a:t> </a:t>
            </a:r>
            <a:r>
              <a:rPr lang="es-ES" sz="2000" b="1" dirty="0">
                <a:solidFill>
                  <a:srgbClr val="FF0000"/>
                </a:solidFill>
              </a:rPr>
              <a:t>Los subproyectos financiados no podrán subcontratar las actividades que figuren en la memoria como responsabilidad de los subproyectos no financiados </a:t>
            </a:r>
          </a:p>
        </p:txBody>
      </p:sp>
    </p:spTree>
    <p:extLst>
      <p:ext uri="{BB962C8B-B14F-4D97-AF65-F5344CB8AC3E}">
        <p14:creationId xmlns:p14="http://schemas.microsoft.com/office/powerpoint/2010/main" val="3616533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 bandas LA">
  <a:themeElements>
    <a:clrScheme name="Con bandas">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Con banda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 banda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AEI.potx" id="{BE1336A4-3C21-4475-8E48-6151B0C6A218}" vid="{E37B29A6-CA4E-42E8-9920-805D42A0A4D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2823</TotalTime>
  <Words>4018</Words>
  <Application>Microsoft Office PowerPoint</Application>
  <PresentationFormat>Panorámica</PresentationFormat>
  <Paragraphs>425</Paragraphs>
  <Slides>34</Slides>
  <Notes>3</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34</vt:i4>
      </vt:variant>
    </vt:vector>
  </HeadingPairs>
  <TitlesOfParts>
    <vt:vector size="43" baseType="lpstr">
      <vt:lpstr>Arial</vt:lpstr>
      <vt:lpstr>Calibri</vt:lpstr>
      <vt:lpstr>Corbel</vt:lpstr>
      <vt:lpstr>Gill Sans MT</vt:lpstr>
      <vt:lpstr>Tahoma</vt:lpstr>
      <vt:lpstr>Times New Roman</vt:lpstr>
      <vt:lpstr>Trebuchet MS</vt:lpstr>
      <vt:lpstr>Wingdings</vt:lpstr>
      <vt:lpstr>Con bandas LA</vt:lpstr>
      <vt:lpstr>Presentación de PowerPoint</vt:lpstr>
      <vt:lpstr>PLAN ESTATAL DE INVESTIGACION CIENTIFICA Y TECNICA Y DE INNOVACION 2021-2023</vt:lpstr>
      <vt:lpstr>Objetivos y modalidades de proyectos</vt:lpstr>
      <vt:lpstr>tipos de proyectos: Prioridades Temáticas</vt:lpstr>
      <vt:lpstr>tipos de proyectos</vt:lpstr>
      <vt:lpstr>Entidades beneficiarias</vt:lpstr>
      <vt:lpstr>Componentes del proyecto</vt:lpstr>
      <vt:lpstr>Componentes del proyecto (II)</vt:lpstr>
      <vt:lpstr>Características de los proyectos</vt:lpstr>
      <vt:lpstr>Características de los proyectos: duración</vt:lpstr>
      <vt:lpstr>PRESUPUESTO CONVOCATORIA</vt:lpstr>
      <vt:lpstr>Contenido y documentación de la solicitud</vt:lpstr>
      <vt:lpstr>Formulario electrónico: solicitud (I)</vt:lpstr>
      <vt:lpstr>Formulario electrónico: solicitud (II)</vt:lpstr>
      <vt:lpstr>Formulario electrónico: presupuesto (I)</vt:lpstr>
      <vt:lpstr>Formulario electrónico: presupuesto (II)</vt:lpstr>
      <vt:lpstr>Formulario electrónico: presupuesto (III)</vt:lpstr>
      <vt:lpstr>Memoria científico-tÉcnica (I)</vt:lpstr>
      <vt:lpstr>Memoria científico-tÉcnica  anexo vii (II)</vt:lpstr>
      <vt:lpstr>Memoria científico-tÉcnica (III)</vt:lpstr>
      <vt:lpstr>Memoria científico-tÉcnica (IV)</vt:lpstr>
      <vt:lpstr>cva</vt:lpstr>
      <vt:lpstr>Nuevo formato cva</vt:lpstr>
      <vt:lpstr>Nuevo formato cva</vt:lpstr>
      <vt:lpstr>Nuevo formato cva</vt:lpstr>
      <vt:lpstr>Presentación de PowerPoint</vt:lpstr>
      <vt:lpstr>PAPEL FUNDAMENTAL DE LA COMUNIDAD CIENTÍFICA</vt:lpstr>
      <vt:lpstr>Presentación de PowerPoint</vt:lpstr>
      <vt:lpstr>Presentación de PowerPoint</vt:lpstr>
      <vt:lpstr>seguimiento científico-técnico: modificaciones</vt:lpstr>
      <vt:lpstr>Justificación científico-técnica</vt:lpstr>
      <vt:lpstr>Seguimiento económico</vt:lpstr>
      <vt:lpstr>Resumen novedades</vt:lpstr>
      <vt:lpstr>Muchas gracias por la atención  Una selección de las preguntas de interés general formuladas en el chat se responderán a continuación  Para las Preguntas de interés particular, lo mejor es remitirlas a los buzones de correo electrónico:</vt:lpstr>
    </vt:vector>
  </TitlesOfParts>
  <Company>Ministerio de Economía, Industria y Competitividad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Playán Jubillar, Enrique</dc:creator>
  <cp:lastModifiedBy>Armesto Lopez, M.Lourdes</cp:lastModifiedBy>
  <cp:revision>229</cp:revision>
  <cp:lastPrinted>2019-10-01T15:10:57Z</cp:lastPrinted>
  <dcterms:created xsi:type="dcterms:W3CDTF">2019-05-05T16:41:36Z</dcterms:created>
  <dcterms:modified xsi:type="dcterms:W3CDTF">2021-11-17T09:05:22Z</dcterms:modified>
</cp:coreProperties>
</file>