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16"/>
  </p:notesMasterIdLst>
  <p:sldIdLst>
    <p:sldId id="306" r:id="rId3"/>
    <p:sldId id="259" r:id="rId4"/>
    <p:sldId id="258" r:id="rId5"/>
    <p:sldId id="271" r:id="rId6"/>
    <p:sldId id="263" r:id="rId7"/>
    <p:sldId id="275" r:id="rId8"/>
    <p:sldId id="264" r:id="rId9"/>
    <p:sldId id="276" r:id="rId10"/>
    <p:sldId id="279" r:id="rId11"/>
    <p:sldId id="280" r:id="rId12"/>
    <p:sldId id="281" r:id="rId13"/>
    <p:sldId id="307" r:id="rId14"/>
    <p:sldId id="273" r:id="rId15"/>
  </p:sldIdLst>
  <p:sldSz cx="10693400" cy="7562850"/>
  <p:notesSz cx="10233025" cy="710247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1" userDrawn="1">
          <p15:clr>
            <a:srgbClr val="A4A3A4"/>
          </p15:clr>
        </p15:guide>
        <p15:guide id="2" pos="332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0" clrIdx="0">
    <p:extLst>
      <p:ext uri="{19B8F6BF-5375-455C-9EA6-DF929625EA0E}">
        <p15:presenceInfo xmlns:p15="http://schemas.microsoft.com/office/powerpoint/2012/main" userId="Windows User" providerId="None"/>
      </p:ext>
    </p:extLst>
  </p:cmAuthor>
  <p:cmAuthor id="2" name="Teodora Codruta Mocan" initials="TCM" lastIdx="0" clrIdx="1">
    <p:extLst>
      <p:ext uri="{19B8F6BF-5375-455C-9EA6-DF929625EA0E}">
        <p15:presenceInfo xmlns:p15="http://schemas.microsoft.com/office/powerpoint/2012/main" userId="S-1-12-1-2286681179-1123849767-3677231801-28685468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3A43"/>
    <a:srgbClr val="ECC9D4"/>
    <a:srgbClr val="29378D"/>
    <a:srgbClr val="FFFFFF"/>
    <a:srgbClr val="B9B9B9"/>
    <a:srgbClr val="E6E6E6"/>
    <a:srgbClr val="003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4" autoAdjust="0"/>
    <p:restoredTop sz="95179" autoAdjust="0"/>
  </p:normalViewPr>
  <p:slideViewPr>
    <p:cSldViewPr>
      <p:cViewPr varScale="1">
        <p:scale>
          <a:sx n="74" d="100"/>
          <a:sy n="74" d="100"/>
        </p:scale>
        <p:origin x="1152" y="67"/>
      </p:cViewPr>
      <p:guideLst>
        <p:guide orient="horz" pos="2881"/>
        <p:guide pos="3323"/>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433888" cy="3556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795963" y="0"/>
            <a:ext cx="4435475" cy="355600"/>
          </a:xfrm>
          <a:prstGeom prst="rect">
            <a:avLst/>
          </a:prstGeom>
        </p:spPr>
        <p:txBody>
          <a:bodyPr vert="horz" lIns="91440" tIns="45720" rIns="91440" bIns="45720" rtlCol="0"/>
          <a:lstStyle>
            <a:lvl1pPr algn="r">
              <a:defRPr sz="1200"/>
            </a:lvl1pPr>
          </a:lstStyle>
          <a:p>
            <a:fld id="{66CAFBB4-4244-4F8A-9FA3-314B4C9664E0}" type="datetimeFigureOut">
              <a:rPr lang="it-IT" smtClean="0"/>
              <a:t>23/12/2024</a:t>
            </a:fld>
            <a:endParaRPr lang="it-IT"/>
          </a:p>
        </p:txBody>
      </p:sp>
      <p:sp>
        <p:nvSpPr>
          <p:cNvPr id="4" name="Segnaposto immagine diapositiva 3"/>
          <p:cNvSpPr>
            <a:spLocks noGrp="1" noRot="1" noChangeAspect="1"/>
          </p:cNvSpPr>
          <p:nvPr>
            <p:ph type="sldImg" idx="2"/>
          </p:nvPr>
        </p:nvSpPr>
        <p:spPr>
          <a:xfrm>
            <a:off x="3421063" y="887413"/>
            <a:ext cx="3390900" cy="23971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1023938" y="3417888"/>
            <a:ext cx="8185150" cy="2797175"/>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746875"/>
            <a:ext cx="4433888" cy="3556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795963" y="6746875"/>
            <a:ext cx="4435475" cy="355600"/>
          </a:xfrm>
          <a:prstGeom prst="rect">
            <a:avLst/>
          </a:prstGeom>
        </p:spPr>
        <p:txBody>
          <a:bodyPr vert="horz" lIns="91440" tIns="45720" rIns="91440" bIns="45720" rtlCol="0" anchor="b"/>
          <a:lstStyle>
            <a:lvl1pPr algn="r">
              <a:defRPr sz="1200"/>
            </a:lvl1pPr>
          </a:lstStyle>
          <a:p>
            <a:fld id="{C8147ED4-D839-43F1-94E9-8B57F52570B4}" type="slidenum">
              <a:rPr lang="it-IT" smtClean="0"/>
              <a:t>‹N›</a:t>
            </a:fld>
            <a:endParaRPr lang="it-IT"/>
          </a:p>
        </p:txBody>
      </p:sp>
    </p:spTree>
    <p:extLst>
      <p:ext uri="{BB962C8B-B14F-4D97-AF65-F5344CB8AC3E}">
        <p14:creationId xmlns:p14="http://schemas.microsoft.com/office/powerpoint/2010/main" val="3972183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8147ED4-D839-43F1-94E9-8B57F52570B4}" type="slidenum">
              <a:rPr lang="it-IT" smtClean="0"/>
              <a:t>6</a:t>
            </a:fld>
            <a:endParaRPr lang="it-IT"/>
          </a:p>
        </p:txBody>
      </p:sp>
    </p:spTree>
    <p:extLst>
      <p:ext uri="{BB962C8B-B14F-4D97-AF65-F5344CB8AC3E}">
        <p14:creationId xmlns:p14="http://schemas.microsoft.com/office/powerpoint/2010/main" val="2860679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534671" y="1692889"/>
            <a:ext cx="4724776" cy="705515"/>
          </a:xfrm>
        </p:spPr>
        <p:txBody>
          <a:bodyPr anchor="b"/>
          <a:lstStyle>
            <a:lvl1pPr marL="0" indent="0">
              <a:buNone/>
              <a:defRPr sz="2568" b="1"/>
            </a:lvl1pPr>
            <a:lvl2pPr marL="492191" indent="0">
              <a:buNone/>
              <a:defRPr sz="2101" b="1"/>
            </a:lvl2pPr>
            <a:lvl3pPr marL="984382" indent="0">
              <a:buNone/>
              <a:defRPr sz="1984" b="1"/>
            </a:lvl3pPr>
            <a:lvl4pPr marL="1476573" indent="0">
              <a:buNone/>
              <a:defRPr sz="1751" b="1"/>
            </a:lvl4pPr>
            <a:lvl5pPr marL="1968763" indent="0">
              <a:buNone/>
              <a:defRPr sz="1751" b="1"/>
            </a:lvl5pPr>
            <a:lvl6pPr marL="2460954" indent="0">
              <a:buNone/>
              <a:defRPr sz="1751" b="1"/>
            </a:lvl6pPr>
            <a:lvl7pPr marL="2953146" indent="0">
              <a:buNone/>
              <a:defRPr sz="1751" b="1"/>
            </a:lvl7pPr>
            <a:lvl8pPr marL="3445336" indent="0">
              <a:buNone/>
              <a:defRPr sz="1751" b="1"/>
            </a:lvl8pPr>
            <a:lvl9pPr marL="3937527" indent="0">
              <a:buNone/>
              <a:defRPr sz="1751" b="1"/>
            </a:lvl9pPr>
          </a:lstStyle>
          <a:p>
            <a:pPr lvl="0"/>
            <a:r>
              <a:rPr lang="it-IT"/>
              <a:t>Fare clic per modificare stili del testo dello schema</a:t>
            </a:r>
          </a:p>
        </p:txBody>
      </p:sp>
      <p:sp>
        <p:nvSpPr>
          <p:cNvPr id="4" name="Segnaposto contenuto 3"/>
          <p:cNvSpPr>
            <a:spLocks noGrp="1"/>
          </p:cNvSpPr>
          <p:nvPr>
            <p:ph sz="half" idx="2"/>
          </p:nvPr>
        </p:nvSpPr>
        <p:spPr>
          <a:xfrm>
            <a:off x="534671" y="2398405"/>
            <a:ext cx="4724776" cy="4357392"/>
          </a:xfrm>
        </p:spPr>
        <p:txBody>
          <a:bodyPr/>
          <a:lstStyle>
            <a:lvl1pPr>
              <a:defRPr sz="2568"/>
            </a:lvl1pPr>
            <a:lvl2pPr>
              <a:defRPr sz="2101"/>
            </a:lvl2pPr>
            <a:lvl3pPr>
              <a:defRPr sz="1984"/>
            </a:lvl3pPr>
            <a:lvl4pPr>
              <a:defRPr sz="1751"/>
            </a:lvl4pPr>
            <a:lvl5pPr>
              <a:defRPr sz="1751"/>
            </a:lvl5pPr>
            <a:lvl6pPr>
              <a:defRPr sz="1751"/>
            </a:lvl6pPr>
            <a:lvl7pPr>
              <a:defRPr sz="1751"/>
            </a:lvl7pPr>
            <a:lvl8pPr>
              <a:defRPr sz="1751"/>
            </a:lvl8pPr>
            <a:lvl9pPr>
              <a:defRPr sz="1751"/>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432100" y="1692889"/>
            <a:ext cx="4726632" cy="705515"/>
          </a:xfrm>
        </p:spPr>
        <p:txBody>
          <a:bodyPr anchor="b"/>
          <a:lstStyle>
            <a:lvl1pPr marL="0" indent="0">
              <a:buNone/>
              <a:defRPr sz="2568" b="1"/>
            </a:lvl1pPr>
            <a:lvl2pPr marL="492191" indent="0">
              <a:buNone/>
              <a:defRPr sz="2101" b="1"/>
            </a:lvl2pPr>
            <a:lvl3pPr marL="984382" indent="0">
              <a:buNone/>
              <a:defRPr sz="1984" b="1"/>
            </a:lvl3pPr>
            <a:lvl4pPr marL="1476573" indent="0">
              <a:buNone/>
              <a:defRPr sz="1751" b="1"/>
            </a:lvl4pPr>
            <a:lvl5pPr marL="1968763" indent="0">
              <a:buNone/>
              <a:defRPr sz="1751" b="1"/>
            </a:lvl5pPr>
            <a:lvl6pPr marL="2460954" indent="0">
              <a:buNone/>
              <a:defRPr sz="1751" b="1"/>
            </a:lvl6pPr>
            <a:lvl7pPr marL="2953146" indent="0">
              <a:buNone/>
              <a:defRPr sz="1751" b="1"/>
            </a:lvl7pPr>
            <a:lvl8pPr marL="3445336" indent="0">
              <a:buNone/>
              <a:defRPr sz="1751" b="1"/>
            </a:lvl8pPr>
            <a:lvl9pPr marL="3937527" indent="0">
              <a:buNone/>
              <a:defRPr sz="1751" b="1"/>
            </a:lvl9pPr>
          </a:lstStyle>
          <a:p>
            <a:pPr lvl="0"/>
            <a:r>
              <a:rPr lang="it-IT"/>
              <a:t>Fare clic per modificare stili del testo dello schema</a:t>
            </a:r>
          </a:p>
        </p:txBody>
      </p:sp>
      <p:sp>
        <p:nvSpPr>
          <p:cNvPr id="6" name="Segnaposto contenuto 5"/>
          <p:cNvSpPr>
            <a:spLocks noGrp="1"/>
          </p:cNvSpPr>
          <p:nvPr>
            <p:ph sz="quarter" idx="4"/>
          </p:nvPr>
        </p:nvSpPr>
        <p:spPr>
          <a:xfrm>
            <a:off x="5432100" y="2398405"/>
            <a:ext cx="4726632" cy="4357392"/>
          </a:xfrm>
        </p:spPr>
        <p:txBody>
          <a:bodyPr/>
          <a:lstStyle>
            <a:lvl1pPr>
              <a:defRPr sz="2568"/>
            </a:lvl1pPr>
            <a:lvl2pPr>
              <a:defRPr sz="2101"/>
            </a:lvl2pPr>
            <a:lvl3pPr>
              <a:defRPr sz="1984"/>
            </a:lvl3pPr>
            <a:lvl4pPr>
              <a:defRPr sz="1751"/>
            </a:lvl4pPr>
            <a:lvl5pPr>
              <a:defRPr sz="1751"/>
            </a:lvl5pPr>
            <a:lvl6pPr>
              <a:defRPr sz="1751"/>
            </a:lvl6pPr>
            <a:lvl7pPr>
              <a:defRPr sz="1751"/>
            </a:lvl7pPr>
            <a:lvl8pPr>
              <a:defRPr sz="1751"/>
            </a:lvl8pPr>
            <a:lvl9pPr>
              <a:defRPr sz="1751"/>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fld id="{3ABEFBFB-2782-4ED3-BF12-A6639ED2AA71}" type="datetimeFigureOut">
              <a:rPr lang="it-IT"/>
              <a:pPr/>
              <a:t>23/12/2024</a:t>
            </a:fld>
            <a:endParaRPr lang="it-IT"/>
          </a:p>
        </p:txBody>
      </p:sp>
      <p:sp>
        <p:nvSpPr>
          <p:cNvPr id="8" name="Segnaposto piè di pagina 4"/>
          <p:cNvSpPr>
            <a:spLocks noGrp="1"/>
          </p:cNvSpPr>
          <p:nvPr>
            <p:ph type="ftr" sz="quarter" idx="11"/>
          </p:nvPr>
        </p:nvSpPr>
        <p:spPr/>
        <p:txBody>
          <a:bodyPr/>
          <a:lstStyle>
            <a:lvl1pPr>
              <a:defRPr/>
            </a:lvl1pPr>
          </a:lstStyle>
          <a:p>
            <a:endParaRPr lang="es-ES"/>
          </a:p>
        </p:txBody>
      </p:sp>
      <p:sp>
        <p:nvSpPr>
          <p:cNvPr id="9" name="Segnaposto numero diapositiva 5"/>
          <p:cNvSpPr>
            <a:spLocks noGrp="1"/>
          </p:cNvSpPr>
          <p:nvPr>
            <p:ph type="sldNum" sz="quarter" idx="12"/>
          </p:nvPr>
        </p:nvSpPr>
        <p:spPr/>
        <p:txBody>
          <a:bodyPr/>
          <a:lstStyle>
            <a:lvl1pPr>
              <a:defRPr/>
            </a:lvl1pPr>
          </a:lstStyle>
          <a:p>
            <a:fld id="{5EB07865-4937-4616-827A-1634F9DC3498}" type="slidenum">
              <a:rPr lang="it-IT"/>
              <a:pPr/>
              <a:t>‹N›</a:t>
            </a:fld>
            <a:endParaRPr lang="it-IT"/>
          </a:p>
        </p:txBody>
      </p:sp>
    </p:spTree>
    <p:extLst>
      <p:ext uri="{BB962C8B-B14F-4D97-AF65-F5344CB8AC3E}">
        <p14:creationId xmlns:p14="http://schemas.microsoft.com/office/powerpoint/2010/main" val="1959919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fld id="{BBF459C3-8CAB-4619-852E-6A76B9E58C1E}" type="datetimeFigureOut">
              <a:rPr lang="it-IT"/>
              <a:pPr/>
              <a:t>23/12/2024</a:t>
            </a:fld>
            <a:endParaRPr lang="it-IT"/>
          </a:p>
        </p:txBody>
      </p:sp>
      <p:sp>
        <p:nvSpPr>
          <p:cNvPr id="4" name="Segnaposto piè di pagina 4"/>
          <p:cNvSpPr>
            <a:spLocks noGrp="1"/>
          </p:cNvSpPr>
          <p:nvPr>
            <p:ph type="ftr" sz="quarter" idx="11"/>
          </p:nvPr>
        </p:nvSpPr>
        <p:spPr/>
        <p:txBody>
          <a:bodyPr/>
          <a:lstStyle>
            <a:lvl1pPr>
              <a:defRPr/>
            </a:lvl1pPr>
          </a:lstStyle>
          <a:p>
            <a:endParaRPr lang="es-ES"/>
          </a:p>
        </p:txBody>
      </p:sp>
      <p:sp>
        <p:nvSpPr>
          <p:cNvPr id="5" name="Segnaposto numero diapositiva 5"/>
          <p:cNvSpPr>
            <a:spLocks noGrp="1"/>
          </p:cNvSpPr>
          <p:nvPr>
            <p:ph type="sldNum" sz="quarter" idx="12"/>
          </p:nvPr>
        </p:nvSpPr>
        <p:spPr/>
        <p:txBody>
          <a:bodyPr/>
          <a:lstStyle>
            <a:lvl1pPr>
              <a:defRPr/>
            </a:lvl1pPr>
          </a:lstStyle>
          <a:p>
            <a:fld id="{1B2078C0-0276-46FC-A072-4F9C86F9B0D4}" type="slidenum">
              <a:rPr lang="it-IT"/>
              <a:pPr/>
              <a:t>‹N›</a:t>
            </a:fld>
            <a:endParaRPr lang="it-IT"/>
          </a:p>
        </p:txBody>
      </p:sp>
    </p:spTree>
    <p:extLst>
      <p:ext uri="{BB962C8B-B14F-4D97-AF65-F5344CB8AC3E}">
        <p14:creationId xmlns:p14="http://schemas.microsoft.com/office/powerpoint/2010/main" val="2468034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fld id="{0AC8E898-CDE8-4DF0-8ABD-F248F5377C42}" type="datetimeFigureOut">
              <a:rPr lang="it-IT"/>
              <a:pPr/>
              <a:t>23/12/2024</a:t>
            </a:fld>
            <a:endParaRPr lang="it-IT"/>
          </a:p>
        </p:txBody>
      </p:sp>
      <p:sp>
        <p:nvSpPr>
          <p:cNvPr id="3" name="Segnaposto piè di pagina 4"/>
          <p:cNvSpPr>
            <a:spLocks noGrp="1"/>
          </p:cNvSpPr>
          <p:nvPr>
            <p:ph type="ftr" sz="quarter" idx="11"/>
          </p:nvPr>
        </p:nvSpPr>
        <p:spPr/>
        <p:txBody>
          <a:bodyPr/>
          <a:lstStyle>
            <a:lvl1pPr>
              <a:defRPr/>
            </a:lvl1pPr>
          </a:lstStyle>
          <a:p>
            <a:endParaRPr lang="es-ES"/>
          </a:p>
        </p:txBody>
      </p:sp>
      <p:sp>
        <p:nvSpPr>
          <p:cNvPr id="4" name="Segnaposto numero diapositiva 5"/>
          <p:cNvSpPr>
            <a:spLocks noGrp="1"/>
          </p:cNvSpPr>
          <p:nvPr>
            <p:ph type="sldNum" sz="quarter" idx="12"/>
          </p:nvPr>
        </p:nvSpPr>
        <p:spPr/>
        <p:txBody>
          <a:bodyPr/>
          <a:lstStyle>
            <a:lvl1pPr>
              <a:defRPr/>
            </a:lvl1pPr>
          </a:lstStyle>
          <a:p>
            <a:fld id="{AC165374-4D20-4820-B00F-40A91D602438}" type="slidenum">
              <a:rPr lang="it-IT"/>
              <a:pPr/>
              <a:t>‹N›</a:t>
            </a:fld>
            <a:endParaRPr lang="it-IT"/>
          </a:p>
        </p:txBody>
      </p:sp>
    </p:spTree>
    <p:extLst>
      <p:ext uri="{BB962C8B-B14F-4D97-AF65-F5344CB8AC3E}">
        <p14:creationId xmlns:p14="http://schemas.microsoft.com/office/powerpoint/2010/main" val="1536820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34670" y="301114"/>
            <a:ext cx="3518056" cy="1281483"/>
          </a:xfrm>
        </p:spPr>
        <p:txBody>
          <a:bodyPr anchor="b"/>
          <a:lstStyle>
            <a:lvl1pPr algn="l">
              <a:defRPr sz="2101" b="1"/>
            </a:lvl1pPr>
          </a:lstStyle>
          <a:p>
            <a:r>
              <a:rPr lang="it-IT"/>
              <a:t>Fare clic per modificare lo stile del titolo</a:t>
            </a:r>
          </a:p>
        </p:txBody>
      </p:sp>
      <p:sp>
        <p:nvSpPr>
          <p:cNvPr id="3" name="Segnaposto contenuto 2"/>
          <p:cNvSpPr>
            <a:spLocks noGrp="1"/>
          </p:cNvSpPr>
          <p:nvPr>
            <p:ph idx="1"/>
          </p:nvPr>
        </p:nvSpPr>
        <p:spPr>
          <a:xfrm>
            <a:off x="4180822" y="301114"/>
            <a:ext cx="5977908" cy="6454683"/>
          </a:xfrm>
        </p:spPr>
        <p:txBody>
          <a:bodyPr/>
          <a:lstStyle>
            <a:lvl1pPr>
              <a:defRPr sz="3501"/>
            </a:lvl1pPr>
            <a:lvl2pPr>
              <a:defRPr sz="3034"/>
            </a:lvl2pPr>
            <a:lvl3pPr>
              <a:defRPr sz="2568"/>
            </a:lvl3pPr>
            <a:lvl4pPr>
              <a:defRPr sz="2101"/>
            </a:lvl4pPr>
            <a:lvl5pPr>
              <a:defRPr sz="2101"/>
            </a:lvl5pPr>
            <a:lvl6pPr>
              <a:defRPr sz="2101"/>
            </a:lvl6pPr>
            <a:lvl7pPr>
              <a:defRPr sz="2101"/>
            </a:lvl7pPr>
            <a:lvl8pPr>
              <a:defRPr sz="2101"/>
            </a:lvl8pPr>
            <a:lvl9pPr>
              <a:defRPr sz="2101"/>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534670" y="1582597"/>
            <a:ext cx="3518056" cy="5173200"/>
          </a:xfrm>
        </p:spPr>
        <p:txBody>
          <a:bodyPr/>
          <a:lstStyle>
            <a:lvl1pPr marL="0" indent="0">
              <a:buNone/>
              <a:defRPr sz="1517"/>
            </a:lvl1pPr>
            <a:lvl2pPr marL="492191" indent="0">
              <a:buNone/>
              <a:defRPr sz="1284"/>
            </a:lvl2pPr>
            <a:lvl3pPr marL="984382" indent="0">
              <a:buNone/>
              <a:defRPr sz="1050"/>
            </a:lvl3pPr>
            <a:lvl4pPr marL="1476573" indent="0">
              <a:buNone/>
              <a:defRPr sz="934"/>
            </a:lvl4pPr>
            <a:lvl5pPr marL="1968763" indent="0">
              <a:buNone/>
              <a:defRPr sz="934"/>
            </a:lvl5pPr>
            <a:lvl6pPr marL="2460954" indent="0">
              <a:buNone/>
              <a:defRPr sz="934"/>
            </a:lvl6pPr>
            <a:lvl7pPr marL="2953146" indent="0">
              <a:buNone/>
              <a:defRPr sz="934"/>
            </a:lvl7pPr>
            <a:lvl8pPr marL="3445336" indent="0">
              <a:buNone/>
              <a:defRPr sz="934"/>
            </a:lvl8pPr>
            <a:lvl9pPr marL="3937527" indent="0">
              <a:buNone/>
              <a:defRPr sz="934"/>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fld id="{BB10BBFB-1FED-4B52-837D-3323F18429E2}" type="datetimeFigureOut">
              <a:rPr lang="it-IT"/>
              <a:pPr/>
              <a:t>23/12/2024</a:t>
            </a:fld>
            <a:endParaRPr lang="it-IT"/>
          </a:p>
        </p:txBody>
      </p:sp>
      <p:sp>
        <p:nvSpPr>
          <p:cNvPr id="6" name="Segnaposto piè di pagina 4"/>
          <p:cNvSpPr>
            <a:spLocks noGrp="1"/>
          </p:cNvSpPr>
          <p:nvPr>
            <p:ph type="ftr" sz="quarter" idx="11"/>
          </p:nvPr>
        </p:nvSpPr>
        <p:spPr/>
        <p:txBody>
          <a:bodyPr/>
          <a:lstStyle>
            <a:lvl1pPr>
              <a:defRPr/>
            </a:lvl1pPr>
          </a:lstStyle>
          <a:p>
            <a:endParaRPr lang="es-ES"/>
          </a:p>
        </p:txBody>
      </p:sp>
      <p:sp>
        <p:nvSpPr>
          <p:cNvPr id="7" name="Segnaposto numero diapositiva 5"/>
          <p:cNvSpPr>
            <a:spLocks noGrp="1"/>
          </p:cNvSpPr>
          <p:nvPr>
            <p:ph type="sldNum" sz="quarter" idx="12"/>
          </p:nvPr>
        </p:nvSpPr>
        <p:spPr/>
        <p:txBody>
          <a:bodyPr/>
          <a:lstStyle>
            <a:lvl1pPr>
              <a:defRPr/>
            </a:lvl1pPr>
          </a:lstStyle>
          <a:p>
            <a:fld id="{EE2DA129-C67A-493B-A93D-6A6C2167CDE2}" type="slidenum">
              <a:rPr lang="it-IT"/>
              <a:pPr/>
              <a:t>‹N›</a:t>
            </a:fld>
            <a:endParaRPr lang="it-IT"/>
          </a:p>
        </p:txBody>
      </p:sp>
    </p:spTree>
    <p:extLst>
      <p:ext uri="{BB962C8B-B14F-4D97-AF65-F5344CB8AC3E}">
        <p14:creationId xmlns:p14="http://schemas.microsoft.com/office/powerpoint/2010/main" val="1050229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095981" y="5293995"/>
            <a:ext cx="6416040" cy="624986"/>
          </a:xfrm>
        </p:spPr>
        <p:txBody>
          <a:bodyPr anchor="b"/>
          <a:lstStyle>
            <a:lvl1pPr algn="l">
              <a:defRPr sz="2101" b="1"/>
            </a:lvl1pPr>
          </a:lstStyle>
          <a:p>
            <a:r>
              <a:rPr lang="it-IT"/>
              <a:t>Fare clic per modificare lo stile del titolo</a:t>
            </a:r>
          </a:p>
        </p:txBody>
      </p:sp>
      <p:sp>
        <p:nvSpPr>
          <p:cNvPr id="3" name="Segnaposto immagine 2"/>
          <p:cNvSpPr>
            <a:spLocks noGrp="1"/>
          </p:cNvSpPr>
          <p:nvPr>
            <p:ph type="pic" idx="1"/>
          </p:nvPr>
        </p:nvSpPr>
        <p:spPr>
          <a:xfrm>
            <a:off x="2095981" y="675756"/>
            <a:ext cx="6416040" cy="4537710"/>
          </a:xfrm>
        </p:spPr>
        <p:txBody>
          <a:bodyPr rtlCol="0">
            <a:normAutofit/>
          </a:bodyPr>
          <a:lstStyle>
            <a:lvl1pPr marL="0" indent="0">
              <a:buNone/>
              <a:defRPr sz="3501"/>
            </a:lvl1pPr>
            <a:lvl2pPr marL="492191" indent="0">
              <a:buNone/>
              <a:defRPr sz="3034"/>
            </a:lvl2pPr>
            <a:lvl3pPr marL="984382" indent="0">
              <a:buNone/>
              <a:defRPr sz="2568"/>
            </a:lvl3pPr>
            <a:lvl4pPr marL="1476573" indent="0">
              <a:buNone/>
              <a:defRPr sz="2101"/>
            </a:lvl4pPr>
            <a:lvl5pPr marL="1968763" indent="0">
              <a:buNone/>
              <a:defRPr sz="2101"/>
            </a:lvl5pPr>
            <a:lvl6pPr marL="2460954" indent="0">
              <a:buNone/>
              <a:defRPr sz="2101"/>
            </a:lvl6pPr>
            <a:lvl7pPr marL="2953146" indent="0">
              <a:buNone/>
              <a:defRPr sz="2101"/>
            </a:lvl7pPr>
            <a:lvl8pPr marL="3445336" indent="0">
              <a:buNone/>
              <a:defRPr sz="2101"/>
            </a:lvl8pPr>
            <a:lvl9pPr marL="3937527" indent="0">
              <a:buNone/>
              <a:defRPr sz="2101"/>
            </a:lvl9pPr>
          </a:lstStyle>
          <a:p>
            <a:pPr lvl="0"/>
            <a:endParaRPr lang="it-IT" noProof="0"/>
          </a:p>
        </p:txBody>
      </p:sp>
      <p:sp>
        <p:nvSpPr>
          <p:cNvPr id="4" name="Segnaposto testo 3"/>
          <p:cNvSpPr>
            <a:spLocks noGrp="1"/>
          </p:cNvSpPr>
          <p:nvPr>
            <p:ph type="body" sz="half" idx="2"/>
          </p:nvPr>
        </p:nvSpPr>
        <p:spPr>
          <a:xfrm>
            <a:off x="2095981" y="5918980"/>
            <a:ext cx="6416040" cy="887584"/>
          </a:xfrm>
        </p:spPr>
        <p:txBody>
          <a:bodyPr/>
          <a:lstStyle>
            <a:lvl1pPr marL="0" indent="0">
              <a:buNone/>
              <a:defRPr sz="1517"/>
            </a:lvl1pPr>
            <a:lvl2pPr marL="492191" indent="0">
              <a:buNone/>
              <a:defRPr sz="1284"/>
            </a:lvl2pPr>
            <a:lvl3pPr marL="984382" indent="0">
              <a:buNone/>
              <a:defRPr sz="1050"/>
            </a:lvl3pPr>
            <a:lvl4pPr marL="1476573" indent="0">
              <a:buNone/>
              <a:defRPr sz="934"/>
            </a:lvl4pPr>
            <a:lvl5pPr marL="1968763" indent="0">
              <a:buNone/>
              <a:defRPr sz="934"/>
            </a:lvl5pPr>
            <a:lvl6pPr marL="2460954" indent="0">
              <a:buNone/>
              <a:defRPr sz="934"/>
            </a:lvl6pPr>
            <a:lvl7pPr marL="2953146" indent="0">
              <a:buNone/>
              <a:defRPr sz="934"/>
            </a:lvl7pPr>
            <a:lvl8pPr marL="3445336" indent="0">
              <a:buNone/>
              <a:defRPr sz="934"/>
            </a:lvl8pPr>
            <a:lvl9pPr marL="3937527" indent="0">
              <a:buNone/>
              <a:defRPr sz="934"/>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fld id="{32DC3519-9E0E-4B01-8CB4-49B21F6BEE84}" type="datetimeFigureOut">
              <a:rPr lang="it-IT"/>
              <a:pPr/>
              <a:t>23/12/2024</a:t>
            </a:fld>
            <a:endParaRPr lang="it-IT"/>
          </a:p>
        </p:txBody>
      </p:sp>
      <p:sp>
        <p:nvSpPr>
          <p:cNvPr id="6" name="Segnaposto piè di pagina 4"/>
          <p:cNvSpPr>
            <a:spLocks noGrp="1"/>
          </p:cNvSpPr>
          <p:nvPr>
            <p:ph type="ftr" sz="quarter" idx="11"/>
          </p:nvPr>
        </p:nvSpPr>
        <p:spPr/>
        <p:txBody>
          <a:bodyPr/>
          <a:lstStyle>
            <a:lvl1pPr>
              <a:defRPr/>
            </a:lvl1pPr>
          </a:lstStyle>
          <a:p>
            <a:endParaRPr lang="es-ES"/>
          </a:p>
        </p:txBody>
      </p:sp>
      <p:sp>
        <p:nvSpPr>
          <p:cNvPr id="7" name="Segnaposto numero diapositiva 5"/>
          <p:cNvSpPr>
            <a:spLocks noGrp="1"/>
          </p:cNvSpPr>
          <p:nvPr>
            <p:ph type="sldNum" sz="quarter" idx="12"/>
          </p:nvPr>
        </p:nvSpPr>
        <p:spPr/>
        <p:txBody>
          <a:bodyPr/>
          <a:lstStyle>
            <a:lvl1pPr>
              <a:defRPr/>
            </a:lvl1pPr>
          </a:lstStyle>
          <a:p>
            <a:fld id="{A6291221-8CCB-481C-8803-47E6478A63F2}" type="slidenum">
              <a:rPr lang="it-IT"/>
              <a:pPr/>
              <a:t>‹N›</a:t>
            </a:fld>
            <a:endParaRPr lang="it-IT"/>
          </a:p>
        </p:txBody>
      </p:sp>
    </p:spTree>
    <p:extLst>
      <p:ext uri="{BB962C8B-B14F-4D97-AF65-F5344CB8AC3E}">
        <p14:creationId xmlns:p14="http://schemas.microsoft.com/office/powerpoint/2010/main" val="4134127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fld id="{4FC6211C-D8E0-404E-8F05-9193B57201B0}" type="datetimeFigureOut">
              <a:rPr lang="it-IT"/>
              <a:pPr/>
              <a:t>23/12/2024</a:t>
            </a:fld>
            <a:endParaRPr lang="it-IT"/>
          </a:p>
        </p:txBody>
      </p:sp>
      <p:sp>
        <p:nvSpPr>
          <p:cNvPr id="5" name="Segnaposto piè di pagina 4"/>
          <p:cNvSpPr>
            <a:spLocks noGrp="1"/>
          </p:cNvSpPr>
          <p:nvPr>
            <p:ph type="ftr" sz="quarter" idx="11"/>
          </p:nvPr>
        </p:nvSpPr>
        <p:spPr/>
        <p:txBody>
          <a:bodyPr/>
          <a:lstStyle>
            <a:lvl1pPr>
              <a:defRPr/>
            </a:lvl1pPr>
          </a:lstStyle>
          <a:p>
            <a:endParaRPr lang="es-ES"/>
          </a:p>
        </p:txBody>
      </p:sp>
      <p:sp>
        <p:nvSpPr>
          <p:cNvPr id="6" name="Segnaposto numero diapositiva 5"/>
          <p:cNvSpPr>
            <a:spLocks noGrp="1"/>
          </p:cNvSpPr>
          <p:nvPr>
            <p:ph type="sldNum" sz="quarter" idx="12"/>
          </p:nvPr>
        </p:nvSpPr>
        <p:spPr/>
        <p:txBody>
          <a:bodyPr/>
          <a:lstStyle>
            <a:lvl1pPr>
              <a:defRPr/>
            </a:lvl1pPr>
          </a:lstStyle>
          <a:p>
            <a:fld id="{04E804BF-71A1-425B-8A05-3730F2CD5A58}" type="slidenum">
              <a:rPr lang="it-IT"/>
              <a:pPr/>
              <a:t>‹N›</a:t>
            </a:fld>
            <a:endParaRPr lang="it-IT"/>
          </a:p>
        </p:txBody>
      </p:sp>
    </p:spTree>
    <p:extLst>
      <p:ext uri="{BB962C8B-B14F-4D97-AF65-F5344CB8AC3E}">
        <p14:creationId xmlns:p14="http://schemas.microsoft.com/office/powerpoint/2010/main" val="3585528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752715" y="302866"/>
            <a:ext cx="2406015" cy="6452931"/>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34671" y="302866"/>
            <a:ext cx="7039821" cy="6452931"/>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fld id="{A6956674-105D-4A40-AA33-5C8947358652}" type="datetimeFigureOut">
              <a:rPr lang="it-IT"/>
              <a:pPr/>
              <a:t>23/12/2024</a:t>
            </a:fld>
            <a:endParaRPr lang="it-IT"/>
          </a:p>
        </p:txBody>
      </p:sp>
      <p:sp>
        <p:nvSpPr>
          <p:cNvPr id="5" name="Segnaposto piè di pagina 4"/>
          <p:cNvSpPr>
            <a:spLocks noGrp="1"/>
          </p:cNvSpPr>
          <p:nvPr>
            <p:ph type="ftr" sz="quarter" idx="11"/>
          </p:nvPr>
        </p:nvSpPr>
        <p:spPr/>
        <p:txBody>
          <a:bodyPr/>
          <a:lstStyle>
            <a:lvl1pPr>
              <a:defRPr/>
            </a:lvl1pPr>
          </a:lstStyle>
          <a:p>
            <a:endParaRPr lang="es-ES"/>
          </a:p>
        </p:txBody>
      </p:sp>
      <p:sp>
        <p:nvSpPr>
          <p:cNvPr id="6" name="Segnaposto numero diapositiva 5"/>
          <p:cNvSpPr>
            <a:spLocks noGrp="1"/>
          </p:cNvSpPr>
          <p:nvPr>
            <p:ph type="sldNum" sz="quarter" idx="12"/>
          </p:nvPr>
        </p:nvSpPr>
        <p:spPr/>
        <p:txBody>
          <a:bodyPr/>
          <a:lstStyle>
            <a:lvl1pPr>
              <a:defRPr/>
            </a:lvl1pPr>
          </a:lstStyle>
          <a:p>
            <a:fld id="{3010E1FC-11CB-4D10-BE00-59F3EF593645}" type="slidenum">
              <a:rPr lang="it-IT"/>
              <a:pPr/>
              <a:t>‹N›</a:t>
            </a:fld>
            <a:endParaRPr lang="it-IT"/>
          </a:p>
        </p:txBody>
      </p:sp>
    </p:spTree>
    <p:extLst>
      <p:ext uri="{BB962C8B-B14F-4D97-AF65-F5344CB8AC3E}">
        <p14:creationId xmlns:p14="http://schemas.microsoft.com/office/powerpoint/2010/main" val="96185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425184" y="830580"/>
            <a:ext cx="3820795" cy="4887595"/>
          </a:xfrm>
          <a:custGeom>
            <a:avLst/>
            <a:gdLst/>
            <a:ahLst/>
            <a:cxnLst/>
            <a:rect l="l" t="t" r="r" b="b"/>
            <a:pathLst>
              <a:path w="3820795" h="4887595">
                <a:moveTo>
                  <a:pt x="3816095" y="0"/>
                </a:moveTo>
                <a:lnTo>
                  <a:pt x="4571" y="0"/>
                </a:lnTo>
                <a:lnTo>
                  <a:pt x="0" y="4572"/>
                </a:lnTo>
                <a:lnTo>
                  <a:pt x="0" y="4881372"/>
                </a:lnTo>
                <a:lnTo>
                  <a:pt x="4571" y="4887468"/>
                </a:lnTo>
                <a:lnTo>
                  <a:pt x="3816095" y="4887468"/>
                </a:lnTo>
                <a:lnTo>
                  <a:pt x="3820667" y="4881372"/>
                </a:lnTo>
                <a:lnTo>
                  <a:pt x="3820667" y="4876799"/>
                </a:lnTo>
                <a:lnTo>
                  <a:pt x="19812" y="4876800"/>
                </a:lnTo>
                <a:lnTo>
                  <a:pt x="10668" y="4866132"/>
                </a:lnTo>
                <a:lnTo>
                  <a:pt x="19812" y="4866132"/>
                </a:lnTo>
                <a:lnTo>
                  <a:pt x="19812" y="21335"/>
                </a:lnTo>
                <a:lnTo>
                  <a:pt x="10667" y="21335"/>
                </a:lnTo>
                <a:lnTo>
                  <a:pt x="19812" y="10668"/>
                </a:lnTo>
                <a:lnTo>
                  <a:pt x="3820667" y="10668"/>
                </a:lnTo>
                <a:lnTo>
                  <a:pt x="3820667" y="4572"/>
                </a:lnTo>
                <a:lnTo>
                  <a:pt x="3816095" y="0"/>
                </a:lnTo>
                <a:close/>
              </a:path>
              <a:path w="3820795" h="4887595">
                <a:moveTo>
                  <a:pt x="19812" y="4866132"/>
                </a:moveTo>
                <a:lnTo>
                  <a:pt x="10668" y="4866132"/>
                </a:lnTo>
                <a:lnTo>
                  <a:pt x="19812" y="4876800"/>
                </a:lnTo>
                <a:lnTo>
                  <a:pt x="19812" y="4866132"/>
                </a:lnTo>
                <a:close/>
              </a:path>
              <a:path w="3820795" h="4887595">
                <a:moveTo>
                  <a:pt x="3799332" y="4866132"/>
                </a:moveTo>
                <a:lnTo>
                  <a:pt x="19812" y="4866132"/>
                </a:lnTo>
                <a:lnTo>
                  <a:pt x="19812" y="4876800"/>
                </a:lnTo>
                <a:lnTo>
                  <a:pt x="3799332" y="4876800"/>
                </a:lnTo>
                <a:lnTo>
                  <a:pt x="3799332" y="4866132"/>
                </a:lnTo>
                <a:close/>
              </a:path>
              <a:path w="3820795" h="4887595">
                <a:moveTo>
                  <a:pt x="3799332" y="10668"/>
                </a:moveTo>
                <a:lnTo>
                  <a:pt x="3799332" y="4876800"/>
                </a:lnTo>
                <a:lnTo>
                  <a:pt x="3809999" y="4866132"/>
                </a:lnTo>
                <a:lnTo>
                  <a:pt x="3820667" y="4866132"/>
                </a:lnTo>
                <a:lnTo>
                  <a:pt x="3820667" y="21335"/>
                </a:lnTo>
                <a:lnTo>
                  <a:pt x="3809999" y="21335"/>
                </a:lnTo>
                <a:lnTo>
                  <a:pt x="3799332" y="10668"/>
                </a:lnTo>
                <a:close/>
              </a:path>
              <a:path w="3820795" h="4887595">
                <a:moveTo>
                  <a:pt x="3820667" y="4866132"/>
                </a:moveTo>
                <a:lnTo>
                  <a:pt x="3809999" y="4866132"/>
                </a:lnTo>
                <a:lnTo>
                  <a:pt x="3799332" y="4876800"/>
                </a:lnTo>
                <a:lnTo>
                  <a:pt x="3820667" y="4876799"/>
                </a:lnTo>
                <a:lnTo>
                  <a:pt x="3820667" y="4866132"/>
                </a:lnTo>
                <a:close/>
              </a:path>
              <a:path w="3820795" h="4887595">
                <a:moveTo>
                  <a:pt x="19812" y="10668"/>
                </a:moveTo>
                <a:lnTo>
                  <a:pt x="10667" y="21335"/>
                </a:lnTo>
                <a:lnTo>
                  <a:pt x="19812" y="21335"/>
                </a:lnTo>
                <a:lnTo>
                  <a:pt x="19812" y="10668"/>
                </a:lnTo>
                <a:close/>
              </a:path>
              <a:path w="3820795" h="4887595">
                <a:moveTo>
                  <a:pt x="3799332" y="10668"/>
                </a:moveTo>
                <a:lnTo>
                  <a:pt x="19812" y="10668"/>
                </a:lnTo>
                <a:lnTo>
                  <a:pt x="19812" y="21335"/>
                </a:lnTo>
                <a:lnTo>
                  <a:pt x="3799332" y="21335"/>
                </a:lnTo>
                <a:lnTo>
                  <a:pt x="3799332" y="10668"/>
                </a:lnTo>
                <a:close/>
              </a:path>
              <a:path w="3820795" h="4887595">
                <a:moveTo>
                  <a:pt x="3820667" y="10668"/>
                </a:moveTo>
                <a:lnTo>
                  <a:pt x="3799332" y="10668"/>
                </a:lnTo>
                <a:lnTo>
                  <a:pt x="3809999" y="21335"/>
                </a:lnTo>
                <a:lnTo>
                  <a:pt x="3820667" y="21335"/>
                </a:lnTo>
                <a:lnTo>
                  <a:pt x="3820667" y="10668"/>
                </a:lnTo>
                <a:close/>
              </a:path>
            </a:pathLst>
          </a:custGeom>
          <a:solidFill>
            <a:srgbClr val="FF0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700" b="1" i="0">
                <a:solidFill>
                  <a:srgbClr val="FF0000"/>
                </a:solidFill>
                <a:latin typeface="DejaVu Sans Mono"/>
                <a:cs typeface="DejaVu Sans Mono"/>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700" b="1" i="0">
                <a:solidFill>
                  <a:srgbClr val="FF0000"/>
                </a:solidFill>
                <a:latin typeface="DejaVu Sans Mono"/>
                <a:cs typeface="DejaVu Sans Mono"/>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700" b="1" i="0">
                <a:solidFill>
                  <a:srgbClr val="FF0000"/>
                </a:solidFill>
                <a:latin typeface="DejaVu Sans Mono"/>
                <a:cs typeface="DejaVu Sans Mon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802005" y="2349386"/>
            <a:ext cx="9089390" cy="1621111"/>
          </a:xfrm>
        </p:spPr>
        <p:txBody>
          <a:bodyPr/>
          <a:lstStyle/>
          <a:p>
            <a:r>
              <a:rPr lang="it-IT"/>
              <a:t>Fare clic per modificare lo stile del titolo</a:t>
            </a:r>
          </a:p>
        </p:txBody>
      </p:sp>
      <p:sp>
        <p:nvSpPr>
          <p:cNvPr id="3" name="Sottotitolo 2"/>
          <p:cNvSpPr>
            <a:spLocks noGrp="1"/>
          </p:cNvSpPr>
          <p:nvPr>
            <p:ph type="subTitle" idx="1"/>
          </p:nvPr>
        </p:nvSpPr>
        <p:spPr>
          <a:xfrm>
            <a:off x="1604010" y="4285615"/>
            <a:ext cx="7485380" cy="1932729"/>
          </a:xfrm>
        </p:spPr>
        <p:txBody>
          <a:bodyPr/>
          <a:lstStyle>
            <a:lvl1pPr marL="0" indent="0" algn="ctr">
              <a:buNone/>
              <a:defRPr>
                <a:solidFill>
                  <a:schemeClr val="tx1">
                    <a:tint val="75000"/>
                  </a:schemeClr>
                </a:solidFill>
              </a:defRPr>
            </a:lvl1pPr>
            <a:lvl2pPr marL="492191" indent="0" algn="ctr">
              <a:buNone/>
              <a:defRPr>
                <a:solidFill>
                  <a:schemeClr val="tx1">
                    <a:tint val="75000"/>
                  </a:schemeClr>
                </a:solidFill>
              </a:defRPr>
            </a:lvl2pPr>
            <a:lvl3pPr marL="984382" indent="0" algn="ctr">
              <a:buNone/>
              <a:defRPr>
                <a:solidFill>
                  <a:schemeClr val="tx1">
                    <a:tint val="75000"/>
                  </a:schemeClr>
                </a:solidFill>
              </a:defRPr>
            </a:lvl3pPr>
            <a:lvl4pPr marL="1476573" indent="0" algn="ctr">
              <a:buNone/>
              <a:defRPr>
                <a:solidFill>
                  <a:schemeClr val="tx1">
                    <a:tint val="75000"/>
                  </a:schemeClr>
                </a:solidFill>
              </a:defRPr>
            </a:lvl4pPr>
            <a:lvl5pPr marL="1968763" indent="0" algn="ctr">
              <a:buNone/>
              <a:defRPr>
                <a:solidFill>
                  <a:schemeClr val="tx1">
                    <a:tint val="75000"/>
                  </a:schemeClr>
                </a:solidFill>
              </a:defRPr>
            </a:lvl5pPr>
            <a:lvl6pPr marL="2460954" indent="0" algn="ctr">
              <a:buNone/>
              <a:defRPr>
                <a:solidFill>
                  <a:schemeClr val="tx1">
                    <a:tint val="75000"/>
                  </a:schemeClr>
                </a:solidFill>
              </a:defRPr>
            </a:lvl6pPr>
            <a:lvl7pPr marL="2953146" indent="0" algn="ctr">
              <a:buNone/>
              <a:defRPr>
                <a:solidFill>
                  <a:schemeClr val="tx1">
                    <a:tint val="75000"/>
                  </a:schemeClr>
                </a:solidFill>
              </a:defRPr>
            </a:lvl7pPr>
            <a:lvl8pPr marL="3445336" indent="0" algn="ctr">
              <a:buNone/>
              <a:defRPr>
                <a:solidFill>
                  <a:schemeClr val="tx1">
                    <a:tint val="75000"/>
                  </a:schemeClr>
                </a:solidFill>
              </a:defRPr>
            </a:lvl8pPr>
            <a:lvl9pPr marL="3937527"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fld id="{F8B85844-86A1-4822-926C-17ED5BA48528}" type="datetimeFigureOut">
              <a:rPr lang="it-IT"/>
              <a:pPr/>
              <a:t>23/12/2024</a:t>
            </a:fld>
            <a:endParaRPr lang="it-IT"/>
          </a:p>
        </p:txBody>
      </p:sp>
      <p:sp>
        <p:nvSpPr>
          <p:cNvPr id="5" name="Segnaposto piè di pagina 4"/>
          <p:cNvSpPr>
            <a:spLocks noGrp="1"/>
          </p:cNvSpPr>
          <p:nvPr>
            <p:ph type="ftr" sz="quarter" idx="11"/>
          </p:nvPr>
        </p:nvSpPr>
        <p:spPr/>
        <p:txBody>
          <a:bodyPr/>
          <a:lstStyle>
            <a:lvl1pPr>
              <a:defRPr/>
            </a:lvl1pPr>
          </a:lstStyle>
          <a:p>
            <a:endParaRPr lang="es-ES"/>
          </a:p>
        </p:txBody>
      </p:sp>
      <p:sp>
        <p:nvSpPr>
          <p:cNvPr id="6" name="Segnaposto numero diapositiva 5"/>
          <p:cNvSpPr>
            <a:spLocks noGrp="1"/>
          </p:cNvSpPr>
          <p:nvPr>
            <p:ph type="sldNum" sz="quarter" idx="12"/>
          </p:nvPr>
        </p:nvSpPr>
        <p:spPr/>
        <p:txBody>
          <a:bodyPr/>
          <a:lstStyle>
            <a:lvl1pPr>
              <a:defRPr/>
            </a:lvl1pPr>
          </a:lstStyle>
          <a:p>
            <a:fld id="{3C534BFF-7336-4CEE-ADF3-D79FE4D4A77A}" type="slidenum">
              <a:rPr lang="it-IT"/>
              <a:pPr/>
              <a:t>‹N›</a:t>
            </a:fld>
            <a:endParaRPr lang="it-IT"/>
          </a:p>
        </p:txBody>
      </p:sp>
    </p:spTree>
    <p:extLst>
      <p:ext uri="{BB962C8B-B14F-4D97-AF65-F5344CB8AC3E}">
        <p14:creationId xmlns:p14="http://schemas.microsoft.com/office/powerpoint/2010/main" val="998177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fld id="{99387F23-EA5D-45E5-B4BE-D12FC4E5863D}" type="datetimeFigureOut">
              <a:rPr lang="it-IT"/>
              <a:pPr/>
              <a:t>23/12/2024</a:t>
            </a:fld>
            <a:endParaRPr lang="it-IT"/>
          </a:p>
        </p:txBody>
      </p:sp>
      <p:sp>
        <p:nvSpPr>
          <p:cNvPr id="5" name="Segnaposto piè di pagina 4"/>
          <p:cNvSpPr>
            <a:spLocks noGrp="1"/>
          </p:cNvSpPr>
          <p:nvPr>
            <p:ph type="ftr" sz="quarter" idx="11"/>
          </p:nvPr>
        </p:nvSpPr>
        <p:spPr/>
        <p:txBody>
          <a:bodyPr/>
          <a:lstStyle>
            <a:lvl1pPr>
              <a:defRPr/>
            </a:lvl1pPr>
          </a:lstStyle>
          <a:p>
            <a:endParaRPr lang="es-ES"/>
          </a:p>
        </p:txBody>
      </p:sp>
      <p:sp>
        <p:nvSpPr>
          <p:cNvPr id="6" name="Segnaposto numero diapositiva 5"/>
          <p:cNvSpPr>
            <a:spLocks noGrp="1"/>
          </p:cNvSpPr>
          <p:nvPr>
            <p:ph type="sldNum" sz="quarter" idx="12"/>
          </p:nvPr>
        </p:nvSpPr>
        <p:spPr/>
        <p:txBody>
          <a:bodyPr/>
          <a:lstStyle>
            <a:lvl1pPr>
              <a:defRPr/>
            </a:lvl1pPr>
          </a:lstStyle>
          <a:p>
            <a:fld id="{FAAEEF46-429C-425A-B07D-E6E44D917D05}" type="slidenum">
              <a:rPr lang="it-IT"/>
              <a:pPr/>
              <a:t>‹N›</a:t>
            </a:fld>
            <a:endParaRPr lang="it-IT"/>
          </a:p>
        </p:txBody>
      </p:sp>
    </p:spTree>
    <p:extLst>
      <p:ext uri="{BB962C8B-B14F-4D97-AF65-F5344CB8AC3E}">
        <p14:creationId xmlns:p14="http://schemas.microsoft.com/office/powerpoint/2010/main" val="9414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44706" y="4859833"/>
            <a:ext cx="9089390" cy="1502066"/>
          </a:xfrm>
        </p:spPr>
        <p:txBody>
          <a:bodyPr anchor="t"/>
          <a:lstStyle>
            <a:lvl1pPr algn="l">
              <a:defRPr sz="4318" b="1" cap="all"/>
            </a:lvl1pPr>
          </a:lstStyle>
          <a:p>
            <a:r>
              <a:rPr lang="it-IT"/>
              <a:t>Fare clic per modificare lo stile del titolo</a:t>
            </a:r>
          </a:p>
        </p:txBody>
      </p:sp>
      <p:sp>
        <p:nvSpPr>
          <p:cNvPr id="3" name="Segnaposto testo 2"/>
          <p:cNvSpPr>
            <a:spLocks noGrp="1"/>
          </p:cNvSpPr>
          <p:nvPr>
            <p:ph type="body" idx="1"/>
          </p:nvPr>
        </p:nvSpPr>
        <p:spPr>
          <a:xfrm>
            <a:off x="844706" y="3205459"/>
            <a:ext cx="9089390" cy="1654373"/>
          </a:xfrm>
        </p:spPr>
        <p:txBody>
          <a:bodyPr anchor="b"/>
          <a:lstStyle>
            <a:lvl1pPr marL="0" indent="0">
              <a:buNone/>
              <a:defRPr sz="2101">
                <a:solidFill>
                  <a:schemeClr val="tx1">
                    <a:tint val="75000"/>
                  </a:schemeClr>
                </a:solidFill>
              </a:defRPr>
            </a:lvl1pPr>
            <a:lvl2pPr marL="492191" indent="0">
              <a:buNone/>
              <a:defRPr sz="1984">
                <a:solidFill>
                  <a:schemeClr val="tx1">
                    <a:tint val="75000"/>
                  </a:schemeClr>
                </a:solidFill>
              </a:defRPr>
            </a:lvl2pPr>
            <a:lvl3pPr marL="984382" indent="0">
              <a:buNone/>
              <a:defRPr sz="1751">
                <a:solidFill>
                  <a:schemeClr val="tx1">
                    <a:tint val="75000"/>
                  </a:schemeClr>
                </a:solidFill>
              </a:defRPr>
            </a:lvl3pPr>
            <a:lvl4pPr marL="1476573" indent="0">
              <a:buNone/>
              <a:defRPr sz="1517">
                <a:solidFill>
                  <a:schemeClr val="tx1">
                    <a:tint val="75000"/>
                  </a:schemeClr>
                </a:solidFill>
              </a:defRPr>
            </a:lvl4pPr>
            <a:lvl5pPr marL="1968763" indent="0">
              <a:buNone/>
              <a:defRPr sz="1517">
                <a:solidFill>
                  <a:schemeClr val="tx1">
                    <a:tint val="75000"/>
                  </a:schemeClr>
                </a:solidFill>
              </a:defRPr>
            </a:lvl5pPr>
            <a:lvl6pPr marL="2460954" indent="0">
              <a:buNone/>
              <a:defRPr sz="1517">
                <a:solidFill>
                  <a:schemeClr val="tx1">
                    <a:tint val="75000"/>
                  </a:schemeClr>
                </a:solidFill>
              </a:defRPr>
            </a:lvl6pPr>
            <a:lvl7pPr marL="2953146" indent="0">
              <a:buNone/>
              <a:defRPr sz="1517">
                <a:solidFill>
                  <a:schemeClr val="tx1">
                    <a:tint val="75000"/>
                  </a:schemeClr>
                </a:solidFill>
              </a:defRPr>
            </a:lvl7pPr>
            <a:lvl8pPr marL="3445336" indent="0">
              <a:buNone/>
              <a:defRPr sz="1517">
                <a:solidFill>
                  <a:schemeClr val="tx1">
                    <a:tint val="75000"/>
                  </a:schemeClr>
                </a:solidFill>
              </a:defRPr>
            </a:lvl8pPr>
            <a:lvl9pPr marL="3937527" indent="0">
              <a:buNone/>
              <a:defRPr sz="1517">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fld id="{36FA3FA8-0A9E-4040-AECE-8F0179A68CE1}" type="datetimeFigureOut">
              <a:rPr lang="it-IT"/>
              <a:pPr/>
              <a:t>23/12/2024</a:t>
            </a:fld>
            <a:endParaRPr lang="it-IT"/>
          </a:p>
        </p:txBody>
      </p:sp>
      <p:sp>
        <p:nvSpPr>
          <p:cNvPr id="5" name="Segnaposto piè di pagina 4"/>
          <p:cNvSpPr>
            <a:spLocks noGrp="1"/>
          </p:cNvSpPr>
          <p:nvPr>
            <p:ph type="ftr" sz="quarter" idx="11"/>
          </p:nvPr>
        </p:nvSpPr>
        <p:spPr/>
        <p:txBody>
          <a:bodyPr/>
          <a:lstStyle>
            <a:lvl1pPr>
              <a:defRPr/>
            </a:lvl1pPr>
          </a:lstStyle>
          <a:p>
            <a:endParaRPr lang="es-ES"/>
          </a:p>
        </p:txBody>
      </p:sp>
      <p:sp>
        <p:nvSpPr>
          <p:cNvPr id="6" name="Segnaposto numero diapositiva 5"/>
          <p:cNvSpPr>
            <a:spLocks noGrp="1"/>
          </p:cNvSpPr>
          <p:nvPr>
            <p:ph type="sldNum" sz="quarter" idx="12"/>
          </p:nvPr>
        </p:nvSpPr>
        <p:spPr/>
        <p:txBody>
          <a:bodyPr/>
          <a:lstStyle>
            <a:lvl1pPr>
              <a:defRPr/>
            </a:lvl1pPr>
          </a:lstStyle>
          <a:p>
            <a:fld id="{BAC6C45A-3FAD-4232-8515-C5BBFD1299E2}" type="slidenum">
              <a:rPr lang="it-IT"/>
              <a:pPr/>
              <a:t>‹N›</a:t>
            </a:fld>
            <a:endParaRPr lang="it-IT"/>
          </a:p>
        </p:txBody>
      </p:sp>
    </p:spTree>
    <p:extLst>
      <p:ext uri="{BB962C8B-B14F-4D97-AF65-F5344CB8AC3E}">
        <p14:creationId xmlns:p14="http://schemas.microsoft.com/office/powerpoint/2010/main" val="4289441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34671" y="1764665"/>
            <a:ext cx="4722919" cy="4991131"/>
          </a:xfrm>
        </p:spPr>
        <p:txBody>
          <a:bodyPr/>
          <a:lstStyle>
            <a:lvl1pPr>
              <a:defRPr sz="3034"/>
            </a:lvl1pPr>
            <a:lvl2pPr>
              <a:defRPr sz="2568"/>
            </a:lvl2pPr>
            <a:lvl3pPr>
              <a:defRPr sz="2101"/>
            </a:lvl3pPr>
            <a:lvl4pPr>
              <a:defRPr sz="1984"/>
            </a:lvl4pPr>
            <a:lvl5pPr>
              <a:defRPr sz="1984"/>
            </a:lvl5pPr>
            <a:lvl6pPr>
              <a:defRPr sz="1984"/>
            </a:lvl6pPr>
            <a:lvl7pPr>
              <a:defRPr sz="1984"/>
            </a:lvl7pPr>
            <a:lvl8pPr>
              <a:defRPr sz="1984"/>
            </a:lvl8pPr>
            <a:lvl9pPr>
              <a:defRPr sz="1984"/>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435812" y="1764665"/>
            <a:ext cx="4722919" cy="4991131"/>
          </a:xfrm>
        </p:spPr>
        <p:txBody>
          <a:bodyPr/>
          <a:lstStyle>
            <a:lvl1pPr>
              <a:defRPr sz="3034"/>
            </a:lvl1pPr>
            <a:lvl2pPr>
              <a:defRPr sz="2568"/>
            </a:lvl2pPr>
            <a:lvl3pPr>
              <a:defRPr sz="2101"/>
            </a:lvl3pPr>
            <a:lvl4pPr>
              <a:defRPr sz="1984"/>
            </a:lvl4pPr>
            <a:lvl5pPr>
              <a:defRPr sz="1984"/>
            </a:lvl5pPr>
            <a:lvl6pPr>
              <a:defRPr sz="1984"/>
            </a:lvl6pPr>
            <a:lvl7pPr>
              <a:defRPr sz="1984"/>
            </a:lvl7pPr>
            <a:lvl8pPr>
              <a:defRPr sz="1984"/>
            </a:lvl8pPr>
            <a:lvl9pPr>
              <a:defRPr sz="1984"/>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fld id="{4338C114-A472-465C-A286-C92C9EE275B0}" type="datetimeFigureOut">
              <a:rPr lang="it-IT"/>
              <a:pPr/>
              <a:t>23/12/2024</a:t>
            </a:fld>
            <a:endParaRPr lang="it-IT"/>
          </a:p>
        </p:txBody>
      </p:sp>
      <p:sp>
        <p:nvSpPr>
          <p:cNvPr id="6" name="Segnaposto piè di pagina 4"/>
          <p:cNvSpPr>
            <a:spLocks noGrp="1"/>
          </p:cNvSpPr>
          <p:nvPr>
            <p:ph type="ftr" sz="quarter" idx="11"/>
          </p:nvPr>
        </p:nvSpPr>
        <p:spPr/>
        <p:txBody>
          <a:bodyPr/>
          <a:lstStyle>
            <a:lvl1pPr>
              <a:defRPr/>
            </a:lvl1pPr>
          </a:lstStyle>
          <a:p>
            <a:endParaRPr lang="es-ES"/>
          </a:p>
        </p:txBody>
      </p:sp>
      <p:sp>
        <p:nvSpPr>
          <p:cNvPr id="7" name="Segnaposto numero diapositiva 5"/>
          <p:cNvSpPr>
            <a:spLocks noGrp="1"/>
          </p:cNvSpPr>
          <p:nvPr>
            <p:ph type="sldNum" sz="quarter" idx="12"/>
          </p:nvPr>
        </p:nvSpPr>
        <p:spPr/>
        <p:txBody>
          <a:bodyPr/>
          <a:lstStyle>
            <a:lvl1pPr>
              <a:defRPr/>
            </a:lvl1pPr>
          </a:lstStyle>
          <a:p>
            <a:fld id="{62ACC4B8-7C0E-4027-A3EB-00A449119F1C}" type="slidenum">
              <a:rPr lang="it-IT"/>
              <a:pPr/>
              <a:t>‹N›</a:t>
            </a:fld>
            <a:endParaRPr lang="it-IT"/>
          </a:p>
        </p:txBody>
      </p:sp>
    </p:spTree>
    <p:extLst>
      <p:ext uri="{BB962C8B-B14F-4D97-AF65-F5344CB8AC3E}">
        <p14:creationId xmlns:p14="http://schemas.microsoft.com/office/powerpoint/2010/main" val="37475855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69833" y="1096835"/>
            <a:ext cx="7153732" cy="288925"/>
          </a:xfrm>
          <a:prstGeom prst="rect">
            <a:avLst/>
          </a:prstGeom>
        </p:spPr>
        <p:txBody>
          <a:bodyPr wrap="square" lIns="0" tIns="0" rIns="0" bIns="0">
            <a:spAutoFit/>
          </a:bodyPr>
          <a:lstStyle>
            <a:lvl1pPr>
              <a:defRPr sz="1700" b="1" i="0">
                <a:solidFill>
                  <a:srgbClr val="FF0000"/>
                </a:solidFill>
                <a:latin typeface="DejaVu Sans Mono"/>
                <a:cs typeface="DejaVu Sans Mono"/>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12/23/2024</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535081" y="301996"/>
            <a:ext cx="9623240" cy="12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44" tIns="42172" rIns="84344" bIns="42172" numCol="1" anchor="ctr" anchorCtr="0" compatLnSpc="1">
            <a:prstTxWarp prst="textNoShape">
              <a:avLst/>
            </a:prstTxWarp>
          </a:bodyPr>
          <a:lstStyle/>
          <a:p>
            <a:pPr lvl="0"/>
            <a:r>
              <a:rPr lang="it-IT"/>
              <a:t>Fare clic per modificare lo stile del titolo</a:t>
            </a:r>
          </a:p>
        </p:txBody>
      </p:sp>
      <p:sp>
        <p:nvSpPr>
          <p:cNvPr id="1027" name="Segnaposto testo 2"/>
          <p:cNvSpPr>
            <a:spLocks noGrp="1"/>
          </p:cNvSpPr>
          <p:nvPr>
            <p:ph type="body" idx="1"/>
          </p:nvPr>
        </p:nvSpPr>
        <p:spPr bwMode="auto">
          <a:xfrm>
            <a:off x="535081" y="1763801"/>
            <a:ext cx="9623240" cy="499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44" tIns="42172" rIns="84344" bIns="42172"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535081" y="7008885"/>
            <a:ext cx="2494989" cy="403895"/>
          </a:xfrm>
          <a:prstGeom prst="rect">
            <a:avLst/>
          </a:prstGeom>
        </p:spPr>
        <p:txBody>
          <a:bodyPr vert="horz" wrap="square" lIns="84344" tIns="42172" rIns="84344" bIns="42172" numCol="1" anchor="ctr" anchorCtr="0" compatLnSpc="1">
            <a:prstTxWarp prst="textNoShape">
              <a:avLst/>
            </a:prstTxWarp>
          </a:bodyPr>
          <a:lstStyle>
            <a:lvl1pPr>
              <a:defRPr sz="1284">
                <a:solidFill>
                  <a:srgbClr val="898989"/>
                </a:solidFill>
              </a:defRPr>
            </a:lvl1pPr>
          </a:lstStyle>
          <a:p>
            <a:fld id="{AC5D33CE-90EA-483F-8985-C77B14BBD4C8}" type="datetimeFigureOut">
              <a:rPr lang="it-IT"/>
              <a:pPr/>
              <a:t>23/12/2024</a:t>
            </a:fld>
            <a:endParaRPr lang="it-IT"/>
          </a:p>
        </p:txBody>
      </p:sp>
      <p:sp>
        <p:nvSpPr>
          <p:cNvPr id="5" name="Segnaposto piè di pagina 4"/>
          <p:cNvSpPr>
            <a:spLocks noGrp="1"/>
          </p:cNvSpPr>
          <p:nvPr>
            <p:ph type="ftr" sz="quarter" idx="3"/>
          </p:nvPr>
        </p:nvSpPr>
        <p:spPr>
          <a:xfrm>
            <a:off x="3653305" y="7008885"/>
            <a:ext cx="3386790" cy="403895"/>
          </a:xfrm>
          <a:prstGeom prst="rect">
            <a:avLst/>
          </a:prstGeom>
        </p:spPr>
        <p:txBody>
          <a:bodyPr vert="horz" wrap="square" lIns="84344" tIns="42172" rIns="84344" bIns="42172" numCol="1" anchor="ctr" anchorCtr="0" compatLnSpc="1">
            <a:prstTxWarp prst="textNoShape">
              <a:avLst/>
            </a:prstTxWarp>
          </a:bodyPr>
          <a:lstStyle>
            <a:lvl1pPr algn="ctr">
              <a:defRPr sz="1284">
                <a:solidFill>
                  <a:srgbClr val="898989"/>
                </a:solidFill>
              </a:defRPr>
            </a:lvl1pPr>
          </a:lstStyle>
          <a:p>
            <a:endParaRPr lang="es-ES"/>
          </a:p>
        </p:txBody>
      </p:sp>
      <p:sp>
        <p:nvSpPr>
          <p:cNvPr id="6" name="Segnaposto numero diapositiva 5"/>
          <p:cNvSpPr>
            <a:spLocks noGrp="1"/>
          </p:cNvSpPr>
          <p:nvPr>
            <p:ph type="sldNum" sz="quarter" idx="4"/>
          </p:nvPr>
        </p:nvSpPr>
        <p:spPr>
          <a:xfrm>
            <a:off x="7663330" y="7008885"/>
            <a:ext cx="2494991" cy="403895"/>
          </a:xfrm>
          <a:prstGeom prst="rect">
            <a:avLst/>
          </a:prstGeom>
        </p:spPr>
        <p:txBody>
          <a:bodyPr vert="horz" wrap="square" lIns="84344" tIns="42172" rIns="84344" bIns="42172" numCol="1" anchor="ctr" anchorCtr="0" compatLnSpc="1">
            <a:prstTxWarp prst="textNoShape">
              <a:avLst/>
            </a:prstTxWarp>
          </a:bodyPr>
          <a:lstStyle>
            <a:lvl1pPr algn="r">
              <a:defRPr sz="1284">
                <a:solidFill>
                  <a:srgbClr val="898989"/>
                </a:solidFill>
              </a:defRPr>
            </a:lvl1pPr>
          </a:lstStyle>
          <a:p>
            <a:fld id="{A83B57E3-AD46-4245-9A20-A5BE71CC9764}" type="slidenum">
              <a:rPr lang="it-IT"/>
              <a:pPr/>
              <a:t>‹N›</a:t>
            </a:fld>
            <a:endParaRPr lang="it-IT"/>
          </a:p>
        </p:txBody>
      </p:sp>
    </p:spTree>
    <p:extLst>
      <p:ext uri="{BB962C8B-B14F-4D97-AF65-F5344CB8AC3E}">
        <p14:creationId xmlns:p14="http://schemas.microsoft.com/office/powerpoint/2010/main" val="377626662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83822" rtl="0" eaLnBrk="0" fontAlgn="base" hangingPunct="0">
        <a:spcBef>
          <a:spcPct val="0"/>
        </a:spcBef>
        <a:spcAft>
          <a:spcPct val="0"/>
        </a:spcAft>
        <a:defRPr sz="4785" kern="1200">
          <a:solidFill>
            <a:schemeClr val="tx1"/>
          </a:solidFill>
          <a:latin typeface="+mj-lt"/>
          <a:ea typeface="+mj-ea"/>
          <a:cs typeface="+mj-cs"/>
        </a:defRPr>
      </a:lvl1pPr>
      <a:lvl2pPr algn="ctr" defTabSz="983822" rtl="0" eaLnBrk="0" fontAlgn="base" hangingPunct="0">
        <a:spcBef>
          <a:spcPct val="0"/>
        </a:spcBef>
        <a:spcAft>
          <a:spcPct val="0"/>
        </a:spcAft>
        <a:defRPr sz="4785">
          <a:solidFill>
            <a:schemeClr val="tx1"/>
          </a:solidFill>
          <a:latin typeface="Calibri" pitchFamily="34" charset="0"/>
        </a:defRPr>
      </a:lvl2pPr>
      <a:lvl3pPr algn="ctr" defTabSz="983822" rtl="0" eaLnBrk="0" fontAlgn="base" hangingPunct="0">
        <a:spcBef>
          <a:spcPct val="0"/>
        </a:spcBef>
        <a:spcAft>
          <a:spcPct val="0"/>
        </a:spcAft>
        <a:defRPr sz="4785">
          <a:solidFill>
            <a:schemeClr val="tx1"/>
          </a:solidFill>
          <a:latin typeface="Calibri" pitchFamily="34" charset="0"/>
        </a:defRPr>
      </a:lvl3pPr>
      <a:lvl4pPr algn="ctr" defTabSz="983822" rtl="0" eaLnBrk="0" fontAlgn="base" hangingPunct="0">
        <a:spcBef>
          <a:spcPct val="0"/>
        </a:spcBef>
        <a:spcAft>
          <a:spcPct val="0"/>
        </a:spcAft>
        <a:defRPr sz="4785">
          <a:solidFill>
            <a:schemeClr val="tx1"/>
          </a:solidFill>
          <a:latin typeface="Calibri" pitchFamily="34" charset="0"/>
        </a:defRPr>
      </a:lvl4pPr>
      <a:lvl5pPr algn="ctr" defTabSz="983822" rtl="0" eaLnBrk="0" fontAlgn="base" hangingPunct="0">
        <a:spcBef>
          <a:spcPct val="0"/>
        </a:spcBef>
        <a:spcAft>
          <a:spcPct val="0"/>
        </a:spcAft>
        <a:defRPr sz="4785">
          <a:solidFill>
            <a:schemeClr val="tx1"/>
          </a:solidFill>
          <a:latin typeface="Calibri" pitchFamily="34" charset="0"/>
        </a:defRPr>
      </a:lvl5pPr>
      <a:lvl6pPr marL="533598" algn="ctr" defTabSz="983822" rtl="0" fontAlgn="base">
        <a:spcBef>
          <a:spcPct val="0"/>
        </a:spcBef>
        <a:spcAft>
          <a:spcPct val="0"/>
        </a:spcAft>
        <a:defRPr sz="4785">
          <a:solidFill>
            <a:schemeClr val="tx1"/>
          </a:solidFill>
          <a:latin typeface="Calibri" pitchFamily="34" charset="0"/>
        </a:defRPr>
      </a:lvl6pPr>
      <a:lvl7pPr marL="1067196" algn="ctr" defTabSz="983822" rtl="0" fontAlgn="base">
        <a:spcBef>
          <a:spcPct val="0"/>
        </a:spcBef>
        <a:spcAft>
          <a:spcPct val="0"/>
        </a:spcAft>
        <a:defRPr sz="4785">
          <a:solidFill>
            <a:schemeClr val="tx1"/>
          </a:solidFill>
          <a:latin typeface="Calibri" pitchFamily="34" charset="0"/>
        </a:defRPr>
      </a:lvl7pPr>
      <a:lvl8pPr marL="1600794" algn="ctr" defTabSz="983822" rtl="0" fontAlgn="base">
        <a:spcBef>
          <a:spcPct val="0"/>
        </a:spcBef>
        <a:spcAft>
          <a:spcPct val="0"/>
        </a:spcAft>
        <a:defRPr sz="4785">
          <a:solidFill>
            <a:schemeClr val="tx1"/>
          </a:solidFill>
          <a:latin typeface="Calibri" pitchFamily="34" charset="0"/>
        </a:defRPr>
      </a:lvl8pPr>
      <a:lvl9pPr marL="2134392" algn="ctr" defTabSz="983822" rtl="0" fontAlgn="base">
        <a:spcBef>
          <a:spcPct val="0"/>
        </a:spcBef>
        <a:spcAft>
          <a:spcPct val="0"/>
        </a:spcAft>
        <a:defRPr sz="4785">
          <a:solidFill>
            <a:schemeClr val="tx1"/>
          </a:solidFill>
          <a:latin typeface="Calibri" pitchFamily="34" charset="0"/>
        </a:defRPr>
      </a:lvl9pPr>
    </p:titleStyle>
    <p:bodyStyle>
      <a:lvl1pPr marL="368702" indent="-368702" algn="l" defTabSz="983822" rtl="0" eaLnBrk="0" fontAlgn="base" hangingPunct="0">
        <a:spcBef>
          <a:spcPct val="20000"/>
        </a:spcBef>
        <a:spcAft>
          <a:spcPct val="0"/>
        </a:spcAft>
        <a:buFont typeface="Arial" charset="0"/>
        <a:buChar char="•"/>
        <a:defRPr sz="3501" kern="1200">
          <a:solidFill>
            <a:schemeClr val="tx1"/>
          </a:solidFill>
          <a:latin typeface="+mn-lt"/>
          <a:ea typeface="+mn-ea"/>
          <a:cs typeface="+mn-cs"/>
        </a:defRPr>
      </a:lvl1pPr>
      <a:lvl2pPr marL="798545" indent="-307560" algn="l" defTabSz="983822" rtl="0" eaLnBrk="0" fontAlgn="base" hangingPunct="0">
        <a:spcBef>
          <a:spcPct val="20000"/>
        </a:spcBef>
        <a:spcAft>
          <a:spcPct val="0"/>
        </a:spcAft>
        <a:buFont typeface="Arial" charset="0"/>
        <a:buChar char="–"/>
        <a:defRPr sz="3034" kern="1200">
          <a:solidFill>
            <a:schemeClr val="tx1"/>
          </a:solidFill>
          <a:latin typeface="+mn-lt"/>
          <a:ea typeface="+mn-ea"/>
          <a:cs typeface="+mn-cs"/>
        </a:defRPr>
      </a:lvl2pPr>
      <a:lvl3pPr marL="1230240" indent="-244566" algn="l" defTabSz="983822" rtl="0" eaLnBrk="0" fontAlgn="base" hangingPunct="0">
        <a:spcBef>
          <a:spcPct val="20000"/>
        </a:spcBef>
        <a:spcAft>
          <a:spcPct val="0"/>
        </a:spcAft>
        <a:buFont typeface="Arial" charset="0"/>
        <a:buChar char="•"/>
        <a:defRPr sz="2568" kern="1200">
          <a:solidFill>
            <a:schemeClr val="tx1"/>
          </a:solidFill>
          <a:latin typeface="+mn-lt"/>
          <a:ea typeface="+mn-ea"/>
          <a:cs typeface="+mn-cs"/>
        </a:defRPr>
      </a:lvl3pPr>
      <a:lvl4pPr marL="1721225" indent="-244566" algn="l" defTabSz="983822"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214062" indent="-244566" algn="l" defTabSz="983822"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707050" indent="-246096" algn="l" defTabSz="984382" rtl="0" eaLnBrk="1" latinLnBrk="0" hangingPunct="1">
        <a:spcBef>
          <a:spcPct val="20000"/>
        </a:spcBef>
        <a:buFont typeface="Arial" pitchFamily="34" charset="0"/>
        <a:buChar char="•"/>
        <a:defRPr sz="2101" kern="1200">
          <a:solidFill>
            <a:schemeClr val="tx1"/>
          </a:solidFill>
          <a:latin typeface="+mn-lt"/>
          <a:ea typeface="+mn-ea"/>
          <a:cs typeface="+mn-cs"/>
        </a:defRPr>
      </a:lvl6pPr>
      <a:lvl7pPr marL="3199241" indent="-246096" algn="l" defTabSz="984382" rtl="0" eaLnBrk="1" latinLnBrk="0" hangingPunct="1">
        <a:spcBef>
          <a:spcPct val="20000"/>
        </a:spcBef>
        <a:buFont typeface="Arial" pitchFamily="34" charset="0"/>
        <a:buChar char="•"/>
        <a:defRPr sz="2101" kern="1200">
          <a:solidFill>
            <a:schemeClr val="tx1"/>
          </a:solidFill>
          <a:latin typeface="+mn-lt"/>
          <a:ea typeface="+mn-ea"/>
          <a:cs typeface="+mn-cs"/>
        </a:defRPr>
      </a:lvl7pPr>
      <a:lvl8pPr marL="3691432" indent="-246096" algn="l" defTabSz="984382" rtl="0" eaLnBrk="1" latinLnBrk="0" hangingPunct="1">
        <a:spcBef>
          <a:spcPct val="20000"/>
        </a:spcBef>
        <a:buFont typeface="Arial" pitchFamily="34" charset="0"/>
        <a:buChar char="•"/>
        <a:defRPr sz="2101" kern="1200">
          <a:solidFill>
            <a:schemeClr val="tx1"/>
          </a:solidFill>
          <a:latin typeface="+mn-lt"/>
          <a:ea typeface="+mn-ea"/>
          <a:cs typeface="+mn-cs"/>
        </a:defRPr>
      </a:lvl8pPr>
      <a:lvl9pPr marL="4183623" indent="-246096" algn="l" defTabSz="984382" rtl="0" eaLnBrk="1" latinLnBrk="0" hangingPunct="1">
        <a:spcBef>
          <a:spcPct val="20000"/>
        </a:spcBef>
        <a:buFont typeface="Arial" pitchFamily="34" charset="0"/>
        <a:buChar char="•"/>
        <a:defRPr sz="2101" kern="1200">
          <a:solidFill>
            <a:schemeClr val="tx1"/>
          </a:solidFill>
          <a:latin typeface="+mn-lt"/>
          <a:ea typeface="+mn-ea"/>
          <a:cs typeface="+mn-cs"/>
        </a:defRPr>
      </a:lvl9pPr>
    </p:bodyStyle>
    <p:otherStyle>
      <a:defPPr>
        <a:defRPr lang="it-IT"/>
      </a:defPPr>
      <a:lvl1pPr marL="0" algn="l" defTabSz="984382" rtl="0" eaLnBrk="1" latinLnBrk="0" hangingPunct="1">
        <a:defRPr sz="1984" kern="1200">
          <a:solidFill>
            <a:schemeClr val="tx1"/>
          </a:solidFill>
          <a:latin typeface="+mn-lt"/>
          <a:ea typeface="+mn-ea"/>
          <a:cs typeface="+mn-cs"/>
        </a:defRPr>
      </a:lvl1pPr>
      <a:lvl2pPr marL="492191" algn="l" defTabSz="984382" rtl="0" eaLnBrk="1" latinLnBrk="0" hangingPunct="1">
        <a:defRPr sz="1984" kern="1200">
          <a:solidFill>
            <a:schemeClr val="tx1"/>
          </a:solidFill>
          <a:latin typeface="+mn-lt"/>
          <a:ea typeface="+mn-ea"/>
          <a:cs typeface="+mn-cs"/>
        </a:defRPr>
      </a:lvl2pPr>
      <a:lvl3pPr marL="984382" algn="l" defTabSz="984382" rtl="0" eaLnBrk="1" latinLnBrk="0" hangingPunct="1">
        <a:defRPr sz="1984" kern="1200">
          <a:solidFill>
            <a:schemeClr val="tx1"/>
          </a:solidFill>
          <a:latin typeface="+mn-lt"/>
          <a:ea typeface="+mn-ea"/>
          <a:cs typeface="+mn-cs"/>
        </a:defRPr>
      </a:lvl3pPr>
      <a:lvl4pPr marL="1476573" algn="l" defTabSz="984382" rtl="0" eaLnBrk="1" latinLnBrk="0" hangingPunct="1">
        <a:defRPr sz="1984" kern="1200">
          <a:solidFill>
            <a:schemeClr val="tx1"/>
          </a:solidFill>
          <a:latin typeface="+mn-lt"/>
          <a:ea typeface="+mn-ea"/>
          <a:cs typeface="+mn-cs"/>
        </a:defRPr>
      </a:lvl4pPr>
      <a:lvl5pPr marL="1968763" algn="l" defTabSz="984382" rtl="0" eaLnBrk="1" latinLnBrk="0" hangingPunct="1">
        <a:defRPr sz="1984" kern="1200">
          <a:solidFill>
            <a:schemeClr val="tx1"/>
          </a:solidFill>
          <a:latin typeface="+mn-lt"/>
          <a:ea typeface="+mn-ea"/>
          <a:cs typeface="+mn-cs"/>
        </a:defRPr>
      </a:lvl5pPr>
      <a:lvl6pPr marL="2460954" algn="l" defTabSz="984382" rtl="0" eaLnBrk="1" latinLnBrk="0" hangingPunct="1">
        <a:defRPr sz="1984" kern="1200">
          <a:solidFill>
            <a:schemeClr val="tx1"/>
          </a:solidFill>
          <a:latin typeface="+mn-lt"/>
          <a:ea typeface="+mn-ea"/>
          <a:cs typeface="+mn-cs"/>
        </a:defRPr>
      </a:lvl6pPr>
      <a:lvl7pPr marL="2953146" algn="l" defTabSz="984382" rtl="0" eaLnBrk="1" latinLnBrk="0" hangingPunct="1">
        <a:defRPr sz="1984" kern="1200">
          <a:solidFill>
            <a:schemeClr val="tx1"/>
          </a:solidFill>
          <a:latin typeface="+mn-lt"/>
          <a:ea typeface="+mn-ea"/>
          <a:cs typeface="+mn-cs"/>
        </a:defRPr>
      </a:lvl7pPr>
      <a:lvl8pPr marL="3445336" algn="l" defTabSz="984382" rtl="0" eaLnBrk="1" latinLnBrk="0" hangingPunct="1">
        <a:defRPr sz="1984" kern="1200">
          <a:solidFill>
            <a:schemeClr val="tx1"/>
          </a:solidFill>
          <a:latin typeface="+mn-lt"/>
          <a:ea typeface="+mn-ea"/>
          <a:cs typeface="+mn-cs"/>
        </a:defRPr>
      </a:lvl8pPr>
      <a:lvl9pPr marL="3937527" algn="l" defTabSz="984382"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www.facebook.com/aulestudiounipg" TargetMode="External"/><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hyperlink" Target="http://www.csb.unipg.it/risorse" TargetMode="External"/><Relationship Id="rId4" Type="http://schemas.openxmlformats.org/officeDocument/2006/relationships/hyperlink" Target="https://www.csb.unipg.it/organizzazione/strutture-bibliotecarie/sedi-e-orar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hyperlink" Target="https://itunes.apple.com/it/app/my-unipg/id1439428687?mt=8" TargetMode="External"/><Relationship Id="rId4" Type="http://schemas.openxmlformats.org/officeDocument/2006/relationships/hyperlink" Target="https://play.google.com/store/apps/details?id=it.cineca.app.myuni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servizio.incoming@unipg.it"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goo.gl/maps/moF4NeoQDDx" TargetMode="External"/><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hyperlink" Target="https://www.unipg.it/en/ects" TargetMode="External"/><Relationship Id="rId4" Type="http://schemas.openxmlformats.org/officeDocument/2006/relationships/hyperlink" Target="mailto:servizio.incoming@unipg.i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servizio.incoming@unipg.it"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hyperlink" Target="https://www.unipg.it/en/international-students/general-information/medical-facilities" TargetMode="External"/><Relationship Id="rId4" Type="http://schemas.openxmlformats.org/officeDocument/2006/relationships/hyperlink" Target="https://www.unipg.it/en/international-students/general-information/facilities-for-special-needs-student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universitaly.it/first-steps"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vistoperitalia.esteri.it/home/en"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goo.gl/maps/b9W3h4yaRqL2" TargetMode="Externa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hyperlink" Target="Welcome%20Guide%202025-2026.ppt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Welcome%20Guide%202025-2026.pptx"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www.esnperugia.it/?q=national-erasmus-games" TargetMode="External"/><Relationship Id="rId13" Type="http://schemas.openxmlformats.org/officeDocument/2006/relationships/hyperlink" Target="http://www.esnperugia.it/?q=enjoy-your-erasmus" TargetMode="External"/><Relationship Id="rId3" Type="http://schemas.openxmlformats.org/officeDocument/2006/relationships/hyperlink" Target="Welcome%20Guide%202025-2026.pptx" TargetMode="External"/><Relationship Id="rId7" Type="http://schemas.openxmlformats.org/officeDocument/2006/relationships/hyperlink" Target="http://www.esnperugia.it/?q=beitalian" TargetMode="External"/><Relationship Id="rId12" Type="http://schemas.openxmlformats.org/officeDocument/2006/relationships/hyperlink" Target="http://www.esnperugia.it/?q=tripus" TargetMode="External"/><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hyperlink" Target="http://www.esnperugia.it/?q=accommodation-0" TargetMode="External"/><Relationship Id="rId11" Type="http://schemas.openxmlformats.org/officeDocument/2006/relationships/hyperlink" Target="http://www.esnperugia.it/?q=exchangeability" TargetMode="External"/><Relationship Id="rId5" Type="http://schemas.openxmlformats.org/officeDocument/2006/relationships/hyperlink" Target="http://www.esnperugia.it/?q=welcome-days" TargetMode="External"/><Relationship Id="rId10" Type="http://schemas.openxmlformats.org/officeDocument/2006/relationships/hyperlink" Target="http://www.esnperugia.it/?q=socialerasmus" TargetMode="External"/><Relationship Id="rId4" Type="http://schemas.openxmlformats.org/officeDocument/2006/relationships/hyperlink" Target="http://www.esnperugia.it/?q=befriend" TargetMode="External"/><Relationship Id="rId9" Type="http://schemas.openxmlformats.org/officeDocument/2006/relationships/hyperlink" Target="http://www.esnperugia.it/?q=incontro-culturale-erasmus" TargetMode="External"/><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B663C7-9D7A-4A38-96B6-E92E3A6A0145}"/>
              </a:ext>
            </a:extLst>
          </p:cNvPr>
          <p:cNvSpPr>
            <a:spLocks noGrp="1"/>
          </p:cNvSpPr>
          <p:nvPr>
            <p:ph type="ctrTitle"/>
          </p:nvPr>
        </p:nvSpPr>
        <p:spPr>
          <a:xfrm>
            <a:off x="1170236" y="3706466"/>
            <a:ext cx="6264696" cy="1008187"/>
          </a:xfrm>
        </p:spPr>
        <p:txBody>
          <a:bodyPr/>
          <a:lstStyle/>
          <a:p>
            <a:r>
              <a:rPr lang="it-IT" sz="2800" dirty="0"/>
              <a:t>UNIVERSITA’ DEGLI STUDI DI PERUGIA</a:t>
            </a:r>
          </a:p>
        </p:txBody>
      </p:sp>
      <p:sp>
        <p:nvSpPr>
          <p:cNvPr id="3" name="Sottotitolo 2">
            <a:extLst>
              <a:ext uri="{FF2B5EF4-FFF2-40B4-BE49-F238E27FC236}">
                <a16:creationId xmlns:a16="http://schemas.microsoft.com/office/drawing/2014/main" id="{A9859BD5-A245-4345-9FF2-2C58DAC18A96}"/>
              </a:ext>
            </a:extLst>
          </p:cNvPr>
          <p:cNvSpPr>
            <a:spLocks noGrp="1"/>
          </p:cNvSpPr>
          <p:nvPr>
            <p:ph type="subTitle" idx="1"/>
          </p:nvPr>
        </p:nvSpPr>
        <p:spPr>
          <a:xfrm>
            <a:off x="1604010" y="5365601"/>
            <a:ext cx="7485380" cy="852743"/>
          </a:xfrm>
        </p:spPr>
        <p:txBody>
          <a:bodyPr/>
          <a:lstStyle/>
          <a:p>
            <a:r>
              <a:rPr lang="it-IT" sz="2800" b="1" i="1" dirty="0" err="1">
                <a:solidFill>
                  <a:srgbClr val="FF0000"/>
                </a:solidFill>
              </a:rPr>
              <a:t>Since</a:t>
            </a:r>
            <a:r>
              <a:rPr lang="it-IT" sz="2800" b="1" i="1" dirty="0">
                <a:solidFill>
                  <a:srgbClr val="FF0000"/>
                </a:solidFill>
              </a:rPr>
              <a:t> 1308 </a:t>
            </a:r>
            <a:r>
              <a:rPr lang="it-IT" sz="2800" b="1" i="1" dirty="0" err="1">
                <a:solidFill>
                  <a:srgbClr val="FF0000"/>
                </a:solidFill>
              </a:rPr>
              <a:t>we</a:t>
            </a:r>
            <a:r>
              <a:rPr lang="it-IT" sz="2800" b="1" i="1" dirty="0">
                <a:solidFill>
                  <a:srgbClr val="FF0000"/>
                </a:solidFill>
              </a:rPr>
              <a:t> build the future</a:t>
            </a:r>
            <a:endParaRPr lang="it-IT" sz="2800" dirty="0"/>
          </a:p>
        </p:txBody>
      </p:sp>
      <p:pic>
        <p:nvPicPr>
          <p:cNvPr id="5" name="Immagine 4">
            <a:extLst>
              <a:ext uri="{FF2B5EF4-FFF2-40B4-BE49-F238E27FC236}">
                <a16:creationId xmlns:a16="http://schemas.microsoft.com/office/drawing/2014/main" id="{FB356419-6ABB-4D20-8835-700AEA37E0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236" y="109017"/>
            <a:ext cx="4752528" cy="3672408"/>
          </a:xfrm>
          <a:prstGeom prst="rect">
            <a:avLst/>
          </a:prstGeom>
        </p:spPr>
      </p:pic>
    </p:spTree>
    <p:extLst>
      <p:ext uri="{BB962C8B-B14F-4D97-AF65-F5344CB8AC3E}">
        <p14:creationId xmlns:p14="http://schemas.microsoft.com/office/powerpoint/2010/main" val="4186236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18C90B3-AC66-48D7-A3FE-BA122C697B77}"/>
              </a:ext>
            </a:extLst>
          </p:cNvPr>
          <p:cNvPicPr>
            <a:picLocks noChangeAspect="1"/>
          </p:cNvPicPr>
          <p:nvPr/>
        </p:nvPicPr>
        <p:blipFill>
          <a:blip r:embed="rId2"/>
          <a:stretch>
            <a:fillRect/>
          </a:stretch>
        </p:blipFill>
        <p:spPr>
          <a:xfrm>
            <a:off x="265382" y="4501505"/>
            <a:ext cx="5184576" cy="2928608"/>
          </a:xfrm>
          <a:prstGeom prst="rect">
            <a:avLst/>
          </a:prstGeom>
        </p:spPr>
      </p:pic>
      <p:sp>
        <p:nvSpPr>
          <p:cNvPr id="2" name="Rettangolo 1">
            <a:extLst>
              <a:ext uri="{FF2B5EF4-FFF2-40B4-BE49-F238E27FC236}">
                <a16:creationId xmlns:a16="http://schemas.microsoft.com/office/drawing/2014/main" id="{4E7559B0-8A58-4158-B473-89112C4CC26C}"/>
              </a:ext>
            </a:extLst>
          </p:cNvPr>
          <p:cNvSpPr/>
          <p:nvPr/>
        </p:nvSpPr>
        <p:spPr>
          <a:xfrm>
            <a:off x="265382" y="253033"/>
            <a:ext cx="9586118" cy="4018408"/>
          </a:xfrm>
          <a:prstGeom prst="rect">
            <a:avLst/>
          </a:prstGeom>
        </p:spPr>
        <p:txBody>
          <a:bodyPr wrap="square">
            <a:spAutoFit/>
          </a:bodyPr>
          <a:lstStyle/>
          <a:p>
            <a:r>
              <a:rPr lang="it-IT" sz="1050" b="1" dirty="0">
                <a:latin typeface="DejaVu Sans Mono"/>
              </a:rPr>
              <a:t>STUDENT FACILITIES</a:t>
            </a:r>
          </a:p>
          <a:p>
            <a:endParaRPr lang="it-IT" sz="1050" b="1" dirty="0">
              <a:latin typeface="DejaVu Sans Mono"/>
            </a:endParaRPr>
          </a:p>
          <a:p>
            <a:pPr>
              <a:lnSpc>
                <a:spcPct val="150000"/>
              </a:lnSpc>
            </a:pPr>
            <a:r>
              <a:rPr lang="it-IT" sz="1050" b="1" dirty="0">
                <a:latin typeface="DejaVu Sans Mono"/>
              </a:rPr>
              <a:t>IT </a:t>
            </a:r>
            <a:r>
              <a:rPr lang="it-IT" sz="1050" b="1" dirty="0" err="1">
                <a:latin typeface="DejaVu Sans Mono"/>
              </a:rPr>
              <a:t>Laboratories</a:t>
            </a:r>
            <a:endParaRPr lang="it-IT" sz="1050" b="1" dirty="0">
              <a:latin typeface="DejaVu Sans Mono"/>
            </a:endParaRPr>
          </a:p>
          <a:p>
            <a:pPr>
              <a:lnSpc>
                <a:spcPct val="150000"/>
              </a:lnSpc>
            </a:pPr>
            <a:r>
              <a:rPr lang="it-IT" sz="1050" dirty="0">
                <a:latin typeface="DejaVu Sans Mono"/>
              </a:rPr>
              <a:t>The Università degli Studi di Perugia </a:t>
            </a:r>
            <a:r>
              <a:rPr lang="it-IT" sz="1050" dirty="0" err="1">
                <a:latin typeface="DejaVu Sans Mono"/>
              </a:rPr>
              <a:t>Departments</a:t>
            </a:r>
            <a:r>
              <a:rPr lang="it-IT" sz="1050" dirty="0">
                <a:latin typeface="DejaVu Sans Mono"/>
              </a:rPr>
              <a:t> </a:t>
            </a:r>
            <a:r>
              <a:rPr lang="it-IT" sz="1050" dirty="0" err="1">
                <a:latin typeface="DejaVu Sans Mono"/>
              </a:rPr>
              <a:t>have</a:t>
            </a:r>
            <a:r>
              <a:rPr lang="it-IT" sz="1050" dirty="0">
                <a:latin typeface="DejaVu Sans Mono"/>
              </a:rPr>
              <a:t> one or more IT labs </a:t>
            </a:r>
            <a:r>
              <a:rPr lang="it-IT" sz="1050" dirty="0" err="1">
                <a:latin typeface="DejaVu Sans Mono"/>
              </a:rPr>
              <a:t>which</a:t>
            </a:r>
            <a:r>
              <a:rPr lang="it-IT" sz="1050" dirty="0">
                <a:latin typeface="DejaVu Sans Mono"/>
              </a:rPr>
              <a:t> are </a:t>
            </a:r>
            <a:r>
              <a:rPr lang="it-IT" sz="1050" dirty="0" err="1">
                <a:latin typeface="DejaVu Sans Mono"/>
              </a:rPr>
              <a:t>freely</a:t>
            </a:r>
            <a:r>
              <a:rPr lang="it-IT" sz="1050" dirty="0">
                <a:latin typeface="DejaVu Sans Mono"/>
              </a:rPr>
              <a:t> available to </a:t>
            </a:r>
            <a:r>
              <a:rPr lang="it-IT" sz="1050" dirty="0" err="1">
                <a:latin typeface="DejaVu Sans Mono"/>
              </a:rPr>
              <a:t>our</a:t>
            </a:r>
            <a:r>
              <a:rPr lang="it-IT" sz="1050" dirty="0">
                <a:latin typeface="DejaVu Sans Mono"/>
              </a:rPr>
              <a:t> </a:t>
            </a:r>
            <a:r>
              <a:rPr lang="it-IT" sz="1050" dirty="0" err="1">
                <a:latin typeface="DejaVu Sans Mono"/>
              </a:rPr>
              <a:t>students</a:t>
            </a:r>
            <a:r>
              <a:rPr lang="it-IT" sz="1050" dirty="0">
                <a:latin typeface="DejaVu Sans Mono"/>
              </a:rPr>
              <a:t>. For more information on IT lab </a:t>
            </a:r>
            <a:r>
              <a:rPr lang="it-IT" sz="1050" dirty="0" err="1">
                <a:latin typeface="DejaVu Sans Mono"/>
              </a:rPr>
              <a:t>locations</a:t>
            </a:r>
            <a:r>
              <a:rPr lang="it-IT" sz="1050" dirty="0">
                <a:latin typeface="DejaVu Sans Mono"/>
              </a:rPr>
              <a:t> and opening </a:t>
            </a:r>
            <a:r>
              <a:rPr lang="it-IT" sz="1050" dirty="0" err="1">
                <a:latin typeface="DejaVu Sans Mono"/>
              </a:rPr>
              <a:t>times</a:t>
            </a:r>
            <a:r>
              <a:rPr lang="it-IT" sz="1050" dirty="0">
                <a:latin typeface="DejaVu Sans Mono"/>
              </a:rPr>
              <a:t> </a:t>
            </a:r>
            <a:r>
              <a:rPr lang="it-IT" sz="1050" dirty="0" err="1">
                <a:latin typeface="DejaVu Sans Mono"/>
              </a:rPr>
              <a:t>please</a:t>
            </a:r>
            <a:r>
              <a:rPr lang="it-IT" sz="1050" dirty="0">
                <a:latin typeface="DejaVu Sans Mono"/>
              </a:rPr>
              <a:t> </a:t>
            </a:r>
            <a:r>
              <a:rPr lang="it-IT" sz="1050" dirty="0" err="1">
                <a:latin typeface="DejaVu Sans Mono"/>
              </a:rPr>
              <a:t>contact</a:t>
            </a:r>
            <a:r>
              <a:rPr lang="it-IT" sz="1050" dirty="0">
                <a:latin typeface="DejaVu Sans Mono"/>
              </a:rPr>
              <a:t> </a:t>
            </a:r>
            <a:r>
              <a:rPr lang="it-IT" sz="1050" dirty="0" err="1">
                <a:latin typeface="DejaVu Sans Mono"/>
              </a:rPr>
              <a:t>individual</a:t>
            </a:r>
            <a:r>
              <a:rPr lang="it-IT" sz="1050" dirty="0">
                <a:latin typeface="DejaVu Sans Mono"/>
              </a:rPr>
              <a:t> </a:t>
            </a:r>
            <a:r>
              <a:rPr lang="it-IT" sz="1050" dirty="0" err="1">
                <a:latin typeface="DejaVu Sans Mono"/>
              </a:rPr>
              <a:t>Departments</a:t>
            </a:r>
            <a:r>
              <a:rPr lang="it-IT" sz="1050" dirty="0">
                <a:latin typeface="DejaVu Sans Mono"/>
              </a:rPr>
              <a:t>.</a:t>
            </a:r>
          </a:p>
          <a:p>
            <a:pPr>
              <a:lnSpc>
                <a:spcPct val="150000"/>
              </a:lnSpc>
            </a:pPr>
            <a:endParaRPr lang="it-IT" sz="1050" dirty="0">
              <a:latin typeface="DejaVu Sans Mono"/>
            </a:endParaRPr>
          </a:p>
          <a:p>
            <a:pPr>
              <a:lnSpc>
                <a:spcPct val="150000"/>
              </a:lnSpc>
            </a:pPr>
            <a:r>
              <a:rPr lang="it-IT" sz="1050" b="1" dirty="0">
                <a:latin typeface="DejaVu Sans Mono"/>
              </a:rPr>
              <a:t>Study Rooms and Social Gathering </a:t>
            </a:r>
            <a:r>
              <a:rPr lang="it-IT" sz="1050" b="1" dirty="0" err="1">
                <a:latin typeface="DejaVu Sans Mono"/>
              </a:rPr>
              <a:t>Student-Managed</a:t>
            </a:r>
            <a:r>
              <a:rPr lang="it-IT" sz="1050" b="1" dirty="0">
                <a:latin typeface="DejaVu Sans Mono"/>
              </a:rPr>
              <a:t> </a:t>
            </a:r>
            <a:r>
              <a:rPr lang="it-IT" sz="1050" b="1" dirty="0" err="1">
                <a:latin typeface="DejaVu Sans Mono"/>
              </a:rPr>
              <a:t>Spaces</a:t>
            </a:r>
            <a:r>
              <a:rPr lang="it-IT" sz="1050" b="1" dirty="0">
                <a:latin typeface="DejaVu Sans Mono"/>
              </a:rPr>
              <a:t> </a:t>
            </a:r>
          </a:p>
          <a:p>
            <a:pPr>
              <a:lnSpc>
                <a:spcPct val="150000"/>
              </a:lnSpc>
            </a:pPr>
            <a:r>
              <a:rPr lang="it-IT" sz="1050" b="1" dirty="0">
                <a:latin typeface="DejaVu Sans Mono"/>
              </a:rPr>
              <a:t>(SASA – Spazi di Aggregazione e Studio in Autogestione)</a:t>
            </a:r>
            <a:endParaRPr lang="it-IT" sz="1050" dirty="0">
              <a:latin typeface="DejaVu Sans Mono"/>
            </a:endParaRPr>
          </a:p>
          <a:p>
            <a:pPr>
              <a:lnSpc>
                <a:spcPct val="150000"/>
              </a:lnSpc>
            </a:pPr>
            <a:r>
              <a:rPr lang="it-IT" sz="1050" dirty="0" err="1">
                <a:latin typeface="DejaVu Sans Mono"/>
              </a:rPr>
              <a:t>Please</a:t>
            </a:r>
            <a:r>
              <a:rPr lang="it-IT" sz="1050" dirty="0">
                <a:latin typeface="DejaVu Sans Mono"/>
              </a:rPr>
              <a:t> note </a:t>
            </a:r>
            <a:r>
              <a:rPr lang="it-IT" sz="1050" dirty="0" err="1">
                <a:latin typeface="DejaVu Sans Mono"/>
              </a:rPr>
              <a:t>that</a:t>
            </a:r>
            <a:r>
              <a:rPr lang="it-IT" sz="1050" dirty="0">
                <a:latin typeface="DejaVu Sans Mono"/>
              </a:rPr>
              <a:t> </a:t>
            </a:r>
            <a:r>
              <a:rPr lang="it-IT" sz="1050" dirty="0" err="1">
                <a:latin typeface="DejaVu Sans Mono"/>
              </a:rPr>
              <a:t>these</a:t>
            </a:r>
            <a:r>
              <a:rPr lang="it-IT" sz="1050" dirty="0">
                <a:latin typeface="DejaVu Sans Mono"/>
              </a:rPr>
              <a:t> facilities are </a:t>
            </a:r>
            <a:r>
              <a:rPr lang="it-IT" sz="1050" dirty="0" err="1">
                <a:latin typeface="DejaVu Sans Mono"/>
              </a:rPr>
              <a:t>directly</a:t>
            </a:r>
            <a:r>
              <a:rPr lang="it-IT" sz="1050" dirty="0">
                <a:latin typeface="DejaVu Sans Mono"/>
              </a:rPr>
              <a:t> </a:t>
            </a:r>
            <a:r>
              <a:rPr lang="it-IT" sz="1050" dirty="0" err="1">
                <a:latin typeface="DejaVu Sans Mono"/>
              </a:rPr>
              <a:t>managed</a:t>
            </a:r>
            <a:r>
              <a:rPr lang="it-IT" sz="1050" dirty="0">
                <a:latin typeface="DejaVu Sans Mono"/>
              </a:rPr>
              <a:t> by the </a:t>
            </a:r>
            <a:r>
              <a:rPr lang="it-IT" sz="1050" dirty="0" err="1">
                <a:latin typeface="DejaVu Sans Mono"/>
              </a:rPr>
              <a:t>students</a:t>
            </a:r>
            <a:r>
              <a:rPr lang="it-IT" sz="1050" dirty="0">
                <a:latin typeface="DejaVu Sans Mono"/>
              </a:rPr>
              <a:t>. For information on </a:t>
            </a:r>
            <a:r>
              <a:rPr lang="it-IT" sz="1050" dirty="0" err="1">
                <a:latin typeface="DejaVu Sans Mono"/>
              </a:rPr>
              <a:t>how</a:t>
            </a:r>
            <a:r>
              <a:rPr lang="it-IT" sz="1050" dirty="0">
                <a:latin typeface="DejaVu Sans Mono"/>
              </a:rPr>
              <a:t> to access the study rooms with QR Code, </a:t>
            </a:r>
            <a:r>
              <a:rPr lang="it-IT" sz="1050" dirty="0" err="1">
                <a:latin typeface="DejaVu Sans Mono"/>
              </a:rPr>
              <a:t>please</a:t>
            </a:r>
            <a:r>
              <a:rPr lang="it-IT" sz="1050" dirty="0">
                <a:latin typeface="DejaVu Sans Mono"/>
              </a:rPr>
              <a:t> </a:t>
            </a:r>
            <a:r>
              <a:rPr lang="it-IT" sz="1050" dirty="0" err="1">
                <a:latin typeface="DejaVu Sans Mono"/>
              </a:rPr>
              <a:t>consult</a:t>
            </a:r>
            <a:r>
              <a:rPr lang="it-IT" sz="1050" dirty="0">
                <a:latin typeface="DejaVu Sans Mono"/>
              </a:rPr>
              <a:t> the Facebook page: </a:t>
            </a:r>
            <a:r>
              <a:rPr lang="it-IT" sz="1050" dirty="0">
                <a:latin typeface="DejaVu Sans Mono"/>
                <a:hlinkClick r:id="rId3"/>
              </a:rPr>
              <a:t>https://www.facebook.com/aulestudiounipg</a:t>
            </a:r>
            <a:endParaRPr lang="it-IT" sz="1050" dirty="0">
              <a:latin typeface="DejaVu Sans Mono"/>
            </a:endParaRPr>
          </a:p>
          <a:p>
            <a:pPr>
              <a:lnSpc>
                <a:spcPct val="150000"/>
              </a:lnSpc>
            </a:pPr>
            <a:endParaRPr lang="it-IT" sz="1050" dirty="0">
              <a:latin typeface="DejaVu Sans Mono"/>
            </a:endParaRPr>
          </a:p>
          <a:p>
            <a:pPr>
              <a:lnSpc>
                <a:spcPct val="150000"/>
              </a:lnSpc>
            </a:pPr>
            <a:r>
              <a:rPr lang="it-IT" sz="1050" b="1" dirty="0">
                <a:latin typeface="DejaVu Sans Mono"/>
              </a:rPr>
              <a:t>Libraries</a:t>
            </a:r>
          </a:p>
          <a:p>
            <a:pPr>
              <a:lnSpc>
                <a:spcPct val="150000"/>
              </a:lnSpc>
            </a:pPr>
            <a:r>
              <a:rPr lang="it-IT" sz="1050" dirty="0" err="1">
                <a:latin typeface="DejaVu Sans Mono"/>
              </a:rPr>
              <a:t>Our</a:t>
            </a:r>
            <a:r>
              <a:rPr lang="it-IT" sz="1050" dirty="0">
                <a:latin typeface="DejaVu Sans Mono"/>
              </a:rPr>
              <a:t> Library Service Center (Centro Servizi Bibliotecari - CSB) </a:t>
            </a:r>
            <a:r>
              <a:rPr lang="it-IT" sz="1050" dirty="0" err="1">
                <a:latin typeface="DejaVu Sans Mono"/>
              </a:rPr>
              <a:t>manages</a:t>
            </a:r>
            <a:r>
              <a:rPr lang="it-IT" sz="1050" dirty="0">
                <a:latin typeface="DejaVu Sans Mono"/>
              </a:rPr>
              <a:t> </a:t>
            </a:r>
            <a:r>
              <a:rPr lang="it-IT" sz="1050" dirty="0" err="1">
                <a:latin typeface="DejaVu Sans Mono"/>
              </a:rPr>
              <a:t>several</a:t>
            </a:r>
            <a:r>
              <a:rPr lang="it-IT" sz="1050" dirty="0">
                <a:latin typeface="DejaVu Sans Mono"/>
              </a:rPr>
              <a:t> </a:t>
            </a:r>
            <a:r>
              <a:rPr lang="it-IT" sz="1050" dirty="0" err="1">
                <a:latin typeface="DejaVu Sans Mono"/>
              </a:rPr>
              <a:t>libraries</a:t>
            </a:r>
            <a:r>
              <a:rPr lang="it-IT" sz="1050" dirty="0">
                <a:latin typeface="DejaVu Sans Mono"/>
              </a:rPr>
              <a:t> </a:t>
            </a:r>
            <a:r>
              <a:rPr lang="it-IT" sz="1050" dirty="0" err="1">
                <a:latin typeface="DejaVu Sans Mono"/>
              </a:rPr>
              <a:t>located</a:t>
            </a:r>
            <a:r>
              <a:rPr lang="it-IT" sz="1050" dirty="0">
                <a:latin typeface="DejaVu Sans Mono"/>
              </a:rPr>
              <a:t> </a:t>
            </a:r>
            <a:r>
              <a:rPr lang="it-IT" sz="1050" dirty="0" err="1">
                <a:latin typeface="DejaVu Sans Mono"/>
              </a:rPr>
              <a:t>throughout</a:t>
            </a:r>
            <a:r>
              <a:rPr lang="it-IT" sz="1050" dirty="0">
                <a:latin typeface="DejaVu Sans Mono"/>
              </a:rPr>
              <a:t> Perugia and Terni. </a:t>
            </a:r>
            <a:br>
              <a:rPr lang="it-IT" sz="1050" dirty="0">
                <a:latin typeface="DejaVu Sans Mono"/>
              </a:rPr>
            </a:br>
            <a:r>
              <a:rPr lang="it-IT" sz="1050" dirty="0">
                <a:latin typeface="DejaVu Sans Mono"/>
              </a:rPr>
              <a:t>For more information </a:t>
            </a:r>
            <a:r>
              <a:rPr lang="it-IT" sz="1050" dirty="0" err="1">
                <a:latin typeface="DejaVu Sans Mono"/>
              </a:rPr>
              <a:t>about</a:t>
            </a:r>
            <a:r>
              <a:rPr lang="it-IT" sz="1050" dirty="0">
                <a:latin typeface="DejaVu Sans Mono"/>
              </a:rPr>
              <a:t> </a:t>
            </a:r>
            <a:r>
              <a:rPr lang="it-IT" sz="1050" dirty="0" err="1">
                <a:latin typeface="DejaVu Sans Mono"/>
              </a:rPr>
              <a:t>our</a:t>
            </a:r>
            <a:r>
              <a:rPr lang="it-IT" sz="1050" dirty="0">
                <a:latin typeface="DejaVu Sans Mono"/>
              </a:rPr>
              <a:t> </a:t>
            </a:r>
            <a:r>
              <a:rPr lang="it-IT" sz="1050" dirty="0" err="1">
                <a:latin typeface="DejaVu Sans Mono"/>
              </a:rPr>
              <a:t>libraries</a:t>
            </a:r>
            <a:r>
              <a:rPr lang="it-IT" sz="1050" dirty="0">
                <a:latin typeface="DejaVu Sans Mono"/>
              </a:rPr>
              <a:t>, </a:t>
            </a:r>
            <a:r>
              <a:rPr lang="it-IT" sz="1050" dirty="0" err="1">
                <a:latin typeface="DejaVu Sans Mono"/>
              </a:rPr>
              <a:t>please</a:t>
            </a:r>
            <a:r>
              <a:rPr lang="it-IT" sz="1050" dirty="0">
                <a:latin typeface="DejaVu Sans Mono"/>
              </a:rPr>
              <a:t> </a:t>
            </a:r>
            <a:r>
              <a:rPr lang="it-IT" sz="1050" dirty="0" err="1">
                <a:latin typeface="DejaVu Sans Mono"/>
              </a:rPr>
              <a:t>visit</a:t>
            </a:r>
            <a:r>
              <a:rPr lang="it-IT" sz="1050" dirty="0">
                <a:latin typeface="DejaVu Sans Mono"/>
              </a:rPr>
              <a:t>:</a:t>
            </a:r>
          </a:p>
          <a:p>
            <a:pPr>
              <a:lnSpc>
                <a:spcPct val="150000"/>
              </a:lnSpc>
            </a:pPr>
            <a:r>
              <a:rPr lang="it-IT" sz="1050" dirty="0">
                <a:latin typeface="DejaVu Sans Mono"/>
                <a:hlinkClick r:id="rId4"/>
              </a:rPr>
              <a:t>https://www.csb.unipg.it/organizzazione/strutture-bibliotecarie/sedi-e-orari</a:t>
            </a:r>
            <a:endParaRPr lang="it-IT" sz="1050" dirty="0">
              <a:latin typeface="DejaVu Sans Mono"/>
            </a:endParaRPr>
          </a:p>
          <a:p>
            <a:pPr>
              <a:lnSpc>
                <a:spcPct val="150000"/>
              </a:lnSpc>
            </a:pPr>
            <a:r>
              <a:rPr lang="it-IT" sz="1050" dirty="0" err="1">
                <a:latin typeface="DejaVu Sans Mono"/>
              </a:rPr>
              <a:t>We</a:t>
            </a:r>
            <a:r>
              <a:rPr lang="it-IT" sz="1050" dirty="0">
                <a:latin typeface="DejaVu Sans Mono"/>
              </a:rPr>
              <a:t> </a:t>
            </a:r>
            <a:r>
              <a:rPr lang="it-IT" sz="1050" dirty="0" err="1">
                <a:latin typeface="DejaVu Sans Mono"/>
              </a:rPr>
              <a:t>also</a:t>
            </a:r>
            <a:r>
              <a:rPr lang="it-IT" sz="1050" dirty="0">
                <a:latin typeface="DejaVu Sans Mono"/>
              </a:rPr>
              <a:t> </a:t>
            </a:r>
            <a:r>
              <a:rPr lang="it-IT" sz="1050" dirty="0" err="1">
                <a:latin typeface="DejaVu Sans Mono"/>
              </a:rPr>
              <a:t>provide</a:t>
            </a:r>
            <a:r>
              <a:rPr lang="it-IT" sz="1050" dirty="0">
                <a:latin typeface="DejaVu Sans Mono"/>
              </a:rPr>
              <a:t> an online resource </a:t>
            </a:r>
            <a:r>
              <a:rPr lang="it-IT" sz="1050" dirty="0" err="1">
                <a:latin typeface="DejaVu Sans Mono"/>
              </a:rPr>
              <a:t>catalogue</a:t>
            </a:r>
            <a:r>
              <a:rPr lang="it-IT" sz="1050" dirty="0">
                <a:latin typeface="DejaVu Sans Mono"/>
              </a:rPr>
              <a:t> </a:t>
            </a:r>
            <a:r>
              <a:rPr lang="it-IT" sz="1050" dirty="0" err="1">
                <a:latin typeface="DejaVu Sans Mono"/>
              </a:rPr>
              <a:t>that</a:t>
            </a:r>
            <a:r>
              <a:rPr lang="it-IT" sz="1050" dirty="0">
                <a:latin typeface="DejaVu Sans Mono"/>
              </a:rPr>
              <a:t> can be </a:t>
            </a:r>
            <a:r>
              <a:rPr lang="it-IT" sz="1050" dirty="0" err="1">
                <a:latin typeface="DejaVu Sans Mono"/>
              </a:rPr>
              <a:t>accessed</a:t>
            </a:r>
            <a:r>
              <a:rPr lang="it-IT" sz="1050" dirty="0">
                <a:latin typeface="DejaVu Sans Mono"/>
              </a:rPr>
              <a:t> </a:t>
            </a:r>
            <a:r>
              <a:rPr lang="it-IT" sz="1050" dirty="0" err="1">
                <a:latin typeface="DejaVu Sans Mono"/>
              </a:rPr>
              <a:t>directly</a:t>
            </a:r>
            <a:r>
              <a:rPr lang="it-IT" sz="1050" dirty="0">
                <a:latin typeface="DejaVu Sans Mono"/>
              </a:rPr>
              <a:t> via the following website:</a:t>
            </a:r>
          </a:p>
          <a:p>
            <a:pPr>
              <a:lnSpc>
                <a:spcPct val="150000"/>
              </a:lnSpc>
            </a:pPr>
            <a:r>
              <a:rPr lang="it-IT" sz="1050" dirty="0">
                <a:latin typeface="DejaVu Sans Mono"/>
                <a:hlinkClick r:id="rId5"/>
              </a:rPr>
              <a:t>http://www.csb.unipg.it/risorse</a:t>
            </a:r>
            <a:endParaRPr lang="it-IT" sz="1050" dirty="0">
              <a:latin typeface="DejaVu Sans Mono"/>
            </a:endParaRPr>
          </a:p>
        </p:txBody>
      </p:sp>
    </p:spTree>
    <p:extLst>
      <p:ext uri="{BB962C8B-B14F-4D97-AF65-F5344CB8AC3E}">
        <p14:creationId xmlns:p14="http://schemas.microsoft.com/office/powerpoint/2010/main" val="368568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6441CAE-1F46-49E8-8616-472A07390E77}"/>
              </a:ext>
            </a:extLst>
          </p:cNvPr>
          <p:cNvPicPr>
            <a:picLocks noChangeAspect="1"/>
          </p:cNvPicPr>
          <p:nvPr/>
        </p:nvPicPr>
        <p:blipFill>
          <a:blip r:embed="rId2"/>
          <a:stretch>
            <a:fillRect/>
          </a:stretch>
        </p:blipFill>
        <p:spPr>
          <a:xfrm>
            <a:off x="450156" y="4023800"/>
            <a:ext cx="5162550" cy="2708151"/>
          </a:xfrm>
          <a:prstGeom prst="rect">
            <a:avLst/>
          </a:prstGeom>
        </p:spPr>
      </p:pic>
      <p:pic>
        <p:nvPicPr>
          <p:cNvPr id="3" name="Immagine 2">
            <a:extLst>
              <a:ext uri="{FF2B5EF4-FFF2-40B4-BE49-F238E27FC236}">
                <a16:creationId xmlns:a16="http://schemas.microsoft.com/office/drawing/2014/main" id="{9B1FFCD3-C783-402E-8807-3648CAFFE7BB}"/>
              </a:ext>
            </a:extLst>
          </p:cNvPr>
          <p:cNvPicPr>
            <a:picLocks noChangeAspect="1"/>
          </p:cNvPicPr>
          <p:nvPr/>
        </p:nvPicPr>
        <p:blipFill>
          <a:blip r:embed="rId3"/>
          <a:stretch>
            <a:fillRect/>
          </a:stretch>
        </p:blipFill>
        <p:spPr>
          <a:xfrm>
            <a:off x="6354812" y="1206636"/>
            <a:ext cx="4121860" cy="5149577"/>
          </a:xfrm>
          <a:prstGeom prst="rect">
            <a:avLst/>
          </a:prstGeom>
        </p:spPr>
      </p:pic>
      <p:sp>
        <p:nvSpPr>
          <p:cNvPr id="4" name="CasellaDiTesto 3">
            <a:extLst>
              <a:ext uri="{FF2B5EF4-FFF2-40B4-BE49-F238E27FC236}">
                <a16:creationId xmlns:a16="http://schemas.microsoft.com/office/drawing/2014/main" id="{70819519-597E-4D67-AF8F-50ADD813E3AF}"/>
              </a:ext>
            </a:extLst>
          </p:cNvPr>
          <p:cNvSpPr txBox="1"/>
          <p:nvPr/>
        </p:nvSpPr>
        <p:spPr>
          <a:xfrm>
            <a:off x="221218" y="609449"/>
            <a:ext cx="5040560" cy="738664"/>
          </a:xfrm>
          <a:prstGeom prst="rect">
            <a:avLst/>
          </a:prstGeom>
          <a:noFill/>
        </p:spPr>
        <p:txBody>
          <a:bodyPr wrap="square" rtlCol="0">
            <a:spAutoFit/>
          </a:bodyPr>
          <a:lstStyle/>
          <a:p>
            <a:r>
              <a:rPr lang="it-IT" sz="1400" b="1" dirty="0" err="1">
                <a:latin typeface="DejaVu Sans Mono"/>
              </a:rPr>
              <a:t>Our</a:t>
            </a:r>
            <a:r>
              <a:rPr lang="it-IT" sz="1400" b="1" dirty="0">
                <a:latin typeface="DejaVu Sans Mono"/>
              </a:rPr>
              <a:t> APP</a:t>
            </a:r>
          </a:p>
          <a:p>
            <a:endParaRPr lang="it-IT" sz="1400" b="1" dirty="0">
              <a:latin typeface="DejaVu Sans Mono"/>
            </a:endParaRPr>
          </a:p>
          <a:p>
            <a:r>
              <a:rPr lang="it-IT" sz="1400" b="1" dirty="0">
                <a:latin typeface="DejaVu Sans Mono"/>
              </a:rPr>
              <a:t>My </a:t>
            </a:r>
            <a:r>
              <a:rPr lang="it-IT" sz="1400" b="1" dirty="0" err="1">
                <a:latin typeface="DejaVu Sans Mono"/>
              </a:rPr>
              <a:t>UniPG</a:t>
            </a:r>
            <a:endParaRPr lang="it-IT" sz="1400" b="1" dirty="0">
              <a:latin typeface="DejaVu Sans Mono"/>
            </a:endParaRPr>
          </a:p>
        </p:txBody>
      </p:sp>
      <p:sp>
        <p:nvSpPr>
          <p:cNvPr id="5" name="Rettangolo 4">
            <a:extLst>
              <a:ext uri="{FF2B5EF4-FFF2-40B4-BE49-F238E27FC236}">
                <a16:creationId xmlns:a16="http://schemas.microsoft.com/office/drawing/2014/main" id="{88B45121-383E-464E-83B7-0FE7E81CF060}"/>
              </a:ext>
            </a:extLst>
          </p:cNvPr>
          <p:cNvSpPr/>
          <p:nvPr/>
        </p:nvSpPr>
        <p:spPr>
          <a:xfrm>
            <a:off x="216728" y="1549177"/>
            <a:ext cx="7157162" cy="430887"/>
          </a:xfrm>
          <a:prstGeom prst="rect">
            <a:avLst/>
          </a:prstGeom>
        </p:spPr>
        <p:txBody>
          <a:bodyPr wrap="square">
            <a:spAutoFit/>
          </a:bodyPr>
          <a:lstStyle/>
          <a:p>
            <a:r>
              <a:rPr lang="it-IT" sz="1100" dirty="0">
                <a:solidFill>
                  <a:srgbClr val="212529"/>
                </a:solidFill>
                <a:latin typeface="DejaVu Sans Mono"/>
                <a:ea typeface="Calibri" panose="020F0502020204030204" pitchFamily="34" charset="0"/>
                <a:cs typeface="Times New Roman" panose="02020603050405020304" pitchFamily="18" charset="0"/>
              </a:rPr>
              <a:t>Download the app on </a:t>
            </a:r>
            <a:r>
              <a:rPr lang="it-IT" sz="1100" u="sng" dirty="0" err="1">
                <a:solidFill>
                  <a:srgbClr val="27348B"/>
                </a:solidFill>
                <a:latin typeface="DejaVu Sans Mono"/>
                <a:ea typeface="Calibri" panose="020F0502020204030204" pitchFamily="34" charset="0"/>
                <a:cs typeface="Times New Roman" panose="02020603050405020304" pitchFamily="18" charset="0"/>
                <a:hlinkClick r:id="rId4"/>
              </a:rPr>
              <a:t>google</a:t>
            </a:r>
            <a:r>
              <a:rPr lang="it-IT" sz="1100" u="sng" dirty="0">
                <a:solidFill>
                  <a:srgbClr val="27348B"/>
                </a:solidFill>
                <a:latin typeface="DejaVu Sans Mono"/>
                <a:ea typeface="Calibri" panose="020F0502020204030204" pitchFamily="34" charset="0"/>
                <a:cs typeface="Times New Roman" panose="02020603050405020304" pitchFamily="18" charset="0"/>
                <a:hlinkClick r:id="rId4"/>
              </a:rPr>
              <a:t> play</a:t>
            </a:r>
            <a:r>
              <a:rPr lang="it-IT" sz="1100" dirty="0">
                <a:solidFill>
                  <a:srgbClr val="212529"/>
                </a:solidFill>
                <a:latin typeface="DejaVu Sans Mono"/>
                <a:ea typeface="Calibri" panose="020F0502020204030204" pitchFamily="34" charset="0"/>
                <a:cs typeface="Times New Roman" panose="02020603050405020304" pitchFamily="18" charset="0"/>
              </a:rPr>
              <a:t>  or </a:t>
            </a:r>
            <a:r>
              <a:rPr lang="it-IT" sz="1100" u="sng" dirty="0">
                <a:solidFill>
                  <a:srgbClr val="27348B"/>
                </a:solidFill>
                <a:latin typeface="DejaVu Sans Mono"/>
                <a:ea typeface="Calibri" panose="020F0502020204030204" pitchFamily="34" charset="0"/>
                <a:cs typeface="Times New Roman" panose="02020603050405020304" pitchFamily="18" charset="0"/>
                <a:hlinkClick r:id="rId5"/>
              </a:rPr>
              <a:t>app store</a:t>
            </a:r>
            <a:endParaRPr lang="it-IT" sz="1100" u="sng" dirty="0">
              <a:solidFill>
                <a:srgbClr val="27348B"/>
              </a:solidFill>
              <a:latin typeface="DejaVu Sans Mono"/>
              <a:ea typeface="Calibri" panose="020F0502020204030204" pitchFamily="34" charset="0"/>
              <a:cs typeface="Times New Roman" panose="02020603050405020304" pitchFamily="18" charset="0"/>
            </a:endParaRPr>
          </a:p>
          <a:p>
            <a:endParaRPr lang="it-IT" sz="1100" dirty="0">
              <a:latin typeface="DejaVu Sans Mono"/>
            </a:endParaRPr>
          </a:p>
        </p:txBody>
      </p:sp>
      <p:sp>
        <p:nvSpPr>
          <p:cNvPr id="6" name="Rettangolo 5">
            <a:extLst>
              <a:ext uri="{FF2B5EF4-FFF2-40B4-BE49-F238E27FC236}">
                <a16:creationId xmlns:a16="http://schemas.microsoft.com/office/drawing/2014/main" id="{DE2E3831-5CD2-4B5C-A005-953BE897F30A}"/>
              </a:ext>
            </a:extLst>
          </p:cNvPr>
          <p:cNvSpPr/>
          <p:nvPr/>
        </p:nvSpPr>
        <p:spPr>
          <a:xfrm>
            <a:off x="216728" y="1782801"/>
            <a:ext cx="5850052" cy="1998624"/>
          </a:xfrm>
          <a:prstGeom prst="rect">
            <a:avLst/>
          </a:prstGeom>
        </p:spPr>
        <p:txBody>
          <a:bodyPr wrap="square">
            <a:spAutoFit/>
          </a:bodyPr>
          <a:lstStyle/>
          <a:p>
            <a:pPr algn="just">
              <a:lnSpc>
                <a:spcPct val="150000"/>
              </a:lnSpc>
            </a:pPr>
            <a:r>
              <a:rPr lang="en-GB" sz="1050" dirty="0">
                <a:solidFill>
                  <a:srgbClr val="212529"/>
                </a:solidFill>
                <a:latin typeface="DejaVu Sans Mono"/>
                <a:ea typeface="Times New Roman" panose="02020603050405020304" pitchFamily="18" charset="0"/>
              </a:rPr>
              <a:t>By entering with their UNIPG credentials (that we will be created for you by the Welcome Office, prior to your arrival), enrolled students will have access to the personal information of the online secretary and in particular will have the opportunity to: view the exam calendar,</a:t>
            </a:r>
            <a:r>
              <a:rPr lang="en-GB" sz="1050" dirty="0">
                <a:latin typeface="DejaVu Sans Mono"/>
                <a:ea typeface="Times New Roman" panose="02020603050405020304" pitchFamily="18" charset="0"/>
              </a:rPr>
              <a:t> </a:t>
            </a:r>
            <a:r>
              <a:rPr lang="en-GB" sz="1050" dirty="0">
                <a:solidFill>
                  <a:srgbClr val="212529"/>
                </a:solidFill>
                <a:latin typeface="DejaVu Sans Mono"/>
                <a:ea typeface="Times New Roman" panose="02020603050405020304" pitchFamily="18" charset="0"/>
              </a:rPr>
              <a:t>book the exams, fill</a:t>
            </a:r>
            <a:r>
              <a:rPr lang="en-GB" sz="1050" dirty="0">
                <a:latin typeface="DejaVu Sans Mono"/>
                <a:ea typeface="Times New Roman" panose="02020603050405020304" pitchFamily="18" charset="0"/>
              </a:rPr>
              <a:t> </a:t>
            </a:r>
            <a:r>
              <a:rPr lang="en-GB" sz="1050" dirty="0">
                <a:solidFill>
                  <a:srgbClr val="212529"/>
                </a:solidFill>
                <a:latin typeface="DejaVu Sans Mono"/>
                <a:ea typeface="Times New Roman" panose="02020603050405020304" pitchFamily="18" charset="0"/>
              </a:rPr>
              <a:t>in the teaching evaluation questionnaires, consult the information of the </a:t>
            </a:r>
            <a:r>
              <a:rPr lang="en-GB" sz="1050" dirty="0" err="1">
                <a:solidFill>
                  <a:srgbClr val="212529"/>
                </a:solidFill>
                <a:latin typeface="DejaVu Sans Mono"/>
                <a:ea typeface="Times New Roman" panose="02020603050405020304" pitchFamily="18" charset="0"/>
              </a:rPr>
              <a:t>Uuniversity</a:t>
            </a:r>
            <a:r>
              <a:rPr lang="en-GB" sz="1050" dirty="0">
                <a:solidFill>
                  <a:srgbClr val="212529"/>
                </a:solidFill>
                <a:latin typeface="DejaVu Sans Mono"/>
                <a:ea typeface="Times New Roman" panose="02020603050405020304" pitchFamily="18" charset="0"/>
              </a:rPr>
              <a:t> booklet and the status of the career, receive communications from the University,</a:t>
            </a:r>
            <a:r>
              <a:rPr lang="en-GB" sz="1050" dirty="0">
                <a:latin typeface="DejaVu Sans Mono"/>
                <a:ea typeface="Times New Roman" panose="02020603050405020304" pitchFamily="18" charset="0"/>
              </a:rPr>
              <a:t> </a:t>
            </a:r>
            <a:r>
              <a:rPr lang="en-GB" sz="1050" dirty="0">
                <a:solidFill>
                  <a:srgbClr val="212529"/>
                </a:solidFill>
                <a:latin typeface="DejaVu Sans Mono"/>
                <a:ea typeface="Times New Roman" panose="02020603050405020304" pitchFamily="18" charset="0"/>
              </a:rPr>
              <a:t>watch the progress of the academic career: exams taken, study plan, average of grades and credits.</a:t>
            </a:r>
            <a:endParaRPr lang="en-GB" sz="1050" dirty="0">
              <a:effectLst/>
              <a:latin typeface="DejaVu Sans Mono"/>
              <a:ea typeface="Times New Roman" panose="02020603050405020304" pitchFamily="18" charset="0"/>
            </a:endParaRPr>
          </a:p>
        </p:txBody>
      </p:sp>
    </p:spTree>
    <p:extLst>
      <p:ext uri="{BB962C8B-B14F-4D97-AF65-F5344CB8AC3E}">
        <p14:creationId xmlns:p14="http://schemas.microsoft.com/office/powerpoint/2010/main" val="2695252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B663C7-9D7A-4A38-96B6-E92E3A6A0145}"/>
              </a:ext>
            </a:extLst>
          </p:cNvPr>
          <p:cNvSpPr>
            <a:spLocks noGrp="1"/>
          </p:cNvSpPr>
          <p:nvPr>
            <p:ph type="ctrTitle"/>
          </p:nvPr>
        </p:nvSpPr>
        <p:spPr>
          <a:xfrm>
            <a:off x="1170236" y="3706466"/>
            <a:ext cx="6264696" cy="1008187"/>
          </a:xfrm>
        </p:spPr>
        <p:txBody>
          <a:bodyPr/>
          <a:lstStyle/>
          <a:p>
            <a:r>
              <a:rPr lang="it-IT" sz="1600" b="1" dirty="0"/>
              <a:t>INTERNATIONAL RELATIONS AREA - WELCOME OFFICE</a:t>
            </a:r>
          </a:p>
        </p:txBody>
      </p:sp>
      <p:sp>
        <p:nvSpPr>
          <p:cNvPr id="3" name="Sottotitolo 2">
            <a:extLst>
              <a:ext uri="{FF2B5EF4-FFF2-40B4-BE49-F238E27FC236}">
                <a16:creationId xmlns:a16="http://schemas.microsoft.com/office/drawing/2014/main" id="{A9859BD5-A245-4345-9FF2-2C58DAC18A96}"/>
              </a:ext>
            </a:extLst>
          </p:cNvPr>
          <p:cNvSpPr>
            <a:spLocks noGrp="1"/>
          </p:cNvSpPr>
          <p:nvPr>
            <p:ph type="subTitle" idx="1"/>
          </p:nvPr>
        </p:nvSpPr>
        <p:spPr>
          <a:xfrm>
            <a:off x="1170236" y="4714653"/>
            <a:ext cx="9073008" cy="1515044"/>
          </a:xfrm>
        </p:spPr>
        <p:txBody>
          <a:bodyPr/>
          <a:lstStyle/>
          <a:p>
            <a:pPr marL="12700" marR="5080" algn="just">
              <a:lnSpc>
                <a:spcPct val="102699"/>
              </a:lnSpc>
            </a:pPr>
            <a:r>
              <a:rPr lang="en-US" sz="1000" spc="10" dirty="0">
                <a:solidFill>
                  <a:schemeClr val="tx1"/>
                </a:solidFill>
                <a:latin typeface="DejaVu Sans Mono"/>
                <a:cs typeface="DejaVu Sans Mono"/>
              </a:rPr>
              <a:t>Arrival documents in </a:t>
            </a:r>
            <a:r>
              <a:rPr lang="en-US" sz="1000" spc="5" dirty="0">
                <a:solidFill>
                  <a:schemeClr val="tx1"/>
                </a:solidFill>
                <a:latin typeface="DejaVu Sans Mono"/>
                <a:cs typeface="DejaVu Sans Mono"/>
              </a:rPr>
              <a:t>Perugia and</a:t>
            </a:r>
            <a:r>
              <a:rPr lang="en-US" sz="1000" spc="10" dirty="0">
                <a:solidFill>
                  <a:schemeClr val="tx1"/>
                </a:solidFill>
                <a:latin typeface="DejaVu Sans Mono"/>
                <a:cs typeface="DejaVu Sans Mono"/>
              </a:rPr>
              <a:t> departure tickets at the end of the mobility</a:t>
            </a:r>
            <a:r>
              <a:rPr lang="en-US" sz="1000" spc="5" dirty="0">
                <a:solidFill>
                  <a:schemeClr val="tx1"/>
                </a:solidFill>
                <a:latin typeface="DejaVu Sans Mono"/>
                <a:cs typeface="DejaVu Sans Mono"/>
              </a:rPr>
              <a:t> must be send by email at servizio.incoming@unipg.it in order </a:t>
            </a:r>
            <a:r>
              <a:rPr lang="en-US" sz="1000" spc="10" dirty="0">
                <a:solidFill>
                  <a:schemeClr val="tx1"/>
                </a:solidFill>
                <a:latin typeface="DejaVu Sans Mono"/>
                <a:cs typeface="DejaVu Sans Mono"/>
              </a:rPr>
              <a:t>to complete the procedure related to your exchange period.</a:t>
            </a:r>
            <a:endParaRPr lang="en-US" sz="1000" spc="5" dirty="0">
              <a:solidFill>
                <a:schemeClr val="tx1"/>
              </a:solidFill>
              <a:latin typeface="DejaVu Sans Mono"/>
              <a:cs typeface="DejaVu Sans Mono"/>
            </a:endParaRPr>
          </a:p>
          <a:p>
            <a:pPr marL="12700" marR="5080" algn="just">
              <a:lnSpc>
                <a:spcPct val="102699"/>
              </a:lnSpc>
            </a:pPr>
            <a:r>
              <a:rPr lang="en-US" sz="1000" spc="5" dirty="0">
                <a:solidFill>
                  <a:schemeClr val="tx1"/>
                </a:solidFill>
                <a:latin typeface="DejaVu Sans Mono"/>
                <a:cs typeface="DejaVu Sans Mono"/>
              </a:rPr>
              <a:t>If you will arrive or depart from Perugia by car, please come in person at the Welcome Office (Palazzo </a:t>
            </a:r>
            <a:r>
              <a:rPr lang="en-US" sz="1000" spc="5" dirty="0" err="1">
                <a:solidFill>
                  <a:schemeClr val="tx1"/>
                </a:solidFill>
                <a:latin typeface="DejaVu Sans Mono"/>
                <a:cs typeface="DejaVu Sans Mono"/>
              </a:rPr>
              <a:t>Murena</a:t>
            </a:r>
            <a:r>
              <a:rPr lang="en-US" sz="1000" spc="5" dirty="0">
                <a:solidFill>
                  <a:schemeClr val="tx1"/>
                </a:solidFill>
                <a:latin typeface="DejaVu Sans Mono"/>
                <a:cs typeface="DejaVu Sans Mono"/>
              </a:rPr>
              <a:t>, Piazza </a:t>
            </a:r>
            <a:r>
              <a:rPr lang="en-US" sz="1000" spc="5" dirty="0" err="1">
                <a:solidFill>
                  <a:schemeClr val="tx1"/>
                </a:solidFill>
                <a:latin typeface="DejaVu Sans Mono"/>
                <a:cs typeface="DejaVu Sans Mono"/>
              </a:rPr>
              <a:t>dell’Università</a:t>
            </a:r>
            <a:r>
              <a:rPr lang="en-US" sz="1000" spc="5" dirty="0">
                <a:solidFill>
                  <a:schemeClr val="tx1"/>
                </a:solidFill>
                <a:latin typeface="DejaVu Sans Mono"/>
                <a:cs typeface="DejaVu Sans Mono"/>
              </a:rPr>
              <a:t>, n. 1) in the opening hours: </a:t>
            </a:r>
            <a:r>
              <a:rPr lang="en-US" sz="1000" b="1" spc="10" dirty="0">
                <a:solidFill>
                  <a:schemeClr val="tx1"/>
                </a:solidFill>
                <a:latin typeface="DejaVu Sans Mono"/>
                <a:cs typeface="DejaVu Sans Mono"/>
              </a:rPr>
              <a:t>Monday, </a:t>
            </a:r>
            <a:r>
              <a:rPr lang="en-US" sz="1000" b="1" spc="5" dirty="0">
                <a:solidFill>
                  <a:schemeClr val="tx1"/>
                </a:solidFill>
                <a:latin typeface="DejaVu Sans Mono"/>
                <a:cs typeface="DejaVu Sans Mono"/>
              </a:rPr>
              <a:t>Wednesday </a:t>
            </a:r>
            <a:r>
              <a:rPr lang="en-US" sz="1000" b="1" spc="10" dirty="0">
                <a:solidFill>
                  <a:schemeClr val="tx1"/>
                </a:solidFill>
                <a:latin typeface="DejaVu Sans Mono"/>
                <a:cs typeface="DejaVu Sans Mono"/>
              </a:rPr>
              <a:t>and </a:t>
            </a:r>
            <a:r>
              <a:rPr lang="en-US" sz="1000" b="1" spc="5" dirty="0">
                <a:solidFill>
                  <a:schemeClr val="tx1"/>
                </a:solidFill>
                <a:latin typeface="DejaVu Sans Mono"/>
                <a:cs typeface="DejaVu Sans Mono"/>
              </a:rPr>
              <a:t>Friday morning from 11 a.m. to </a:t>
            </a:r>
            <a:r>
              <a:rPr lang="en-US" sz="1000" b="1" spc="10" dirty="0">
                <a:solidFill>
                  <a:schemeClr val="tx1"/>
                </a:solidFill>
                <a:latin typeface="DejaVu Sans Mono"/>
                <a:cs typeface="DejaVu Sans Mono"/>
              </a:rPr>
              <a:t>1 </a:t>
            </a:r>
            <a:r>
              <a:rPr lang="en-US" sz="1000" b="1" spc="5" dirty="0">
                <a:solidFill>
                  <a:schemeClr val="tx1"/>
                </a:solidFill>
                <a:latin typeface="DejaVu Sans Mono"/>
                <a:cs typeface="DejaVu Sans Mono"/>
              </a:rPr>
              <a:t>p.m. and Tuesday afternoon from </a:t>
            </a:r>
            <a:r>
              <a:rPr lang="en-US" sz="1000" b="1" spc="10" dirty="0">
                <a:solidFill>
                  <a:schemeClr val="tx1"/>
                </a:solidFill>
                <a:latin typeface="DejaVu Sans Mono"/>
                <a:cs typeface="DejaVu Sans Mono"/>
              </a:rPr>
              <a:t>3 </a:t>
            </a:r>
            <a:r>
              <a:rPr lang="en-US" sz="1000" b="1" spc="5" dirty="0">
                <a:solidFill>
                  <a:schemeClr val="tx1"/>
                </a:solidFill>
                <a:latin typeface="DejaVu Sans Mono"/>
                <a:cs typeface="DejaVu Sans Mono"/>
              </a:rPr>
              <a:t>p.m. </a:t>
            </a:r>
            <a:r>
              <a:rPr lang="en-US" sz="1000" b="1" spc="10" dirty="0">
                <a:solidFill>
                  <a:schemeClr val="tx1"/>
                </a:solidFill>
                <a:latin typeface="DejaVu Sans Mono"/>
                <a:cs typeface="DejaVu Sans Mono"/>
              </a:rPr>
              <a:t>to 5 </a:t>
            </a:r>
            <a:r>
              <a:rPr lang="en-US" sz="1000" b="1" spc="5" dirty="0">
                <a:solidFill>
                  <a:schemeClr val="tx1"/>
                </a:solidFill>
                <a:latin typeface="DejaVu Sans Mono"/>
                <a:cs typeface="DejaVu Sans Mono"/>
              </a:rPr>
              <a:t>p.m.</a:t>
            </a:r>
          </a:p>
          <a:p>
            <a:pPr marL="12700" marR="5080" algn="just">
              <a:lnSpc>
                <a:spcPct val="102699"/>
              </a:lnSpc>
            </a:pPr>
            <a:endParaRPr lang="en-US" sz="1000" b="1" spc="5" dirty="0">
              <a:solidFill>
                <a:schemeClr val="tx1"/>
              </a:solidFill>
              <a:latin typeface="DejaVu Sans Mono"/>
              <a:cs typeface="DejaVu Sans Mono"/>
            </a:endParaRPr>
          </a:p>
          <a:p>
            <a:pPr marL="12700" marR="5080" algn="just">
              <a:lnSpc>
                <a:spcPct val="102699"/>
              </a:lnSpc>
            </a:pPr>
            <a:r>
              <a:rPr lang="en-US" sz="1000" b="1" spc="5" dirty="0">
                <a:solidFill>
                  <a:schemeClr val="tx1"/>
                </a:solidFill>
                <a:latin typeface="DejaVu Sans Mono"/>
                <a:cs typeface="DejaVu Sans Mono"/>
              </a:rPr>
              <a:t>For any inquire you can contact the Welcome Office </a:t>
            </a:r>
            <a:r>
              <a:rPr lang="en-US" sz="1000" spc="5" dirty="0">
                <a:solidFill>
                  <a:schemeClr val="tx1"/>
                </a:solidFill>
                <a:latin typeface="DejaVu Sans Mono"/>
                <a:cs typeface="DejaVu Sans Mono"/>
              </a:rPr>
              <a:t>by</a:t>
            </a:r>
            <a:r>
              <a:rPr lang="en-US" sz="1000" b="1" spc="5" dirty="0">
                <a:solidFill>
                  <a:schemeClr val="tx1"/>
                </a:solidFill>
                <a:latin typeface="DejaVu Sans Mono"/>
                <a:cs typeface="DejaVu Sans Mono"/>
              </a:rPr>
              <a:t> </a:t>
            </a:r>
            <a:r>
              <a:rPr lang="en-US" sz="1000" spc="5" dirty="0">
                <a:solidFill>
                  <a:schemeClr val="tx1"/>
                </a:solidFill>
                <a:latin typeface="DejaVu Sans Mono"/>
                <a:cs typeface="DejaVu Sans Mono"/>
              </a:rPr>
              <a:t>email at: </a:t>
            </a:r>
            <a:r>
              <a:rPr lang="en-US" sz="1000" spc="5" dirty="0">
                <a:solidFill>
                  <a:schemeClr val="tx1"/>
                </a:solidFill>
                <a:latin typeface="DejaVu Sans Mono"/>
                <a:cs typeface="DejaVu Sans Mono"/>
                <a:hlinkClick r:id="rId2"/>
              </a:rPr>
              <a:t>servizio.incoming@unipg.it</a:t>
            </a:r>
            <a:endParaRPr lang="en-US" sz="1000" spc="5" dirty="0">
              <a:solidFill>
                <a:schemeClr val="tx1"/>
              </a:solidFill>
              <a:latin typeface="DejaVu Sans Mono"/>
              <a:cs typeface="DejaVu Sans Mono"/>
            </a:endParaRPr>
          </a:p>
        </p:txBody>
      </p:sp>
      <p:pic>
        <p:nvPicPr>
          <p:cNvPr id="5" name="Immagine 4">
            <a:extLst>
              <a:ext uri="{FF2B5EF4-FFF2-40B4-BE49-F238E27FC236}">
                <a16:creationId xmlns:a16="http://schemas.microsoft.com/office/drawing/2014/main" id="{FB356419-6ABB-4D20-8835-700AEA37E0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236" y="109017"/>
            <a:ext cx="4752528" cy="3672408"/>
          </a:xfrm>
          <a:prstGeom prst="rect">
            <a:avLst/>
          </a:prstGeom>
        </p:spPr>
      </p:pic>
    </p:spTree>
    <p:extLst>
      <p:ext uri="{BB962C8B-B14F-4D97-AF65-F5344CB8AC3E}">
        <p14:creationId xmlns:p14="http://schemas.microsoft.com/office/powerpoint/2010/main" val="3452862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E3EA7D9-4B03-4BFC-A7BC-66CE5B0EC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1065"/>
            <a:ext cx="10693400" cy="6005586"/>
          </a:xfrm>
          <a:prstGeom prst="rect">
            <a:avLst/>
          </a:prstGeom>
        </p:spPr>
      </p:pic>
      <p:sp>
        <p:nvSpPr>
          <p:cNvPr id="6" name="Rettangolo 5">
            <a:extLst>
              <a:ext uri="{FF2B5EF4-FFF2-40B4-BE49-F238E27FC236}">
                <a16:creationId xmlns:a16="http://schemas.microsoft.com/office/drawing/2014/main" id="{612607D5-4527-4FE2-BCFE-216907145922}"/>
              </a:ext>
            </a:extLst>
          </p:cNvPr>
          <p:cNvSpPr/>
          <p:nvPr/>
        </p:nvSpPr>
        <p:spPr>
          <a:xfrm>
            <a:off x="243186" y="6590898"/>
            <a:ext cx="10450214" cy="861774"/>
          </a:xfrm>
          <a:prstGeom prst="rect">
            <a:avLst/>
          </a:prstGeom>
        </p:spPr>
        <p:txBody>
          <a:bodyPr wrap="square">
            <a:spAutoFit/>
          </a:bodyPr>
          <a:lstStyle/>
          <a:p>
            <a:pPr algn="ctr"/>
            <a:endParaRPr lang="pt-BR" sz="1000" dirty="0">
              <a:latin typeface="DejaVu Sans Mono"/>
            </a:endParaRPr>
          </a:p>
          <a:p>
            <a:pPr algn="ctr"/>
            <a:r>
              <a:rPr lang="pt-BR" sz="1000" dirty="0">
                <a:latin typeface="DejaVu Sans Mono"/>
              </a:rPr>
              <a:t>Location of the Welcome Office on a map </a:t>
            </a:r>
            <a:r>
              <a:rPr lang="pt-BR" sz="1000" dirty="0">
                <a:latin typeface="DejaVu Sans Mono"/>
                <a:hlinkClick r:id="rId3"/>
              </a:rPr>
              <a:t>https://goo.gl/maps/moF4NeoQDDx</a:t>
            </a:r>
            <a:endParaRPr lang="pt-BR" sz="1000" dirty="0">
              <a:latin typeface="DejaVu Sans Mono"/>
            </a:endParaRPr>
          </a:p>
          <a:p>
            <a:pPr algn="ctr"/>
            <a:r>
              <a:rPr lang="pt-BR" sz="1000" dirty="0">
                <a:latin typeface="DejaVu Sans Mono"/>
              </a:rPr>
              <a:t>Tel: +39 075 585 2024 - +39 075 585 2168 - +39 075 585 2072  Fax: +39 075 585 2352</a:t>
            </a:r>
          </a:p>
          <a:p>
            <a:pPr algn="ctr"/>
            <a:endParaRPr lang="pt-BR" sz="1000" dirty="0">
              <a:latin typeface="DejaVu Sans Mono"/>
            </a:endParaRPr>
          </a:p>
          <a:p>
            <a:pPr algn="ctr"/>
            <a:r>
              <a:rPr lang="pt-BR" sz="1000" dirty="0">
                <a:latin typeface="DejaVu Sans Mono"/>
              </a:rPr>
              <a:t>e-mail: servizio.incoming@unipg.it</a:t>
            </a:r>
          </a:p>
        </p:txBody>
      </p:sp>
    </p:spTree>
    <p:extLst>
      <p:ext uri="{BB962C8B-B14F-4D97-AF65-F5344CB8AC3E}">
        <p14:creationId xmlns:p14="http://schemas.microsoft.com/office/powerpoint/2010/main" val="173456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7ECAD305-4801-4700-A425-DACF8399C5C0}"/>
              </a:ext>
            </a:extLst>
          </p:cNvPr>
          <p:cNvPicPr>
            <a:picLocks noChangeAspect="1"/>
          </p:cNvPicPr>
          <p:nvPr/>
        </p:nvPicPr>
        <p:blipFill>
          <a:blip r:embed="rId2"/>
          <a:stretch>
            <a:fillRect/>
          </a:stretch>
        </p:blipFill>
        <p:spPr>
          <a:xfrm>
            <a:off x="0" y="0"/>
            <a:ext cx="2161579" cy="1621185"/>
          </a:xfrm>
          <a:prstGeom prst="rect">
            <a:avLst/>
          </a:prstGeom>
        </p:spPr>
      </p:pic>
      <p:sp>
        <p:nvSpPr>
          <p:cNvPr id="2" name="object 2"/>
          <p:cNvSpPr/>
          <p:nvPr/>
        </p:nvSpPr>
        <p:spPr>
          <a:xfrm>
            <a:off x="1034030" y="6448425"/>
            <a:ext cx="614172" cy="688848"/>
          </a:xfrm>
          <a:prstGeom prst="rect">
            <a:avLst/>
          </a:prstGeom>
          <a:blipFill>
            <a:blip r:embed="rId3" cstate="print"/>
            <a:stretch>
              <a:fillRect/>
            </a:stretch>
          </a:blipFill>
        </p:spPr>
        <p:txBody>
          <a:bodyPr wrap="square" lIns="0" tIns="0" rIns="0" bIns="0" rtlCol="0"/>
          <a:lstStyle/>
          <a:p>
            <a:endParaRPr dirty="0"/>
          </a:p>
        </p:txBody>
      </p:sp>
      <p:sp>
        <p:nvSpPr>
          <p:cNvPr id="3" name="object 3"/>
          <p:cNvSpPr txBox="1"/>
          <p:nvPr/>
        </p:nvSpPr>
        <p:spPr>
          <a:xfrm>
            <a:off x="1714099" y="6610597"/>
            <a:ext cx="8093234" cy="627416"/>
          </a:xfrm>
          <a:prstGeom prst="rect">
            <a:avLst/>
          </a:prstGeom>
        </p:spPr>
        <p:txBody>
          <a:bodyPr vert="horz" wrap="square" lIns="0" tIns="12065" rIns="0" bIns="0" rtlCol="0">
            <a:spAutoFit/>
          </a:bodyPr>
          <a:lstStyle/>
          <a:p>
            <a:pPr marL="12700" marR="5080" algn="just">
              <a:lnSpc>
                <a:spcPct val="102099"/>
              </a:lnSpc>
              <a:spcBef>
                <a:spcPts val="95"/>
              </a:spcBef>
            </a:pPr>
            <a:r>
              <a:rPr sz="1000" spc="10" dirty="0">
                <a:solidFill>
                  <a:srgbClr val="B93A43"/>
                </a:solidFill>
                <a:latin typeface="DejaVu Sans Mono"/>
                <a:cs typeface="DejaVu Sans Mono"/>
              </a:rPr>
              <a:t>All </a:t>
            </a:r>
            <a:r>
              <a:rPr sz="1000" spc="5" dirty="0">
                <a:solidFill>
                  <a:srgbClr val="B93A43"/>
                </a:solidFill>
                <a:latin typeface="DejaVu Sans Mono"/>
                <a:cs typeface="DejaVu Sans Mono"/>
              </a:rPr>
              <a:t>Incoming students</a:t>
            </a:r>
            <a:r>
              <a:rPr lang="it-IT" sz="1000" spc="5" dirty="0">
                <a:solidFill>
                  <a:srgbClr val="B93A43"/>
                </a:solidFill>
                <a:latin typeface="DejaVu Sans Mono"/>
                <a:cs typeface="DejaVu Sans Mono"/>
              </a:rPr>
              <a:t> </a:t>
            </a:r>
            <a:r>
              <a:rPr sz="1000" spc="5" dirty="0">
                <a:solidFill>
                  <a:srgbClr val="B93A43"/>
                </a:solidFill>
                <a:latin typeface="DejaVu Sans Mono"/>
                <a:cs typeface="DejaVu Sans Mono"/>
              </a:rPr>
              <a:t>attending </a:t>
            </a:r>
            <a:r>
              <a:rPr sz="1000" spc="10" dirty="0">
                <a:solidFill>
                  <a:srgbClr val="B93A43"/>
                </a:solidFill>
                <a:latin typeface="DejaVu Sans Mono"/>
                <a:cs typeface="DejaVu Sans Mono"/>
              </a:rPr>
              <a:t>the </a:t>
            </a:r>
            <a:r>
              <a:rPr sz="1000" b="1" spc="5" dirty="0">
                <a:solidFill>
                  <a:srgbClr val="B93A43"/>
                </a:solidFill>
                <a:latin typeface="DejaVu Sans Mono"/>
                <a:cs typeface="DejaVu Sans Mono"/>
              </a:rPr>
              <a:t>Department of Medicine</a:t>
            </a:r>
            <a:r>
              <a:rPr lang="it-IT" sz="1000" b="1" spc="5" dirty="0">
                <a:solidFill>
                  <a:srgbClr val="B93A43"/>
                </a:solidFill>
                <a:latin typeface="DejaVu Sans Mono"/>
                <a:cs typeface="DejaVu Sans Mono"/>
              </a:rPr>
              <a:t> and Surgery </a:t>
            </a:r>
            <a:r>
              <a:rPr sz="1000" spc="5" dirty="0">
                <a:solidFill>
                  <a:srgbClr val="B93A43"/>
                </a:solidFill>
                <a:latin typeface="DejaVu Sans Mono"/>
                <a:cs typeface="DejaVu Sans Mono"/>
              </a:rPr>
              <a:t>courses </a:t>
            </a:r>
            <a:r>
              <a:rPr sz="1000" spc="10" dirty="0">
                <a:solidFill>
                  <a:srgbClr val="B93A43"/>
                </a:solidFill>
                <a:latin typeface="DejaVu Sans Mono"/>
                <a:cs typeface="DejaVu Sans Mono"/>
              </a:rPr>
              <a:t>(in all </a:t>
            </a:r>
            <a:r>
              <a:rPr sz="1000" spc="5" dirty="0">
                <a:solidFill>
                  <a:srgbClr val="B93A43"/>
                </a:solidFill>
                <a:latin typeface="DejaVu Sans Mono"/>
                <a:cs typeface="DejaVu Sans Mono"/>
              </a:rPr>
              <a:t>Degree programs) during </a:t>
            </a:r>
            <a:r>
              <a:rPr sz="1000" spc="10" dirty="0">
                <a:solidFill>
                  <a:srgbClr val="B93A43"/>
                </a:solidFill>
                <a:latin typeface="DejaVu Sans Mono"/>
                <a:cs typeface="DejaVu Sans Mono"/>
              </a:rPr>
              <a:t>the A.Y. </a:t>
            </a:r>
            <a:r>
              <a:rPr sz="1000" spc="5" dirty="0">
                <a:solidFill>
                  <a:srgbClr val="B93A43"/>
                </a:solidFill>
                <a:latin typeface="DejaVu Sans Mono"/>
                <a:cs typeface="DejaVu Sans Mono"/>
              </a:rPr>
              <a:t>20</a:t>
            </a:r>
            <a:r>
              <a:rPr lang="it-IT" sz="1000" spc="5" dirty="0">
                <a:solidFill>
                  <a:srgbClr val="B93A43"/>
                </a:solidFill>
                <a:latin typeface="DejaVu Sans Mono"/>
                <a:cs typeface="DejaVu Sans Mono"/>
              </a:rPr>
              <a:t>24</a:t>
            </a:r>
            <a:r>
              <a:rPr sz="1000" spc="5" dirty="0">
                <a:solidFill>
                  <a:srgbClr val="B93A43"/>
                </a:solidFill>
                <a:latin typeface="DejaVu Sans Mono"/>
                <a:cs typeface="DejaVu Sans Mono"/>
              </a:rPr>
              <a:t>/20</a:t>
            </a:r>
            <a:r>
              <a:rPr lang="it-IT" sz="1000" spc="5" dirty="0">
                <a:solidFill>
                  <a:srgbClr val="B93A43"/>
                </a:solidFill>
                <a:latin typeface="DejaVu Sans Mono"/>
                <a:cs typeface="DejaVu Sans Mono"/>
              </a:rPr>
              <a:t>25</a:t>
            </a:r>
            <a:r>
              <a:rPr sz="1000" spc="5" dirty="0">
                <a:solidFill>
                  <a:srgbClr val="B93A43"/>
                </a:solidFill>
                <a:latin typeface="DejaVu Sans Mono"/>
                <a:cs typeface="DejaVu Sans Mono"/>
              </a:rPr>
              <a:t> must also submit </a:t>
            </a:r>
            <a:r>
              <a:rPr sz="1000" spc="10" dirty="0">
                <a:solidFill>
                  <a:srgbClr val="B93A43"/>
                </a:solidFill>
                <a:latin typeface="DejaVu Sans Mono"/>
                <a:cs typeface="DejaVu Sans Mono"/>
              </a:rPr>
              <a:t>a </a:t>
            </a:r>
            <a:r>
              <a:rPr sz="1000" spc="5" dirty="0">
                <a:solidFill>
                  <a:srgbClr val="B93A43"/>
                </a:solidFill>
                <a:latin typeface="DejaVu Sans Mono"/>
                <a:cs typeface="DejaVu Sans Mono"/>
              </a:rPr>
              <a:t>negative</a:t>
            </a:r>
            <a:r>
              <a:rPr lang="it-IT" sz="1000" spc="5" dirty="0">
                <a:solidFill>
                  <a:srgbClr val="B93A43"/>
                </a:solidFill>
                <a:latin typeface="DejaVu Sans Mono"/>
                <a:cs typeface="DejaVu Sans Mono"/>
              </a:rPr>
              <a:t> </a:t>
            </a:r>
            <a:r>
              <a:rPr sz="1000" spc="5" dirty="0">
                <a:solidFill>
                  <a:srgbClr val="B93A43"/>
                </a:solidFill>
                <a:latin typeface="DejaVu Sans Mono"/>
                <a:cs typeface="DejaVu Sans Mono"/>
              </a:rPr>
              <a:t>Tuberculin skin test certificate, issued within </a:t>
            </a:r>
            <a:r>
              <a:rPr sz="1000" spc="10" dirty="0">
                <a:solidFill>
                  <a:srgbClr val="B93A43"/>
                </a:solidFill>
                <a:latin typeface="DejaVu Sans Mono"/>
                <a:cs typeface="DejaVu Sans Mono"/>
              </a:rPr>
              <a:t>the </a:t>
            </a:r>
            <a:r>
              <a:rPr sz="1000" spc="5" dirty="0">
                <a:solidFill>
                  <a:srgbClr val="B93A43"/>
                </a:solidFill>
                <a:latin typeface="DejaVu Sans Mono"/>
                <a:cs typeface="DejaVu Sans Mono"/>
              </a:rPr>
              <a:t>last </a:t>
            </a:r>
            <a:r>
              <a:rPr sz="1000" spc="10" dirty="0">
                <a:solidFill>
                  <a:srgbClr val="B93A43"/>
                </a:solidFill>
                <a:latin typeface="DejaVu Sans Mono"/>
                <a:cs typeface="DejaVu Sans Mono"/>
              </a:rPr>
              <a:t>six </a:t>
            </a:r>
            <a:r>
              <a:rPr sz="1000" spc="5" dirty="0">
                <a:solidFill>
                  <a:srgbClr val="B93A43"/>
                </a:solidFill>
                <a:latin typeface="DejaVu Sans Mono"/>
                <a:cs typeface="DejaVu Sans Mono"/>
              </a:rPr>
              <a:t>months </a:t>
            </a:r>
            <a:r>
              <a:rPr lang="it-IT" sz="1000" spc="5" dirty="0">
                <a:solidFill>
                  <a:srgbClr val="B93A43"/>
                </a:solidFill>
                <a:latin typeface="DejaVu Sans Mono"/>
                <a:cs typeface="DejaVu Sans Mono"/>
              </a:rPr>
              <a:t>by</a:t>
            </a:r>
            <a:r>
              <a:rPr sz="1000" spc="5" dirty="0">
                <a:solidFill>
                  <a:srgbClr val="B93A43"/>
                </a:solidFill>
                <a:latin typeface="DejaVu Sans Mono"/>
                <a:cs typeface="DejaVu Sans Mono"/>
              </a:rPr>
              <a:t> </a:t>
            </a:r>
            <a:r>
              <a:rPr sz="1000" spc="10" dirty="0">
                <a:solidFill>
                  <a:srgbClr val="B93A43"/>
                </a:solidFill>
                <a:latin typeface="DejaVu Sans Mono"/>
                <a:cs typeface="DejaVu Sans Mono"/>
              </a:rPr>
              <a:t>an </a:t>
            </a:r>
            <a:r>
              <a:rPr sz="1000" spc="5" dirty="0">
                <a:solidFill>
                  <a:srgbClr val="B93A43"/>
                </a:solidFill>
                <a:latin typeface="DejaVu Sans Mono"/>
                <a:cs typeface="DejaVu Sans Mono"/>
              </a:rPr>
              <a:t>authorized structure</a:t>
            </a:r>
            <a:r>
              <a:rPr lang="it-IT" sz="1000" spc="5" dirty="0">
                <a:solidFill>
                  <a:srgbClr val="B93A43"/>
                </a:solidFill>
                <a:latin typeface="DejaVu Sans Mono"/>
                <a:cs typeface="DejaVu Sans Mono"/>
              </a:rPr>
              <a:t>. </a:t>
            </a:r>
            <a:r>
              <a:rPr lang="it-IT" sz="1000" spc="5" dirty="0" err="1">
                <a:solidFill>
                  <a:srgbClr val="B93A43"/>
                </a:solidFill>
                <a:latin typeface="DejaVu Sans Mono"/>
                <a:cs typeface="DejaVu Sans Mono"/>
              </a:rPr>
              <a:t>Otherwise</a:t>
            </a:r>
            <a:r>
              <a:rPr lang="it-IT" sz="1000" spc="5" dirty="0">
                <a:solidFill>
                  <a:srgbClr val="B93A43"/>
                </a:solidFill>
                <a:latin typeface="DejaVu Sans Mono"/>
                <a:cs typeface="DejaVu Sans Mono"/>
              </a:rPr>
              <a:t>, incoming </a:t>
            </a:r>
            <a:r>
              <a:rPr lang="it-IT" sz="1000" spc="5" dirty="0" err="1">
                <a:solidFill>
                  <a:srgbClr val="B93A43"/>
                </a:solidFill>
                <a:latin typeface="DejaVu Sans Mono"/>
                <a:cs typeface="DejaVu Sans Mono"/>
              </a:rPr>
              <a:t>students</a:t>
            </a:r>
            <a:r>
              <a:rPr lang="it-IT" sz="1000" spc="5" dirty="0">
                <a:solidFill>
                  <a:srgbClr val="B93A43"/>
                </a:solidFill>
                <a:latin typeface="DejaVu Sans Mono"/>
                <a:cs typeface="DejaVu Sans Mono"/>
              </a:rPr>
              <a:t> w</a:t>
            </a:r>
            <a:r>
              <a:rPr sz="1000" spc="5" dirty="0">
                <a:solidFill>
                  <a:srgbClr val="B93A43"/>
                </a:solidFill>
                <a:latin typeface="DejaVu Sans Mono"/>
                <a:cs typeface="DejaVu Sans Mono"/>
              </a:rPr>
              <a:t>ill not </a:t>
            </a:r>
            <a:r>
              <a:rPr sz="1000" spc="10" dirty="0">
                <a:solidFill>
                  <a:srgbClr val="B93A43"/>
                </a:solidFill>
                <a:latin typeface="DejaVu Sans Mono"/>
                <a:cs typeface="DejaVu Sans Mono"/>
              </a:rPr>
              <a:t>be </a:t>
            </a:r>
            <a:r>
              <a:rPr sz="1000" spc="5" dirty="0">
                <a:solidFill>
                  <a:srgbClr val="B93A43"/>
                </a:solidFill>
                <a:latin typeface="DejaVu Sans Mono"/>
                <a:cs typeface="DejaVu Sans Mono"/>
              </a:rPr>
              <a:t>able to attend </a:t>
            </a:r>
            <a:r>
              <a:rPr sz="1000" spc="10" dirty="0">
                <a:solidFill>
                  <a:srgbClr val="B93A43"/>
                </a:solidFill>
                <a:latin typeface="DejaVu Sans Mono"/>
                <a:cs typeface="DejaVu Sans Mono"/>
              </a:rPr>
              <a:t>the </a:t>
            </a:r>
            <a:r>
              <a:rPr sz="1000" spc="5" dirty="0">
                <a:solidFill>
                  <a:srgbClr val="B93A43"/>
                </a:solidFill>
                <a:latin typeface="DejaVu Sans Mono"/>
                <a:cs typeface="DejaVu Sans Mono"/>
              </a:rPr>
              <a:t>Department of Medicine</a:t>
            </a:r>
            <a:r>
              <a:rPr sz="1000" spc="-5" dirty="0">
                <a:solidFill>
                  <a:srgbClr val="B93A43"/>
                </a:solidFill>
                <a:latin typeface="DejaVu Sans Mono"/>
                <a:cs typeface="DejaVu Sans Mono"/>
              </a:rPr>
              <a:t> </a:t>
            </a:r>
            <a:r>
              <a:rPr lang="it-IT" sz="1000" spc="-5" dirty="0">
                <a:solidFill>
                  <a:srgbClr val="B93A43"/>
                </a:solidFill>
                <a:latin typeface="DejaVu Sans Mono"/>
                <a:cs typeface="DejaVu Sans Mono"/>
              </a:rPr>
              <a:t>and Surgery </a:t>
            </a:r>
            <a:r>
              <a:rPr sz="1000" spc="5" dirty="0">
                <a:solidFill>
                  <a:srgbClr val="B93A43"/>
                </a:solidFill>
                <a:latin typeface="DejaVu Sans Mono"/>
                <a:cs typeface="DejaVu Sans Mono"/>
              </a:rPr>
              <a:t>courses</a:t>
            </a:r>
            <a:r>
              <a:rPr lang="it-IT" sz="1000" spc="5" dirty="0">
                <a:solidFill>
                  <a:srgbClr val="B93A43"/>
                </a:solidFill>
                <a:latin typeface="DejaVu Sans Mono"/>
                <a:cs typeface="DejaVu Sans Mono"/>
              </a:rPr>
              <a:t>.</a:t>
            </a:r>
            <a:endParaRPr sz="1000" dirty="0">
              <a:solidFill>
                <a:srgbClr val="B93A43"/>
              </a:solidFill>
              <a:latin typeface="DejaVu Sans Mono"/>
              <a:cs typeface="DejaVu Sans Mono"/>
            </a:endParaRPr>
          </a:p>
        </p:txBody>
      </p:sp>
      <p:sp>
        <p:nvSpPr>
          <p:cNvPr id="4" name="object 4"/>
          <p:cNvSpPr/>
          <p:nvPr/>
        </p:nvSpPr>
        <p:spPr>
          <a:xfrm>
            <a:off x="927099" y="6300846"/>
            <a:ext cx="8773303" cy="1006816"/>
          </a:xfrm>
          <a:custGeom>
            <a:avLst/>
            <a:gdLst/>
            <a:ahLst/>
            <a:cxnLst/>
            <a:rect l="l" t="t" r="r" b="b"/>
            <a:pathLst>
              <a:path w="8537575" h="769620">
                <a:moveTo>
                  <a:pt x="8537448" y="0"/>
                </a:moveTo>
                <a:lnTo>
                  <a:pt x="0" y="0"/>
                </a:lnTo>
                <a:lnTo>
                  <a:pt x="0" y="769620"/>
                </a:lnTo>
                <a:lnTo>
                  <a:pt x="8537448" y="769620"/>
                </a:lnTo>
                <a:lnTo>
                  <a:pt x="8537448" y="762000"/>
                </a:lnTo>
                <a:lnTo>
                  <a:pt x="13715" y="762000"/>
                </a:lnTo>
                <a:lnTo>
                  <a:pt x="6096" y="755904"/>
                </a:lnTo>
                <a:lnTo>
                  <a:pt x="13715" y="755904"/>
                </a:lnTo>
                <a:lnTo>
                  <a:pt x="13715" y="13716"/>
                </a:lnTo>
                <a:lnTo>
                  <a:pt x="6096" y="13716"/>
                </a:lnTo>
                <a:lnTo>
                  <a:pt x="13715" y="7620"/>
                </a:lnTo>
                <a:lnTo>
                  <a:pt x="8537448" y="7620"/>
                </a:lnTo>
                <a:lnTo>
                  <a:pt x="8537448" y="0"/>
                </a:lnTo>
                <a:close/>
              </a:path>
              <a:path w="8537575" h="769620">
                <a:moveTo>
                  <a:pt x="13715" y="755904"/>
                </a:moveTo>
                <a:lnTo>
                  <a:pt x="6096" y="755904"/>
                </a:lnTo>
                <a:lnTo>
                  <a:pt x="13715" y="762000"/>
                </a:lnTo>
                <a:lnTo>
                  <a:pt x="13715" y="755904"/>
                </a:lnTo>
                <a:close/>
              </a:path>
              <a:path w="8537575" h="769620">
                <a:moveTo>
                  <a:pt x="8523732" y="755904"/>
                </a:moveTo>
                <a:lnTo>
                  <a:pt x="13715" y="755904"/>
                </a:lnTo>
                <a:lnTo>
                  <a:pt x="13715" y="762000"/>
                </a:lnTo>
                <a:lnTo>
                  <a:pt x="8523732" y="762000"/>
                </a:lnTo>
                <a:lnTo>
                  <a:pt x="8523732" y="755904"/>
                </a:lnTo>
                <a:close/>
              </a:path>
              <a:path w="8537575" h="769620">
                <a:moveTo>
                  <a:pt x="8523732" y="7620"/>
                </a:moveTo>
                <a:lnTo>
                  <a:pt x="8523732" y="762000"/>
                </a:lnTo>
                <a:lnTo>
                  <a:pt x="8529828" y="755904"/>
                </a:lnTo>
                <a:lnTo>
                  <a:pt x="8537448" y="755904"/>
                </a:lnTo>
                <a:lnTo>
                  <a:pt x="8537448" y="13716"/>
                </a:lnTo>
                <a:lnTo>
                  <a:pt x="8529828" y="13716"/>
                </a:lnTo>
                <a:lnTo>
                  <a:pt x="8523732" y="7620"/>
                </a:lnTo>
                <a:close/>
              </a:path>
              <a:path w="8537575" h="769620">
                <a:moveTo>
                  <a:pt x="8537448" y="755904"/>
                </a:moveTo>
                <a:lnTo>
                  <a:pt x="8529828" y="755904"/>
                </a:lnTo>
                <a:lnTo>
                  <a:pt x="8523732" y="762000"/>
                </a:lnTo>
                <a:lnTo>
                  <a:pt x="8537448" y="762000"/>
                </a:lnTo>
                <a:lnTo>
                  <a:pt x="8537448" y="755904"/>
                </a:lnTo>
                <a:close/>
              </a:path>
              <a:path w="8537575" h="769620">
                <a:moveTo>
                  <a:pt x="13715" y="7620"/>
                </a:moveTo>
                <a:lnTo>
                  <a:pt x="6096" y="13716"/>
                </a:lnTo>
                <a:lnTo>
                  <a:pt x="13715" y="13716"/>
                </a:lnTo>
                <a:lnTo>
                  <a:pt x="13715" y="7620"/>
                </a:lnTo>
                <a:close/>
              </a:path>
              <a:path w="8537575" h="769620">
                <a:moveTo>
                  <a:pt x="8523732" y="7620"/>
                </a:moveTo>
                <a:lnTo>
                  <a:pt x="13715" y="7620"/>
                </a:lnTo>
                <a:lnTo>
                  <a:pt x="13715" y="13716"/>
                </a:lnTo>
                <a:lnTo>
                  <a:pt x="8523732" y="13716"/>
                </a:lnTo>
                <a:lnTo>
                  <a:pt x="8523732" y="7620"/>
                </a:lnTo>
                <a:close/>
              </a:path>
              <a:path w="8537575" h="769620">
                <a:moveTo>
                  <a:pt x="8537448" y="7620"/>
                </a:moveTo>
                <a:lnTo>
                  <a:pt x="8523732" y="7620"/>
                </a:lnTo>
                <a:lnTo>
                  <a:pt x="8529828" y="13716"/>
                </a:lnTo>
                <a:lnTo>
                  <a:pt x="8537448" y="13716"/>
                </a:lnTo>
                <a:lnTo>
                  <a:pt x="8537448" y="7620"/>
                </a:lnTo>
                <a:close/>
              </a:path>
            </a:pathLst>
          </a:custGeom>
          <a:noFill/>
        </p:spPr>
        <p:txBody>
          <a:bodyPr wrap="square" lIns="0" tIns="0" rIns="0" bIns="0" rtlCol="0"/>
          <a:lstStyle/>
          <a:p>
            <a:endParaRPr/>
          </a:p>
        </p:txBody>
      </p:sp>
      <p:sp>
        <p:nvSpPr>
          <p:cNvPr id="5" name="object 5"/>
          <p:cNvSpPr txBox="1"/>
          <p:nvPr/>
        </p:nvSpPr>
        <p:spPr>
          <a:xfrm>
            <a:off x="378148" y="325040"/>
            <a:ext cx="9577064" cy="5791970"/>
          </a:xfrm>
          <a:prstGeom prst="rect">
            <a:avLst/>
          </a:prstGeom>
        </p:spPr>
        <p:txBody>
          <a:bodyPr vert="horz" wrap="square" lIns="0" tIns="15875" rIns="0" bIns="0" rtlCol="0">
            <a:spAutoFit/>
          </a:bodyPr>
          <a:lstStyle/>
          <a:p>
            <a:pPr marL="99060">
              <a:lnSpc>
                <a:spcPct val="150000"/>
              </a:lnSpc>
              <a:spcBef>
                <a:spcPts val="125"/>
              </a:spcBef>
            </a:pPr>
            <a:endParaRPr lang="it-IT" sz="1100" b="1" spc="20" dirty="0">
              <a:latin typeface="DejaVu Sans Mono"/>
              <a:cs typeface="DejaVu Sans Mono"/>
            </a:endParaRPr>
          </a:p>
          <a:p>
            <a:pPr marL="99060">
              <a:lnSpc>
                <a:spcPct val="150000"/>
              </a:lnSpc>
              <a:spcBef>
                <a:spcPts val="125"/>
              </a:spcBef>
            </a:pPr>
            <a:endParaRPr lang="it-IT" sz="1100" b="1" spc="20" dirty="0">
              <a:latin typeface="DejaVu Sans Mono"/>
              <a:cs typeface="DejaVu Sans Mono"/>
            </a:endParaRPr>
          </a:p>
          <a:p>
            <a:pPr marL="99060">
              <a:lnSpc>
                <a:spcPct val="150000"/>
              </a:lnSpc>
              <a:spcBef>
                <a:spcPts val="125"/>
              </a:spcBef>
            </a:pPr>
            <a:endParaRPr lang="it-IT" sz="1100" b="1" spc="20" dirty="0">
              <a:latin typeface="DejaVu Sans Mono"/>
              <a:cs typeface="DejaVu Sans Mono"/>
            </a:endParaRPr>
          </a:p>
          <a:p>
            <a:pPr marL="99060">
              <a:lnSpc>
                <a:spcPct val="150000"/>
              </a:lnSpc>
              <a:spcBef>
                <a:spcPts val="125"/>
              </a:spcBef>
            </a:pPr>
            <a:endParaRPr lang="it-IT" sz="1100" b="1" spc="20" dirty="0">
              <a:latin typeface="DejaVu Sans Mono"/>
              <a:cs typeface="DejaVu Sans Mono"/>
            </a:endParaRPr>
          </a:p>
          <a:p>
            <a:pPr marL="99060">
              <a:lnSpc>
                <a:spcPct val="150000"/>
              </a:lnSpc>
              <a:spcBef>
                <a:spcPts val="125"/>
              </a:spcBef>
            </a:pPr>
            <a:r>
              <a:rPr lang="it-IT" sz="1100" b="1" spc="20" dirty="0">
                <a:latin typeface="DejaVu Sans Mono"/>
                <a:cs typeface="DejaVu Sans Mono"/>
              </a:rPr>
              <a:t>ACADEMIC</a:t>
            </a:r>
            <a:r>
              <a:rPr lang="it-IT" sz="1100" b="1" spc="35" dirty="0">
                <a:latin typeface="DejaVu Sans Mono"/>
                <a:cs typeface="DejaVu Sans Mono"/>
              </a:rPr>
              <a:t> </a:t>
            </a:r>
            <a:r>
              <a:rPr lang="it-IT" sz="1100" b="1" spc="20" dirty="0">
                <a:latin typeface="DejaVu Sans Mono"/>
                <a:cs typeface="DejaVu Sans Mono"/>
              </a:rPr>
              <a:t>CALENDAR</a:t>
            </a:r>
            <a:endParaRPr lang="it-IT" sz="1100" dirty="0">
              <a:latin typeface="DejaVu Sans Mono"/>
              <a:cs typeface="DejaVu Sans Mono"/>
            </a:endParaRPr>
          </a:p>
          <a:p>
            <a:pPr marL="99060" algn="just">
              <a:lnSpc>
                <a:spcPct val="150000"/>
              </a:lnSpc>
            </a:pPr>
            <a:r>
              <a:rPr sz="1100" spc="10" dirty="0">
                <a:latin typeface="DejaVu Sans Mono"/>
                <a:cs typeface="DejaVu Sans Mono"/>
              </a:rPr>
              <a:t>At </a:t>
            </a:r>
            <a:r>
              <a:rPr sz="1100" spc="5" dirty="0">
                <a:latin typeface="DejaVu Sans Mono"/>
                <a:cs typeface="DejaVu Sans Mono"/>
              </a:rPr>
              <a:t>the Università degli Studi di Perugia, semester start dates </a:t>
            </a:r>
            <a:r>
              <a:rPr sz="1100" spc="10" dirty="0">
                <a:latin typeface="DejaVu Sans Mono"/>
                <a:cs typeface="DejaVu Sans Mono"/>
              </a:rPr>
              <a:t>are </a:t>
            </a:r>
            <a:r>
              <a:rPr sz="1100" spc="5" dirty="0">
                <a:latin typeface="DejaVu Sans Mono"/>
                <a:cs typeface="DejaVu Sans Mono"/>
              </a:rPr>
              <a:t>usually different </a:t>
            </a:r>
            <a:r>
              <a:rPr sz="1100" spc="10" dirty="0">
                <a:latin typeface="DejaVu Sans Mono"/>
                <a:cs typeface="DejaVu Sans Mono"/>
              </a:rPr>
              <a:t>for </a:t>
            </a:r>
            <a:r>
              <a:rPr sz="1100" spc="5" dirty="0">
                <a:latin typeface="DejaVu Sans Mono"/>
                <a:cs typeface="DejaVu Sans Mono"/>
              </a:rPr>
              <a:t>each</a:t>
            </a:r>
            <a:r>
              <a:rPr sz="1100" spc="60" dirty="0">
                <a:latin typeface="DejaVu Sans Mono"/>
                <a:cs typeface="DejaVu Sans Mono"/>
              </a:rPr>
              <a:t> </a:t>
            </a:r>
            <a:r>
              <a:rPr sz="1100" spc="5" dirty="0">
                <a:latin typeface="DejaVu Sans Mono"/>
                <a:cs typeface="DejaVu Sans Mono"/>
              </a:rPr>
              <a:t>Department.</a:t>
            </a:r>
            <a:endParaRPr lang="it-IT" sz="1100" spc="5" dirty="0">
              <a:latin typeface="DejaVu Sans Mono"/>
              <a:cs typeface="DejaVu Sans Mono"/>
            </a:endParaRPr>
          </a:p>
          <a:p>
            <a:pPr marL="99060" algn="just">
              <a:lnSpc>
                <a:spcPct val="150000"/>
              </a:lnSpc>
            </a:pPr>
            <a:r>
              <a:rPr sz="1100" spc="10" dirty="0">
                <a:latin typeface="DejaVu Sans Mono"/>
                <a:cs typeface="DejaVu Sans Mono"/>
              </a:rPr>
              <a:t>The </a:t>
            </a:r>
            <a:r>
              <a:rPr sz="1100" spc="5" dirty="0">
                <a:latin typeface="DejaVu Sans Mono"/>
                <a:cs typeface="DejaVu Sans Mono"/>
              </a:rPr>
              <a:t>first </a:t>
            </a:r>
            <a:r>
              <a:rPr lang="it-IT" sz="1100" spc="5" dirty="0">
                <a:latin typeface="DejaVu Sans Mono"/>
                <a:cs typeface="DejaVu Sans Mono"/>
              </a:rPr>
              <a:t>(or </a:t>
            </a:r>
            <a:r>
              <a:rPr lang="it-IT" sz="1100" spc="5" dirty="0" err="1">
                <a:latin typeface="DejaVu Sans Mono"/>
                <a:cs typeface="DejaVu Sans Mono"/>
              </a:rPr>
              <a:t>winter</a:t>
            </a:r>
            <a:r>
              <a:rPr lang="it-IT" sz="1100" spc="5" dirty="0">
                <a:latin typeface="DejaVu Sans Mono"/>
                <a:cs typeface="DejaVu Sans Mono"/>
              </a:rPr>
              <a:t>) </a:t>
            </a:r>
            <a:r>
              <a:rPr sz="1100" spc="5" dirty="0">
                <a:latin typeface="DejaVu Sans Mono"/>
                <a:cs typeface="DejaVu Sans Mono"/>
              </a:rPr>
              <a:t>semester usually begins between September </a:t>
            </a:r>
            <a:r>
              <a:rPr sz="1100" spc="10" dirty="0">
                <a:latin typeface="DejaVu Sans Mono"/>
                <a:cs typeface="DejaVu Sans Mono"/>
              </a:rPr>
              <a:t>and </a:t>
            </a:r>
            <a:r>
              <a:rPr sz="1100" spc="5" dirty="0">
                <a:latin typeface="DejaVu Sans Mono"/>
                <a:cs typeface="DejaVu Sans Mono"/>
              </a:rPr>
              <a:t>October </a:t>
            </a:r>
            <a:r>
              <a:rPr sz="1100" spc="10" dirty="0">
                <a:latin typeface="DejaVu Sans Mono"/>
                <a:cs typeface="DejaVu Sans Mono"/>
              </a:rPr>
              <a:t>and </a:t>
            </a:r>
            <a:r>
              <a:rPr sz="1100" spc="5" dirty="0">
                <a:latin typeface="DejaVu Sans Mono"/>
                <a:cs typeface="DejaVu Sans Mono"/>
              </a:rPr>
              <a:t>ends between December </a:t>
            </a:r>
            <a:r>
              <a:rPr sz="1100" spc="10" dirty="0">
                <a:latin typeface="DejaVu Sans Mono"/>
                <a:cs typeface="DejaVu Sans Mono"/>
              </a:rPr>
              <a:t>and </a:t>
            </a:r>
            <a:r>
              <a:rPr sz="1100" spc="5" dirty="0">
                <a:latin typeface="DejaVu Sans Mono"/>
                <a:cs typeface="DejaVu Sans Mono"/>
              </a:rPr>
              <a:t>January, </a:t>
            </a:r>
            <a:r>
              <a:rPr lang="it-IT" sz="1100" spc="5" dirty="0">
                <a:latin typeface="DejaVu Sans Mono"/>
                <a:cs typeface="DejaVu Sans Mono"/>
              </a:rPr>
              <a:t>with </a:t>
            </a:r>
            <a:r>
              <a:rPr sz="1100" spc="5" dirty="0">
                <a:latin typeface="DejaVu Sans Mono"/>
                <a:cs typeface="DejaVu Sans Mono"/>
              </a:rPr>
              <a:t>exams</a:t>
            </a:r>
            <a:r>
              <a:rPr lang="it-IT" sz="1100" spc="5" dirty="0">
                <a:latin typeface="DejaVu Sans Mono"/>
                <a:cs typeface="DejaVu Sans Mono"/>
              </a:rPr>
              <a:t> </a:t>
            </a:r>
            <a:r>
              <a:rPr sz="1100" spc="5" dirty="0">
                <a:latin typeface="DejaVu Sans Mono"/>
                <a:cs typeface="DejaVu Sans Mono"/>
              </a:rPr>
              <a:t>held</a:t>
            </a:r>
            <a:r>
              <a:rPr lang="it-IT" sz="1100" dirty="0">
                <a:latin typeface="DejaVu Sans Mono"/>
                <a:cs typeface="DejaVu Sans Mono"/>
              </a:rPr>
              <a:t> </a:t>
            </a:r>
            <a:r>
              <a:rPr sz="1100" spc="10" dirty="0">
                <a:latin typeface="DejaVu Sans Mono"/>
                <a:cs typeface="DejaVu Sans Mono"/>
              </a:rPr>
              <a:t>in </a:t>
            </a:r>
            <a:r>
              <a:rPr sz="1100" spc="5" dirty="0">
                <a:latin typeface="DejaVu Sans Mono"/>
                <a:cs typeface="DejaVu Sans Mono"/>
              </a:rPr>
              <a:t>January/February. </a:t>
            </a:r>
            <a:r>
              <a:rPr lang="it-IT" sz="1100" spc="5" dirty="0">
                <a:latin typeface="DejaVu Sans Mono"/>
                <a:cs typeface="DejaVu Sans Mono"/>
              </a:rPr>
              <a:t> </a:t>
            </a:r>
            <a:r>
              <a:rPr sz="1100" spc="5" dirty="0">
                <a:latin typeface="DejaVu Sans Mono"/>
                <a:cs typeface="DejaVu Sans Mono"/>
              </a:rPr>
              <a:t>The second </a:t>
            </a:r>
            <a:r>
              <a:rPr lang="it-IT" sz="1100" spc="5" dirty="0">
                <a:latin typeface="DejaVu Sans Mono"/>
                <a:cs typeface="DejaVu Sans Mono"/>
              </a:rPr>
              <a:t>(or </a:t>
            </a:r>
            <a:r>
              <a:rPr lang="it-IT" sz="1100" spc="5" dirty="0" err="1">
                <a:latin typeface="DejaVu Sans Mono"/>
                <a:cs typeface="DejaVu Sans Mono"/>
              </a:rPr>
              <a:t>spring</a:t>
            </a:r>
            <a:r>
              <a:rPr lang="it-IT" sz="1100" spc="5" dirty="0">
                <a:latin typeface="DejaVu Sans Mono"/>
                <a:cs typeface="DejaVu Sans Mono"/>
              </a:rPr>
              <a:t>) </a:t>
            </a:r>
            <a:r>
              <a:rPr sz="1100" spc="5" dirty="0">
                <a:latin typeface="DejaVu Sans Mono"/>
                <a:cs typeface="DejaVu Sans Mono"/>
              </a:rPr>
              <a:t>semester usually begins in February/March </a:t>
            </a:r>
            <a:r>
              <a:rPr sz="1100" spc="10" dirty="0">
                <a:latin typeface="DejaVu Sans Mono"/>
                <a:cs typeface="DejaVu Sans Mono"/>
              </a:rPr>
              <a:t>and </a:t>
            </a:r>
            <a:r>
              <a:rPr sz="1100" spc="5" dirty="0">
                <a:latin typeface="DejaVu Sans Mono"/>
                <a:cs typeface="DejaVu Sans Mono"/>
              </a:rPr>
              <a:t>ends </a:t>
            </a:r>
            <a:r>
              <a:rPr sz="1100" spc="10" dirty="0">
                <a:latin typeface="DejaVu Sans Mono"/>
                <a:cs typeface="DejaVu Sans Mono"/>
              </a:rPr>
              <a:t>in </a:t>
            </a:r>
            <a:r>
              <a:rPr sz="1100" spc="5" dirty="0">
                <a:latin typeface="DejaVu Sans Mono"/>
                <a:cs typeface="DejaVu Sans Mono"/>
              </a:rPr>
              <a:t>May/June, </a:t>
            </a:r>
            <a:r>
              <a:rPr lang="it-IT" sz="1100" spc="5" dirty="0">
                <a:latin typeface="DejaVu Sans Mono"/>
                <a:cs typeface="DejaVu Sans Mono"/>
              </a:rPr>
              <a:t>with </a:t>
            </a:r>
            <a:r>
              <a:rPr lang="it-IT" sz="1100" spc="5" dirty="0" err="1">
                <a:latin typeface="DejaVu Sans Mono"/>
                <a:cs typeface="DejaVu Sans Mono"/>
              </a:rPr>
              <a:t>exams</a:t>
            </a:r>
            <a:r>
              <a:rPr sz="1100" spc="10" dirty="0">
                <a:latin typeface="DejaVu Sans Mono"/>
                <a:cs typeface="DejaVu Sans Mono"/>
              </a:rPr>
              <a:t> </a:t>
            </a:r>
            <a:r>
              <a:rPr sz="1100" spc="5" dirty="0">
                <a:latin typeface="DejaVu Sans Mono"/>
                <a:cs typeface="DejaVu Sans Mono"/>
              </a:rPr>
              <a:t>held in June/July.</a:t>
            </a:r>
            <a:endParaRPr lang="it-IT" sz="1100" spc="5" dirty="0">
              <a:latin typeface="DejaVu Sans Mono"/>
              <a:cs typeface="DejaVu Sans Mono"/>
            </a:endParaRPr>
          </a:p>
          <a:p>
            <a:pPr marL="99060" algn="just">
              <a:lnSpc>
                <a:spcPct val="150000"/>
              </a:lnSpc>
            </a:pPr>
            <a:r>
              <a:rPr lang="it-IT" sz="1100" b="1" u="sng" spc="5" dirty="0">
                <a:latin typeface="DejaVu Sans Mono"/>
                <a:cs typeface="DejaVu Sans Mono"/>
              </a:rPr>
              <a:t>The nomination must be </a:t>
            </a:r>
            <a:r>
              <a:rPr lang="it-IT" sz="1100" b="1" u="sng" spc="5" dirty="0" err="1">
                <a:latin typeface="DejaVu Sans Mono"/>
                <a:cs typeface="DejaVu Sans Mono"/>
              </a:rPr>
              <a:t>sent</a:t>
            </a:r>
            <a:r>
              <a:rPr lang="it-IT" sz="1100" b="1" u="sng" spc="5" dirty="0">
                <a:latin typeface="DejaVu Sans Mono"/>
                <a:cs typeface="DejaVu Sans Mono"/>
              </a:rPr>
              <a:t> by email </a:t>
            </a:r>
            <a:r>
              <a:rPr lang="it-IT" sz="1100" b="1" u="sng" spc="5" dirty="0" err="1">
                <a:latin typeface="DejaVu Sans Mono"/>
                <a:cs typeface="DejaVu Sans Mono"/>
              </a:rPr>
              <a:t>at</a:t>
            </a:r>
            <a:r>
              <a:rPr lang="it-IT" sz="1100" b="1" u="sng" spc="5" dirty="0">
                <a:latin typeface="DejaVu Sans Mono"/>
                <a:cs typeface="DejaVu Sans Mono"/>
              </a:rPr>
              <a:t> </a:t>
            </a:r>
            <a:r>
              <a:rPr lang="it-IT" sz="1100" b="1" u="sng" spc="5" dirty="0">
                <a:latin typeface="DejaVu Sans Mono"/>
                <a:cs typeface="DejaVu Sans Mono"/>
                <a:hlinkClick r:id="rId4"/>
              </a:rPr>
              <a:t>servizio.incoming@unipg.it</a:t>
            </a:r>
            <a:r>
              <a:rPr lang="it-IT" sz="1100" b="1" u="sng" spc="5" dirty="0">
                <a:latin typeface="DejaVu Sans Mono"/>
                <a:cs typeface="DejaVu Sans Mono"/>
              </a:rPr>
              <a:t> </a:t>
            </a:r>
            <a:r>
              <a:rPr lang="it-IT" sz="1100" b="1" u="sng" spc="5" dirty="0" err="1">
                <a:latin typeface="DejaVu Sans Mono"/>
                <a:cs typeface="DejaVu Sans Mono"/>
              </a:rPr>
              <a:t>indicating</a:t>
            </a:r>
            <a:r>
              <a:rPr lang="it-IT" sz="1100" b="1" u="sng" spc="5" dirty="0">
                <a:latin typeface="DejaVu Sans Mono"/>
                <a:cs typeface="DejaVu Sans Mono"/>
              </a:rPr>
              <a:t>, for </a:t>
            </a:r>
            <a:r>
              <a:rPr lang="it-IT" sz="1100" b="1" u="sng" spc="5" dirty="0" err="1">
                <a:latin typeface="DejaVu Sans Mono"/>
                <a:cs typeface="DejaVu Sans Mono"/>
              </a:rPr>
              <a:t>each</a:t>
            </a:r>
            <a:r>
              <a:rPr lang="it-IT" sz="1100" b="1" u="sng" spc="5" dirty="0">
                <a:latin typeface="DejaVu Sans Mono"/>
                <a:cs typeface="DejaVu Sans Mono"/>
              </a:rPr>
              <a:t> </a:t>
            </a:r>
            <a:r>
              <a:rPr lang="it-IT" sz="1100" b="1" u="sng" spc="5" dirty="0" err="1">
                <a:latin typeface="DejaVu Sans Mono"/>
                <a:cs typeface="DejaVu Sans Mono"/>
              </a:rPr>
              <a:t>student</a:t>
            </a:r>
            <a:r>
              <a:rPr lang="it-IT" sz="1100" b="1" u="sng" spc="5" dirty="0">
                <a:latin typeface="DejaVu Sans Mono"/>
                <a:cs typeface="DejaVu Sans Mono"/>
              </a:rPr>
              <a:t>: name and </a:t>
            </a:r>
            <a:r>
              <a:rPr lang="it-IT" sz="1100" b="1" u="sng" spc="5" dirty="0" err="1">
                <a:latin typeface="DejaVu Sans Mono"/>
                <a:cs typeface="DejaVu Sans Mono"/>
              </a:rPr>
              <a:t>surname</a:t>
            </a:r>
            <a:r>
              <a:rPr lang="it-IT" sz="1100" b="1" u="sng" spc="5" dirty="0">
                <a:latin typeface="DejaVu Sans Mono"/>
                <a:cs typeface="DejaVu Sans Mono"/>
              </a:rPr>
              <a:t>, date and place of </a:t>
            </a:r>
            <a:r>
              <a:rPr lang="it-IT" sz="1100" b="1" u="sng" spc="5" dirty="0" err="1">
                <a:latin typeface="DejaVu Sans Mono"/>
                <a:cs typeface="DejaVu Sans Mono"/>
              </a:rPr>
              <a:t>birth</a:t>
            </a:r>
            <a:r>
              <a:rPr lang="it-IT" sz="1100" b="1" u="sng" spc="5" dirty="0">
                <a:latin typeface="DejaVu Sans Mono"/>
                <a:cs typeface="DejaVu Sans Mono"/>
              </a:rPr>
              <a:t>, gender, </a:t>
            </a:r>
            <a:r>
              <a:rPr lang="it-IT" sz="1100" b="1" u="sng" spc="5" dirty="0" err="1">
                <a:latin typeface="DejaVu Sans Mono"/>
                <a:cs typeface="DejaVu Sans Mono"/>
              </a:rPr>
              <a:t>academic</a:t>
            </a:r>
            <a:r>
              <a:rPr lang="it-IT" sz="1100" b="1" u="sng" spc="5" dirty="0">
                <a:latin typeface="DejaVu Sans Mono"/>
                <a:cs typeface="DejaVu Sans Mono"/>
              </a:rPr>
              <a:t> area of study, study level and personal email.</a:t>
            </a:r>
            <a:endParaRPr sz="1100" b="1" u="sng" dirty="0">
              <a:latin typeface="DejaVu Sans Mono"/>
              <a:cs typeface="DejaVu Sans Mono"/>
            </a:endParaRPr>
          </a:p>
          <a:p>
            <a:pPr marL="99060" marR="5080" algn="just">
              <a:lnSpc>
                <a:spcPct val="150000"/>
              </a:lnSpc>
            </a:pPr>
            <a:endParaRPr lang="it-IT" sz="1100" b="1" spc="10" dirty="0">
              <a:latin typeface="DejaVu Sans Mono"/>
              <a:cs typeface="Times New Roman"/>
            </a:endParaRPr>
          </a:p>
          <a:p>
            <a:pPr marL="99060" marR="5080" algn="just">
              <a:lnSpc>
                <a:spcPct val="150000"/>
              </a:lnSpc>
            </a:pPr>
            <a:r>
              <a:rPr lang="it-IT" sz="1100" b="1" spc="10" dirty="0">
                <a:latin typeface="DejaVu Sans Mono"/>
                <a:cs typeface="DejaVu Sans Mono"/>
              </a:rPr>
              <a:t>COURSE CATALOGUE – ECTS CATALOGUE </a:t>
            </a:r>
          </a:p>
          <a:p>
            <a:pPr marL="99060" algn="just">
              <a:lnSpc>
                <a:spcPct val="150000"/>
              </a:lnSpc>
            </a:pPr>
            <a:r>
              <a:rPr lang="en-US" sz="1100" spc="5" dirty="0">
                <a:latin typeface="DejaVu Sans Mono"/>
                <a:cs typeface="DejaVu Sans Mono"/>
              </a:rPr>
              <a:t>The ECTS guide provides all information on the University (Part 1) together with information on courses and modules (Part 2) and information on student life (Part 3). Please visit: </a:t>
            </a:r>
            <a:r>
              <a:rPr lang="en-US" sz="1100" spc="5" dirty="0">
                <a:latin typeface="DejaVu Sans Mono"/>
                <a:cs typeface="DejaVu Sans Mono"/>
                <a:hlinkClick r:id="rId5"/>
              </a:rPr>
              <a:t>https://www.unipg.it/en/ects</a:t>
            </a:r>
            <a:endParaRPr lang="en-US" sz="1100" spc="5" dirty="0">
              <a:latin typeface="DejaVu Sans Mono"/>
              <a:cs typeface="DejaVu Sans Mono"/>
            </a:endParaRPr>
          </a:p>
          <a:p>
            <a:pPr marL="99060" algn="just">
              <a:lnSpc>
                <a:spcPct val="150000"/>
              </a:lnSpc>
            </a:pPr>
            <a:r>
              <a:rPr lang="en-US" sz="1100" spc="5" dirty="0">
                <a:latin typeface="DejaVu Sans Mono"/>
                <a:cs typeface="DejaVu Sans Mono"/>
              </a:rPr>
              <a:t>In Part 2 can visualized the Course Catalogue of all 14 Departments and a full list of modules taught in the following academic year. </a:t>
            </a:r>
          </a:p>
          <a:p>
            <a:pPr marL="99060" algn="just">
              <a:lnSpc>
                <a:spcPct val="150000"/>
              </a:lnSpc>
            </a:pPr>
            <a:r>
              <a:rPr lang="en-US" sz="1100" spc="5" dirty="0">
                <a:latin typeface="DejaVu Sans Mono"/>
                <a:cs typeface="DejaVu Sans Mono"/>
              </a:rPr>
              <a:t>Some modules are taught in English. It is strongly recommended the class attendance and for some courses it is mandatory. </a:t>
            </a:r>
          </a:p>
          <a:p>
            <a:pPr marL="99060" algn="just">
              <a:lnSpc>
                <a:spcPct val="150000"/>
              </a:lnSpc>
            </a:pPr>
            <a:r>
              <a:rPr lang="en-US" sz="1100" spc="5" dirty="0">
                <a:latin typeface="DejaVu Sans Mono"/>
                <a:cs typeface="DejaVu Sans Mono"/>
              </a:rPr>
              <a:t>At the end of each study unit, students must sit for the final examination. If a student does not take the final exam or if he/she fails it, no ECTS credits can be awarded.</a:t>
            </a:r>
            <a:endParaRPr lang="it-IT" sz="1100" spc="5" dirty="0">
              <a:latin typeface="DejaVu Sans Mono"/>
              <a:cs typeface="DejaVu Sans Mono"/>
            </a:endParaRPr>
          </a:p>
          <a:p>
            <a:pPr marL="92075" marR="6350" algn="just">
              <a:lnSpc>
                <a:spcPct val="150000"/>
              </a:lnSpc>
            </a:pPr>
            <a:r>
              <a:rPr sz="1100" b="1" u="sng" spc="5" dirty="0">
                <a:uFill>
                  <a:solidFill>
                    <a:srgbClr val="000000"/>
                  </a:solidFill>
                </a:uFill>
                <a:latin typeface="DejaVu Sans Mono"/>
                <a:cs typeface="DejaVu Sans Mono"/>
              </a:rPr>
              <a:t>Please note that </a:t>
            </a:r>
            <a:r>
              <a:rPr sz="1100" b="1" u="sng" spc="10" dirty="0">
                <a:uFill>
                  <a:solidFill>
                    <a:srgbClr val="000000"/>
                  </a:solidFill>
                </a:uFill>
                <a:latin typeface="DejaVu Sans Mono"/>
                <a:cs typeface="DejaVu Sans Mono"/>
              </a:rPr>
              <a:t>our </a:t>
            </a:r>
            <a:r>
              <a:rPr sz="1100" b="1" u="sng" spc="5" dirty="0">
                <a:uFill>
                  <a:solidFill>
                    <a:srgbClr val="000000"/>
                  </a:solidFill>
                </a:uFill>
                <a:latin typeface="DejaVu Sans Mono"/>
                <a:cs typeface="DejaVu Sans Mono"/>
              </a:rPr>
              <a:t>Degree Course Regulations do </a:t>
            </a:r>
            <a:r>
              <a:rPr sz="1100" b="1" u="sng" spc="10" dirty="0">
                <a:uFill>
                  <a:solidFill>
                    <a:srgbClr val="000000"/>
                  </a:solidFill>
                </a:uFill>
                <a:latin typeface="DejaVu Sans Mono"/>
                <a:cs typeface="DejaVu Sans Mono"/>
              </a:rPr>
              <a:t>not </a:t>
            </a:r>
            <a:r>
              <a:rPr sz="1100" b="1" u="sng" spc="5" dirty="0">
                <a:uFill>
                  <a:solidFill>
                    <a:srgbClr val="000000"/>
                  </a:solidFill>
                </a:uFill>
                <a:latin typeface="DejaVu Sans Mono"/>
                <a:cs typeface="DejaVu Sans Mono"/>
              </a:rPr>
              <a:t>allow </a:t>
            </a:r>
            <a:r>
              <a:rPr sz="1100" b="1" u="sng" spc="10" dirty="0">
                <a:uFill>
                  <a:solidFill>
                    <a:srgbClr val="000000"/>
                  </a:solidFill>
                </a:uFill>
                <a:latin typeface="DejaVu Sans Mono"/>
                <a:cs typeface="DejaVu Sans Mono"/>
              </a:rPr>
              <a:t>us to </a:t>
            </a:r>
            <a:r>
              <a:rPr sz="1100" b="1" u="sng" spc="5" dirty="0">
                <a:uFill>
                  <a:solidFill>
                    <a:srgbClr val="000000"/>
                  </a:solidFill>
                </a:uFill>
                <a:latin typeface="DejaVu Sans Mono"/>
                <a:cs typeface="DejaVu Sans Mono"/>
              </a:rPr>
              <a:t>award credits </a:t>
            </a:r>
            <a:r>
              <a:rPr sz="1100" b="1" u="sng" spc="10" dirty="0">
                <a:uFill>
                  <a:solidFill>
                    <a:srgbClr val="000000"/>
                  </a:solidFill>
                </a:uFill>
                <a:latin typeface="DejaVu Sans Mono"/>
                <a:cs typeface="DejaVu Sans Mono"/>
              </a:rPr>
              <a:t>on the </a:t>
            </a:r>
            <a:r>
              <a:rPr lang="it-IT" sz="1100" b="1" u="sng" spc="10" dirty="0" err="1">
                <a:uFill>
                  <a:solidFill>
                    <a:srgbClr val="000000"/>
                  </a:solidFill>
                </a:uFill>
                <a:latin typeface="DejaVu Sans Mono"/>
                <a:cs typeface="DejaVu Sans Mono"/>
              </a:rPr>
              <a:t>only</a:t>
            </a:r>
            <a:r>
              <a:rPr sz="1100" b="1" u="sng" spc="10" dirty="0">
                <a:uFill>
                  <a:solidFill>
                    <a:srgbClr val="000000"/>
                  </a:solidFill>
                </a:uFill>
                <a:latin typeface="DejaVu Sans Mono"/>
                <a:cs typeface="DejaVu Sans Mono"/>
              </a:rPr>
              <a:t> </a:t>
            </a:r>
            <a:r>
              <a:rPr sz="1100" b="1" u="sng" spc="5" dirty="0">
                <a:uFill>
                  <a:solidFill>
                    <a:srgbClr val="000000"/>
                  </a:solidFill>
                </a:uFill>
                <a:latin typeface="DejaVu Sans Mono"/>
                <a:cs typeface="DejaVu Sans Mono"/>
              </a:rPr>
              <a:t>basis of</a:t>
            </a:r>
            <a:r>
              <a:rPr sz="1100" b="1" u="sng" spc="-15" dirty="0">
                <a:uFill>
                  <a:solidFill>
                    <a:srgbClr val="000000"/>
                  </a:solidFill>
                </a:uFill>
                <a:latin typeface="DejaVu Sans Mono"/>
                <a:cs typeface="DejaVu Sans Mono"/>
              </a:rPr>
              <a:t> </a:t>
            </a:r>
            <a:r>
              <a:rPr sz="1100" b="1" u="sng" spc="5" dirty="0">
                <a:uFill>
                  <a:solidFill>
                    <a:srgbClr val="000000"/>
                  </a:solidFill>
                </a:uFill>
                <a:latin typeface="DejaVu Sans Mono"/>
                <a:cs typeface="DejaVu Sans Mono"/>
              </a:rPr>
              <a:t>attendance.</a:t>
            </a:r>
            <a:endParaRPr lang="it-IT" sz="1100" dirty="0">
              <a:latin typeface="DejaVu Sans Mono"/>
              <a:cs typeface="DejaVu Sans Mono"/>
            </a:endParaRPr>
          </a:p>
          <a:p>
            <a:pPr marL="92075" marR="6350" algn="ctr">
              <a:lnSpc>
                <a:spcPct val="150000"/>
              </a:lnSpc>
            </a:pPr>
            <a:r>
              <a:rPr lang="it-IT" sz="1100" spc="10" dirty="0">
                <a:latin typeface="DejaVu Sans Mono"/>
                <a:cs typeface="DejaVu Sans Mono"/>
              </a:rPr>
              <a:t>             </a:t>
            </a:r>
            <a:r>
              <a:rPr lang="en-US" sz="1100" b="1" spc="10" dirty="0">
                <a:latin typeface="DejaVu Sans Mono"/>
                <a:cs typeface="DejaVu Sans Mono"/>
              </a:rPr>
              <a:t>ECTS </a:t>
            </a:r>
            <a:r>
              <a:rPr lang="en-US" sz="1100" b="1" spc="5" dirty="0">
                <a:latin typeface="DejaVu Sans Mono"/>
                <a:cs typeface="DejaVu Sans Mono"/>
              </a:rPr>
              <a:t>System adopted: </a:t>
            </a:r>
            <a:r>
              <a:rPr lang="en-US" sz="1100" b="1" spc="10" dirty="0">
                <a:latin typeface="DejaVu Sans Mono"/>
                <a:cs typeface="DejaVu Sans Mono"/>
              </a:rPr>
              <a:t>1 CFU </a:t>
            </a:r>
            <a:r>
              <a:rPr lang="en-US" sz="1100" b="1" spc="5" dirty="0">
                <a:latin typeface="DejaVu Sans Mono"/>
                <a:cs typeface="DejaVu Sans Mono"/>
              </a:rPr>
              <a:t>(Italian University Credit System) </a:t>
            </a:r>
            <a:r>
              <a:rPr lang="en-US" sz="1100" b="1" spc="10" dirty="0">
                <a:latin typeface="DejaVu Sans Mono"/>
                <a:cs typeface="DejaVu Sans Mono"/>
              </a:rPr>
              <a:t>= 1</a:t>
            </a:r>
            <a:r>
              <a:rPr lang="en-US" sz="1100" b="1" spc="-20" dirty="0">
                <a:latin typeface="DejaVu Sans Mono"/>
                <a:cs typeface="DejaVu Sans Mono"/>
              </a:rPr>
              <a:t> </a:t>
            </a:r>
            <a:r>
              <a:rPr lang="en-US" sz="1100" b="1" spc="5" dirty="0">
                <a:latin typeface="DejaVu Sans Mono"/>
                <a:cs typeface="DejaVu Sans Mono"/>
              </a:rPr>
              <a:t>ECTS</a:t>
            </a:r>
            <a:endParaRPr lang="en-US" sz="1100" b="1" dirty="0">
              <a:latin typeface="DejaVu Sans Mono"/>
              <a:cs typeface="DejaVu Sans Mono"/>
            </a:endParaRPr>
          </a:p>
          <a:p>
            <a:pPr marL="92075" marR="6350" algn="just">
              <a:lnSpc>
                <a:spcPct val="150000"/>
              </a:lnSpc>
            </a:pPr>
            <a:endParaRPr lang="it-IT" sz="1100" spc="10" dirty="0">
              <a:latin typeface="DejaVu Sans Mono"/>
              <a:cs typeface="DejaVu Sans Mono"/>
            </a:endParaRPr>
          </a:p>
          <a:p>
            <a:pPr algn="ctr">
              <a:lnSpc>
                <a:spcPct val="100000"/>
              </a:lnSpc>
            </a:pPr>
            <a:endParaRPr sz="900" dirty="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79488" y="134202"/>
            <a:ext cx="8641589" cy="1270959"/>
          </a:xfrm>
          <a:custGeom>
            <a:avLst/>
            <a:gdLst/>
            <a:ahLst/>
            <a:cxnLst/>
            <a:rect l="l" t="t" r="r" b="b"/>
            <a:pathLst>
              <a:path w="8981440" h="2417445">
                <a:moveTo>
                  <a:pt x="8980932" y="0"/>
                </a:moveTo>
                <a:lnTo>
                  <a:pt x="0" y="0"/>
                </a:lnTo>
                <a:lnTo>
                  <a:pt x="0" y="2417064"/>
                </a:lnTo>
                <a:lnTo>
                  <a:pt x="8980932" y="2417064"/>
                </a:lnTo>
                <a:lnTo>
                  <a:pt x="8980932" y="2409444"/>
                </a:lnTo>
                <a:lnTo>
                  <a:pt x="13715" y="2409444"/>
                </a:lnTo>
                <a:lnTo>
                  <a:pt x="7619" y="2403348"/>
                </a:lnTo>
                <a:lnTo>
                  <a:pt x="13715" y="2403348"/>
                </a:lnTo>
                <a:lnTo>
                  <a:pt x="13715" y="13716"/>
                </a:lnTo>
                <a:lnTo>
                  <a:pt x="7619" y="13716"/>
                </a:lnTo>
                <a:lnTo>
                  <a:pt x="13715" y="6096"/>
                </a:lnTo>
                <a:lnTo>
                  <a:pt x="8980932" y="6096"/>
                </a:lnTo>
                <a:lnTo>
                  <a:pt x="8980932" y="0"/>
                </a:lnTo>
                <a:close/>
              </a:path>
              <a:path w="8981440" h="2417445">
                <a:moveTo>
                  <a:pt x="13715" y="2403348"/>
                </a:moveTo>
                <a:lnTo>
                  <a:pt x="7619" y="2403348"/>
                </a:lnTo>
                <a:lnTo>
                  <a:pt x="13715" y="2409444"/>
                </a:lnTo>
                <a:lnTo>
                  <a:pt x="13715" y="2403348"/>
                </a:lnTo>
                <a:close/>
              </a:path>
              <a:path w="8981440" h="2417445">
                <a:moveTo>
                  <a:pt x="8967216" y="2403348"/>
                </a:moveTo>
                <a:lnTo>
                  <a:pt x="13715" y="2403348"/>
                </a:lnTo>
                <a:lnTo>
                  <a:pt x="13715" y="2409444"/>
                </a:lnTo>
                <a:lnTo>
                  <a:pt x="8967216" y="2409444"/>
                </a:lnTo>
                <a:lnTo>
                  <a:pt x="8967216" y="2403348"/>
                </a:lnTo>
                <a:close/>
              </a:path>
              <a:path w="8981440" h="2417445">
                <a:moveTo>
                  <a:pt x="8967216" y="6096"/>
                </a:moveTo>
                <a:lnTo>
                  <a:pt x="8967216" y="2409444"/>
                </a:lnTo>
                <a:lnTo>
                  <a:pt x="8973312" y="2403348"/>
                </a:lnTo>
                <a:lnTo>
                  <a:pt x="8980932" y="2403348"/>
                </a:lnTo>
                <a:lnTo>
                  <a:pt x="8980932" y="13716"/>
                </a:lnTo>
                <a:lnTo>
                  <a:pt x="8973312" y="13716"/>
                </a:lnTo>
                <a:lnTo>
                  <a:pt x="8967216" y="6096"/>
                </a:lnTo>
                <a:close/>
              </a:path>
              <a:path w="8981440" h="2417445">
                <a:moveTo>
                  <a:pt x="8980932" y="2403348"/>
                </a:moveTo>
                <a:lnTo>
                  <a:pt x="8973312" y="2403348"/>
                </a:lnTo>
                <a:lnTo>
                  <a:pt x="8967216" y="2409444"/>
                </a:lnTo>
                <a:lnTo>
                  <a:pt x="8980932" y="2409444"/>
                </a:lnTo>
                <a:lnTo>
                  <a:pt x="8980932" y="2403348"/>
                </a:lnTo>
                <a:close/>
              </a:path>
              <a:path w="8981440" h="2417445">
                <a:moveTo>
                  <a:pt x="13715" y="6096"/>
                </a:moveTo>
                <a:lnTo>
                  <a:pt x="7619" y="13716"/>
                </a:lnTo>
                <a:lnTo>
                  <a:pt x="13715" y="13716"/>
                </a:lnTo>
                <a:lnTo>
                  <a:pt x="13715" y="6096"/>
                </a:lnTo>
                <a:close/>
              </a:path>
              <a:path w="8981440" h="2417445">
                <a:moveTo>
                  <a:pt x="8967216" y="6096"/>
                </a:moveTo>
                <a:lnTo>
                  <a:pt x="13715" y="6096"/>
                </a:lnTo>
                <a:lnTo>
                  <a:pt x="13715" y="13716"/>
                </a:lnTo>
                <a:lnTo>
                  <a:pt x="8967216" y="13716"/>
                </a:lnTo>
                <a:lnTo>
                  <a:pt x="8967216" y="6096"/>
                </a:lnTo>
                <a:close/>
              </a:path>
              <a:path w="8981440" h="2417445">
                <a:moveTo>
                  <a:pt x="8980932" y="6096"/>
                </a:moveTo>
                <a:lnTo>
                  <a:pt x="8967216" y="6096"/>
                </a:lnTo>
                <a:lnTo>
                  <a:pt x="8973312" y="13716"/>
                </a:lnTo>
                <a:lnTo>
                  <a:pt x="8980932" y="13716"/>
                </a:lnTo>
                <a:lnTo>
                  <a:pt x="8980932" y="6096"/>
                </a:lnTo>
                <a:close/>
              </a:path>
            </a:pathLst>
          </a:custGeom>
          <a:solidFill>
            <a:schemeClr val="bg1"/>
          </a:solidFill>
          <a:ln>
            <a:noFill/>
          </a:ln>
        </p:spPr>
        <p:txBody>
          <a:bodyPr wrap="square" lIns="0" tIns="0" rIns="0" bIns="0" rtlCol="0"/>
          <a:lstStyle/>
          <a:p>
            <a:endParaRPr/>
          </a:p>
        </p:txBody>
      </p:sp>
      <p:sp>
        <p:nvSpPr>
          <p:cNvPr id="3" name="object 3"/>
          <p:cNvSpPr txBox="1"/>
          <p:nvPr/>
        </p:nvSpPr>
        <p:spPr>
          <a:xfrm>
            <a:off x="2538388" y="624044"/>
            <a:ext cx="6965748" cy="571310"/>
          </a:xfrm>
          <a:prstGeom prst="rect">
            <a:avLst/>
          </a:prstGeom>
        </p:spPr>
        <p:txBody>
          <a:bodyPr vert="horz" wrap="square" lIns="0" tIns="17145" rIns="0" bIns="0" rtlCol="0">
            <a:spAutoFit/>
          </a:bodyPr>
          <a:lstStyle/>
          <a:p>
            <a:pPr algn="ctr"/>
            <a:r>
              <a:rPr lang="en-US" sz="1200" b="1" dirty="0">
                <a:solidFill>
                  <a:srgbClr val="29378D"/>
                </a:solidFill>
                <a:latin typeface="DejaVu Sans Mono"/>
              </a:rPr>
              <a:t>The deadline for 1</a:t>
            </a:r>
            <a:r>
              <a:rPr lang="en-US" sz="1200" b="1" baseline="30000" dirty="0">
                <a:solidFill>
                  <a:srgbClr val="29378D"/>
                </a:solidFill>
                <a:latin typeface="DejaVu Sans Mono"/>
              </a:rPr>
              <a:t>st</a:t>
            </a:r>
            <a:r>
              <a:rPr lang="en-US" sz="1200" b="1" dirty="0">
                <a:solidFill>
                  <a:srgbClr val="29378D"/>
                </a:solidFill>
                <a:latin typeface="DejaVu Sans Mono"/>
              </a:rPr>
              <a:t> Semester (winter semester) and full-year applications is June 30</a:t>
            </a:r>
            <a:r>
              <a:rPr lang="en-US" sz="1200" b="1" baseline="30000" dirty="0">
                <a:solidFill>
                  <a:srgbClr val="29378D"/>
                </a:solidFill>
                <a:latin typeface="DejaVu Sans Mono"/>
              </a:rPr>
              <a:t>th </a:t>
            </a:r>
            <a:endParaRPr lang="it-IT" sz="1200" b="1" dirty="0">
              <a:solidFill>
                <a:srgbClr val="29378D"/>
              </a:solidFill>
              <a:latin typeface="DejaVu Sans Mono"/>
            </a:endParaRPr>
          </a:p>
          <a:p>
            <a:pPr algn="ctr"/>
            <a:r>
              <a:rPr lang="en-US" sz="1200" b="1" dirty="0">
                <a:solidFill>
                  <a:srgbClr val="29378D"/>
                </a:solidFill>
                <a:latin typeface="DejaVu Sans Mono"/>
              </a:rPr>
              <a:t>The deadline for 2</a:t>
            </a:r>
            <a:r>
              <a:rPr lang="en-US" sz="1200" b="1" baseline="30000" dirty="0">
                <a:solidFill>
                  <a:srgbClr val="29378D"/>
                </a:solidFill>
                <a:latin typeface="DejaVu Sans Mono"/>
              </a:rPr>
              <a:t>nd</a:t>
            </a:r>
            <a:r>
              <a:rPr lang="en-US" sz="1200" b="1" dirty="0">
                <a:solidFill>
                  <a:srgbClr val="29378D"/>
                </a:solidFill>
                <a:latin typeface="DejaVu Sans Mono"/>
              </a:rPr>
              <a:t> Semester (summer semester) applications is November 28</a:t>
            </a:r>
            <a:r>
              <a:rPr lang="en-US" sz="1200" b="1" baseline="30000" dirty="0">
                <a:solidFill>
                  <a:srgbClr val="29378D"/>
                </a:solidFill>
                <a:latin typeface="DejaVu Sans Mono"/>
              </a:rPr>
              <a:t>th</a:t>
            </a:r>
            <a:endParaRPr sz="1200" b="1" dirty="0">
              <a:solidFill>
                <a:srgbClr val="29378D"/>
              </a:solidFill>
              <a:latin typeface="DejaVu Sans Mono"/>
              <a:cs typeface="DejaVu Sans Mono"/>
            </a:endParaRPr>
          </a:p>
        </p:txBody>
      </p:sp>
      <p:sp>
        <p:nvSpPr>
          <p:cNvPr id="6" name="object 6"/>
          <p:cNvSpPr txBox="1"/>
          <p:nvPr/>
        </p:nvSpPr>
        <p:spPr>
          <a:xfrm>
            <a:off x="450156" y="2148824"/>
            <a:ext cx="9649072" cy="5531194"/>
          </a:xfrm>
          <a:prstGeom prst="rect">
            <a:avLst/>
          </a:prstGeom>
        </p:spPr>
        <p:txBody>
          <a:bodyPr vert="horz" wrap="square" lIns="0" tIns="11430" rIns="0" bIns="0" rtlCol="0">
            <a:spAutoFit/>
          </a:bodyPr>
          <a:lstStyle/>
          <a:p>
            <a:pPr marL="12700" marR="5080" algn="just">
              <a:lnSpc>
                <a:spcPct val="150000"/>
              </a:lnSpc>
            </a:pPr>
            <a:r>
              <a:rPr lang="en-US" sz="1100" spc="20" dirty="0">
                <a:latin typeface="DejaVu Sans Mono"/>
                <a:cs typeface="DejaVu Sans Mono"/>
              </a:rPr>
              <a:t>As long as your University has an Exchange Agreement with </a:t>
            </a:r>
            <a:r>
              <a:rPr lang="en-US" sz="1100" spc="20" dirty="0" err="1">
                <a:latin typeface="DejaVu Sans Mono"/>
                <a:cs typeface="DejaVu Sans Mono"/>
              </a:rPr>
              <a:t>Università</a:t>
            </a:r>
            <a:r>
              <a:rPr lang="en-US" sz="1100" spc="20" dirty="0">
                <a:latin typeface="DejaVu Sans Mono"/>
                <a:cs typeface="DejaVu Sans Mono"/>
              </a:rPr>
              <a:t> </a:t>
            </a:r>
            <a:r>
              <a:rPr lang="en-US" sz="1100" spc="20" dirty="0" err="1">
                <a:latin typeface="DejaVu Sans Mono"/>
                <a:cs typeface="DejaVu Sans Mono"/>
              </a:rPr>
              <a:t>degli</a:t>
            </a:r>
            <a:r>
              <a:rPr lang="en-US" sz="1100" spc="20" dirty="0">
                <a:latin typeface="DejaVu Sans Mono"/>
                <a:cs typeface="DejaVu Sans Mono"/>
              </a:rPr>
              <a:t> </a:t>
            </a:r>
            <a:r>
              <a:rPr lang="en-US" sz="1100" spc="20" dirty="0" err="1">
                <a:latin typeface="DejaVu Sans Mono"/>
                <a:cs typeface="DejaVu Sans Mono"/>
              </a:rPr>
              <a:t>Studi</a:t>
            </a:r>
            <a:r>
              <a:rPr lang="en-US" sz="1100" spc="20" dirty="0">
                <a:latin typeface="DejaVu Sans Mono"/>
                <a:cs typeface="DejaVu Sans Mono"/>
              </a:rPr>
              <a:t> </a:t>
            </a:r>
            <a:r>
              <a:rPr lang="en-US" sz="1100" spc="20" dirty="0" err="1">
                <a:latin typeface="DejaVu Sans Mono"/>
                <a:cs typeface="DejaVu Sans Mono"/>
              </a:rPr>
              <a:t>di</a:t>
            </a:r>
            <a:r>
              <a:rPr lang="en-US" sz="1100" spc="20" dirty="0">
                <a:latin typeface="DejaVu Sans Mono"/>
                <a:cs typeface="DejaVu Sans Mono"/>
              </a:rPr>
              <a:t> Perugia, you can apply as an exchange student for a mobility period of study. You must be nominated by your Home University: please contact the competent office (Erasmus/International Office) at your University for the application procedures and requirements. </a:t>
            </a:r>
            <a:endParaRPr lang="it-IT" sz="1100" spc="20" dirty="0">
              <a:latin typeface="DejaVu Sans Mono"/>
              <a:cs typeface="DejaVu Sans Mono"/>
            </a:endParaRPr>
          </a:p>
          <a:p>
            <a:pPr marL="12700" marR="5080" algn="just">
              <a:lnSpc>
                <a:spcPct val="150000"/>
              </a:lnSpc>
            </a:pPr>
            <a:r>
              <a:rPr lang="en-US" sz="1100" spc="20" dirty="0">
                <a:latin typeface="DejaVu Sans Mono"/>
                <a:cs typeface="DejaVu Sans Mono"/>
              </a:rPr>
              <a:t>After being nominated by your Home University, you will receive an email from the </a:t>
            </a:r>
            <a:r>
              <a:rPr lang="en-US" sz="1100" spc="20" dirty="0" err="1">
                <a:latin typeface="DejaVu Sans Mono"/>
                <a:cs typeface="DejaVu Sans Mono"/>
              </a:rPr>
              <a:t>Università</a:t>
            </a:r>
            <a:r>
              <a:rPr lang="en-US" sz="1100" spc="20" dirty="0">
                <a:latin typeface="DejaVu Sans Mono"/>
                <a:cs typeface="DejaVu Sans Mono"/>
              </a:rPr>
              <a:t> </a:t>
            </a:r>
            <a:r>
              <a:rPr lang="en-US" sz="1100" spc="20" dirty="0" err="1">
                <a:latin typeface="DejaVu Sans Mono"/>
                <a:cs typeface="DejaVu Sans Mono"/>
              </a:rPr>
              <a:t>degli</a:t>
            </a:r>
            <a:r>
              <a:rPr lang="en-US" sz="1100" spc="20" dirty="0">
                <a:latin typeface="DejaVu Sans Mono"/>
                <a:cs typeface="DejaVu Sans Mono"/>
              </a:rPr>
              <a:t> </a:t>
            </a:r>
            <a:r>
              <a:rPr lang="en-US" sz="1100" spc="20" dirty="0" err="1">
                <a:latin typeface="DejaVu Sans Mono"/>
                <a:cs typeface="DejaVu Sans Mono"/>
              </a:rPr>
              <a:t>Studi</a:t>
            </a:r>
            <a:r>
              <a:rPr lang="en-US" sz="1100" spc="20" dirty="0">
                <a:latin typeface="DejaVu Sans Mono"/>
                <a:cs typeface="DejaVu Sans Mono"/>
              </a:rPr>
              <a:t> </a:t>
            </a:r>
            <a:r>
              <a:rPr lang="en-US" sz="1100" spc="20" dirty="0" err="1">
                <a:latin typeface="DejaVu Sans Mono"/>
                <a:cs typeface="DejaVu Sans Mono"/>
              </a:rPr>
              <a:t>di</a:t>
            </a:r>
            <a:r>
              <a:rPr lang="en-US" sz="1100" spc="20" dirty="0">
                <a:latin typeface="DejaVu Sans Mono"/>
                <a:cs typeface="DejaVu Sans Mono"/>
              </a:rPr>
              <a:t> Perugia with an </a:t>
            </a:r>
            <a:r>
              <a:rPr lang="en-US" sz="1100" b="1" spc="20" dirty="0">
                <a:latin typeface="DejaVu Sans Mono"/>
                <a:cs typeface="DejaVu Sans Mono"/>
              </a:rPr>
              <a:t>access code</a:t>
            </a:r>
            <a:r>
              <a:rPr lang="en-US" sz="1100" spc="20" dirty="0">
                <a:latin typeface="DejaVu Sans Mono"/>
                <a:cs typeface="DejaVu Sans Mono"/>
              </a:rPr>
              <a:t> that will allow you to start the on-line Application procedure. </a:t>
            </a:r>
            <a:endParaRPr lang="it-IT" sz="1100" spc="20" dirty="0">
              <a:latin typeface="DejaVu Sans Mono"/>
              <a:cs typeface="DejaVu Sans Mono"/>
            </a:endParaRPr>
          </a:p>
          <a:p>
            <a:pPr marL="12700" marR="5080" algn="just">
              <a:lnSpc>
                <a:spcPct val="150000"/>
              </a:lnSpc>
            </a:pPr>
            <a:r>
              <a:rPr lang="en-US" sz="1100" spc="20" dirty="0">
                <a:latin typeface="DejaVu Sans Mono"/>
                <a:cs typeface="DejaVu Sans Mono"/>
              </a:rPr>
              <a:t>Please note that the application is a </a:t>
            </a:r>
            <a:r>
              <a:rPr lang="en-US" sz="1100" b="1" spc="20" dirty="0">
                <a:latin typeface="DejaVu Sans Mono"/>
                <a:cs typeface="DejaVu Sans Mono"/>
              </a:rPr>
              <a:t>unique session procedure </a:t>
            </a:r>
            <a:r>
              <a:rPr lang="en-US" sz="1100" spc="20" dirty="0">
                <a:latin typeface="DejaVu Sans Mono"/>
                <a:cs typeface="DejaVu Sans Mono"/>
              </a:rPr>
              <a:t>where you will be asked to express your interest in the free of charge Italian Language Courses provided by </a:t>
            </a:r>
            <a:r>
              <a:rPr lang="en-US" sz="1100" spc="20" dirty="0" err="1">
                <a:latin typeface="DejaVu Sans Mono"/>
                <a:cs typeface="DejaVu Sans Mono"/>
              </a:rPr>
              <a:t>Università</a:t>
            </a:r>
            <a:r>
              <a:rPr lang="en-US" sz="1100" spc="20" dirty="0">
                <a:latin typeface="DejaVu Sans Mono"/>
                <a:cs typeface="DejaVu Sans Mono"/>
              </a:rPr>
              <a:t> </a:t>
            </a:r>
            <a:r>
              <a:rPr lang="en-US" sz="1100" spc="20" dirty="0" err="1">
                <a:latin typeface="DejaVu Sans Mono"/>
                <a:cs typeface="DejaVu Sans Mono"/>
              </a:rPr>
              <a:t>degli</a:t>
            </a:r>
            <a:r>
              <a:rPr lang="en-US" sz="1100" spc="20" dirty="0">
                <a:latin typeface="DejaVu Sans Mono"/>
                <a:cs typeface="DejaVu Sans Mono"/>
              </a:rPr>
              <a:t> </a:t>
            </a:r>
            <a:r>
              <a:rPr lang="en-US" sz="1100" spc="20" dirty="0" err="1">
                <a:latin typeface="DejaVu Sans Mono"/>
                <a:cs typeface="DejaVu Sans Mono"/>
              </a:rPr>
              <a:t>Studi</a:t>
            </a:r>
            <a:r>
              <a:rPr lang="en-US" sz="1100" spc="20" dirty="0">
                <a:latin typeface="DejaVu Sans Mono"/>
                <a:cs typeface="DejaVu Sans Mono"/>
              </a:rPr>
              <a:t> di Perugia.</a:t>
            </a:r>
            <a:endParaRPr lang="it-IT" sz="1100" spc="20" dirty="0">
              <a:latin typeface="DejaVu Sans Mono"/>
              <a:cs typeface="DejaVu Sans Mono"/>
            </a:endParaRPr>
          </a:p>
          <a:p>
            <a:pPr marL="12700" marR="5080" algn="just">
              <a:lnSpc>
                <a:spcPct val="150000"/>
              </a:lnSpc>
            </a:pPr>
            <a:r>
              <a:rPr lang="en-US" sz="1100" spc="20" dirty="0">
                <a:latin typeface="DejaVu Sans Mono"/>
                <a:cs typeface="DejaVu Sans Mono"/>
              </a:rPr>
              <a:t>You will also need to upload the following documents: </a:t>
            </a:r>
            <a:endParaRPr lang="it-IT" sz="1100" spc="20" dirty="0">
              <a:latin typeface="DejaVu Sans Mono"/>
              <a:cs typeface="DejaVu Sans Mono"/>
            </a:endParaRPr>
          </a:p>
          <a:p>
            <a:pPr marL="12700" marR="5080" algn="just">
              <a:lnSpc>
                <a:spcPct val="150000"/>
              </a:lnSpc>
            </a:pPr>
            <a:r>
              <a:rPr lang="en-US" sz="1100" b="1" spc="20" dirty="0">
                <a:latin typeface="DejaVu Sans Mono"/>
                <a:cs typeface="DejaVu Sans Mono"/>
              </a:rPr>
              <a:t>Transcript of Records </a:t>
            </a:r>
            <a:r>
              <a:rPr lang="en-US" sz="1100" spc="20" dirty="0">
                <a:latin typeface="DejaVu Sans Mono"/>
                <a:cs typeface="DejaVu Sans Mono"/>
              </a:rPr>
              <a:t>indicating your previous academic results at your Home University (we will accept it in English or in your national language if it is readable);</a:t>
            </a:r>
            <a:endParaRPr lang="it-IT" sz="1100" spc="20" dirty="0">
              <a:latin typeface="DejaVu Sans Mono"/>
              <a:cs typeface="DejaVu Sans Mono"/>
            </a:endParaRPr>
          </a:p>
          <a:p>
            <a:pPr marL="12700" marR="5080" algn="just">
              <a:lnSpc>
                <a:spcPct val="150000"/>
              </a:lnSpc>
            </a:pPr>
            <a:r>
              <a:rPr lang="en-US" sz="1100" b="1" spc="20" dirty="0">
                <a:latin typeface="DejaVu Sans Mono"/>
                <a:cs typeface="DejaVu Sans Mono"/>
              </a:rPr>
              <a:t>Copy of your Identity Card </a:t>
            </a:r>
            <a:r>
              <a:rPr lang="en-US" sz="1100" spc="20" dirty="0">
                <a:latin typeface="DejaVu Sans Mono"/>
                <a:cs typeface="DejaVu Sans Mono"/>
              </a:rPr>
              <a:t>(or Passport if you need an invitation letter for a Study Visa);</a:t>
            </a:r>
            <a:endParaRPr lang="it-IT" sz="1100" spc="20" dirty="0">
              <a:latin typeface="DejaVu Sans Mono"/>
              <a:cs typeface="DejaVu Sans Mono"/>
            </a:endParaRPr>
          </a:p>
          <a:p>
            <a:pPr marL="12700" marR="5080" algn="just">
              <a:lnSpc>
                <a:spcPct val="150000"/>
              </a:lnSpc>
            </a:pPr>
            <a:r>
              <a:rPr lang="en-US" sz="1100" b="1" spc="20" dirty="0">
                <a:latin typeface="DejaVu Sans Mono"/>
                <a:cs typeface="DejaVu Sans Mono"/>
              </a:rPr>
              <a:t>A passport-size photo in jpg format</a:t>
            </a:r>
            <a:r>
              <a:rPr lang="en-US" sz="1100" spc="20" dirty="0">
                <a:latin typeface="DejaVu Sans Mono"/>
                <a:cs typeface="DejaVu Sans Mono"/>
              </a:rPr>
              <a:t>.</a:t>
            </a:r>
          </a:p>
          <a:p>
            <a:pPr marL="12700" marR="5080" algn="just">
              <a:lnSpc>
                <a:spcPct val="150000"/>
              </a:lnSpc>
            </a:pPr>
            <a:r>
              <a:rPr lang="en-US" sz="1100" spc="20" dirty="0">
                <a:latin typeface="DejaVu Sans Mono"/>
                <a:cs typeface="DejaVu Sans Mono"/>
              </a:rPr>
              <a:t>At the end of the Application procedure you will receive a confirmation email. </a:t>
            </a:r>
          </a:p>
          <a:p>
            <a:pPr marL="12700" marR="5080" algn="just">
              <a:lnSpc>
                <a:spcPct val="150000"/>
              </a:lnSpc>
            </a:pPr>
            <a:r>
              <a:rPr lang="en-US" sz="1100" b="1" spc="20" dirty="0">
                <a:latin typeface="DejaVu Sans Mono"/>
                <a:cs typeface="DejaVu Sans Mono"/>
              </a:rPr>
              <a:t>Online Learning Agreement</a:t>
            </a:r>
            <a:endParaRPr lang="it-IT" sz="1100" spc="20" dirty="0">
              <a:latin typeface="DejaVu Sans Mono"/>
              <a:cs typeface="DejaVu Sans Mono"/>
            </a:endParaRPr>
          </a:p>
          <a:p>
            <a:pPr marL="12700" marR="5080" algn="just">
              <a:lnSpc>
                <a:spcPct val="150000"/>
              </a:lnSpc>
            </a:pPr>
            <a:r>
              <a:rPr lang="fi-FI" sz="1100" spc="20" dirty="0">
                <a:latin typeface="DejaVu Sans Mono"/>
              </a:rPr>
              <a:t>Università degli Studi di Perugia is connected to the EWP OLA system and for signature are used 14 account (one for each Department). You will be informed by email about your Department of enrollment and you will receive all the information that must be included in the OLA.</a:t>
            </a:r>
            <a:endParaRPr lang="it-IT" sz="1100" spc="20" dirty="0">
              <a:latin typeface="DejaVu Sans Mono"/>
            </a:endParaRPr>
          </a:p>
          <a:p>
            <a:pPr marL="12700" marR="5080" algn="just">
              <a:lnSpc>
                <a:spcPct val="150000"/>
              </a:lnSpc>
            </a:pPr>
            <a:r>
              <a:rPr lang="fi-FI" sz="1100" spc="20" dirty="0">
                <a:latin typeface="DejaVu Sans Mono"/>
              </a:rPr>
              <a:t>If your Home University is not connected to EWP OLA yet, Learning agreements in .pdf will be accepted by e-mail to </a:t>
            </a:r>
            <a:r>
              <a:rPr lang="fi-FI" sz="1100" spc="20" dirty="0">
                <a:latin typeface="DejaVu Sans Mono"/>
                <a:hlinkClick r:id="rId2">
                  <a:extLst>
                    <a:ext uri="{A12FA001-AC4F-418D-AE19-62706E023703}">
                      <ahyp:hlinkClr xmlns:ahyp="http://schemas.microsoft.com/office/drawing/2018/hyperlinkcolor" val="tx"/>
                    </a:ext>
                  </a:extLst>
                </a:hlinkClick>
              </a:rPr>
              <a:t>servizio.incoming@unipg.it</a:t>
            </a:r>
            <a:r>
              <a:rPr lang="fi-FI" sz="1100" spc="20" dirty="0">
                <a:latin typeface="DejaVu Sans Mono"/>
              </a:rPr>
              <a:t> and the document must be signed by you and the Coordinator at Home University. </a:t>
            </a:r>
            <a:r>
              <a:rPr lang="en-US" sz="1100" spc="20" dirty="0">
                <a:latin typeface="DejaVu Sans Mono"/>
              </a:rPr>
              <a:t>The International The Departmental Erasmus Coordinator at the </a:t>
            </a:r>
            <a:r>
              <a:rPr lang="en-US" sz="1100" spc="20" dirty="0" err="1">
                <a:latin typeface="DejaVu Sans Mono"/>
              </a:rPr>
              <a:t>Università</a:t>
            </a:r>
            <a:r>
              <a:rPr lang="en-US" sz="1100" spc="20" dirty="0">
                <a:latin typeface="DejaVu Sans Mono"/>
              </a:rPr>
              <a:t> </a:t>
            </a:r>
            <a:r>
              <a:rPr lang="en-US" sz="1100" spc="20" dirty="0" err="1">
                <a:latin typeface="DejaVu Sans Mono"/>
              </a:rPr>
              <a:t>degli</a:t>
            </a:r>
            <a:r>
              <a:rPr lang="en-US" sz="1100" spc="20" dirty="0">
                <a:latin typeface="DejaVu Sans Mono"/>
              </a:rPr>
              <a:t> </a:t>
            </a:r>
            <a:r>
              <a:rPr lang="en-US" sz="1100" spc="20" dirty="0" err="1">
                <a:latin typeface="DejaVu Sans Mono"/>
              </a:rPr>
              <a:t>Studi</a:t>
            </a:r>
            <a:r>
              <a:rPr lang="en-US" sz="1100" spc="20" dirty="0">
                <a:latin typeface="DejaVu Sans Mono"/>
              </a:rPr>
              <a:t> di Perugia will revise your Learning agreement and you will receive the approved document or, if needed, specific comments and suggestions.</a:t>
            </a:r>
            <a:endParaRPr lang="it-IT" sz="1100" spc="20" dirty="0">
              <a:latin typeface="DejaVu Sans Mono"/>
            </a:endParaRPr>
          </a:p>
          <a:p>
            <a:pPr marL="12700" marR="5080">
              <a:lnSpc>
                <a:spcPct val="103499"/>
              </a:lnSpc>
              <a:spcBef>
                <a:spcPts val="90"/>
              </a:spcBef>
            </a:pPr>
            <a:endParaRPr lang="it-IT" sz="1200" spc="20" dirty="0">
              <a:latin typeface="DejaVu Sans Mono"/>
              <a:cs typeface="DejaVu Sans Mono"/>
            </a:endParaRPr>
          </a:p>
        </p:txBody>
      </p:sp>
      <p:sp>
        <p:nvSpPr>
          <p:cNvPr id="10242" name="AutoShape 2" descr="data:image/png;filename=lhnhmibncjfbpiln.png;base64,iVBORw0KGgoAAAANSUhEUgAAAGIAAABUCAYAAAB5huK+AAAIw0lEQVR4nO2dbWwcRxnHJ2kjkpSXCGrlsjOze7mXffHabpLZvbOJIG6DABVIIrCVQKGB8g5B4gMV+cCH0EZ52dm7c19CHPHBUtWqwmmRKpWGD0iJkJoKtRQVUlRApRUqjagoCWoVSJP0+HA7vrm52b295Ix9zvykkfZmnn2emee/M7O7vlwAiLA8Wrf9ytNAguXROis2oX+X2Yj2snP5em+cXrI8Wnd8eorVOaP3f2wuztYDH+oUZ0kiJkpsK2yujAIAgO3Tl8xx+p9u/VgerVvbqh4AALiEXhzfRvexet4GALCsUHjq/XF9ESn6wYbFUtL0NxGbhM85JPi25dG6uXXKlyWRCSEmT4bYbnm0bpLwH7J20wufZLPC9ILzNgleGSbBv+JmpyzWYilp+ttxMLYXnrQ8+oJJ6BVZ+7UIAQAAhVH6GVbPt9uk8kvLo79g9aZ3+EvWNnqPeev05bR9XywlTX9jMUloR1eszY5Zm7PxQYMNlglhle//t0WqrzXqD1txyRGP3U3hJ9ixOVa9YJXDh+S29eU5cugDPbnC+gl3rPqms+GRIvtse+FJuxw+BwAAFqFvAACA6U2dmyvkwQPM9hYSvi3zaXpT5+aOy1PfsTxaF69w05s619j8q/exumHywBfY1TVSout7N0qFQqFQKBQKhUKhWIIUS/RTrBRIkE9rS8ix1Z1sWN2wH3xZfB0wTOgPu+pb4XvvSRtvZmZmpRjPLdGzAJy8sVPMVurLrVLlVy2+SuHPAADLAABg7Qi9SRb/quCDmH6wN61tfnK20MkGAABMMv3u1b6f4e18P8ikinfr9OWkeMSbfidNXog3/U6iH3JstVuq3NKzd03zKUQnEToNoFshevWCLu35fSMEK4U7HkesfZgcGhbbRzbR2zr56lYIk4Q3M5sCCT7etlSRI2+l9UfIsXWcrzwg31gBQJ8JkSruWPVCJ5suhLg7TcxG3yZv4NvbLhI/fCrOFwB9JETS5u/44R86DaJbIbzx4FJS/0V7x6u9HteWJrF9I0SSL5tUd/daiKR4MnvxHGFpS8wFAEtECNejuxZEiFLw0zRCWBsPa518KSGuIh5DfKaJ81Wr1dZ08qWEuIp4jGKp8s00QgyVp0Y6+bJHq/cpIbqM17Sv/ibVHuEF5zv76m5zT+3MJPTnaW37V4j45Jl+5fm0/vKTs4WeCmESeiWNs8Lmymi/CzEoLEsjHh1K8hfn8+DBg1nR7tpnRIn+pHVWhF9rt6ovE4P2mxBOuXJ7msQVS+HnZUl2y+GLlkf/KGvriRDiYFgZKle+WJic3eKW6FlZ+2IWYu6iGq3M2F7we1n/2Xe2ZJhe9YGkhDcuWHpl0AuO9lSIoh9s6BRYLCN+8Mm0iZExX0Kw780mlm30njR5ccmRt6QilINnAACg50IAAACanF3Vadrxn+0S3ZMmMbGDnCchLK9217wuHxx2iT47X76BZR1+n0vCH1s+rbmjwWbxxdhiIy4RhBxbXfAObjTHj+zk3/4mUbjjccSW4m5j91yIfqOXiWjZQ8qV27uxt0j1W9cav6+ZLyE6+ZuX/aGf6WUycuSQLophbwqJaCc++MX9kem6otdXpVOip7u9g+xF3L5nPhLipniOsLz0X0S4LjD9YC8rvfZt+5UnZAKopUihUFwvdHuHsFAl7hXHkmGhE6yEiFjoBCshFAqFQqFQKBQKhUKh+H+BMVy6fw3jB5fNZnfL6qO2c3y92M7Xs4IQeoavGxy0LzJ7hNBDDRvtXd5HLpfby/vAGNb37duXZe2apn1YHEM2m93NbA3DeL3pD2/n/TRjw9PNPmp3AwAAhBAhhE7G5aZ5rvZG1M/z4niFca9Myo2u69Mt7XFCIARfQgi+zbUlCiG2tw4I/yU6XM7as9ks+6XMZRjjN8VzMcbbRT+6rp1BSGv7zUG+3619bPeBMfxTPp/f0fSpv2wYxlgaIfJ5eKfrup+LztuKENojs00SoulL+wHG6IW5+jghdF1/1jC0v2K87iNRW0uiCSGbEEJPRnX/JISslnU+SggTYgXfKcdxjFa7eCFaOi0gEeJR08z4MUJIl7c0Qvj+QCaaCW2/YNCtEG31SULwxrIrXhYgmprHEULHeXEa9fBvfEcMQ3s4st/T7kcUAtYhhMg0Mz5C2qt8myjE0BDcDyGcxBhvZ31BCB3nYwwMDGRYv7LZ7O60S1Mul9MxxqfikgpAD4TQdXi0edwQwrZtM5vVzsqEMAztRU3T8Pr12neTOs9mBGvL5bSvYIy9pI7yQhiG8Vldh7NDQ3D/0BDcL1kWu1maxGTcm1YIXddfZscIoQJC8HcyW4wxHRgYeG/TVrss8becLbOREJg2Njn421ZRGkJEjl+L2QNukKncvlk3hNB1/QBC2iFmp+vwCXZFSgaznffJxzAM7WHDMBz2md+sMYZ113V3MR+yzTqanU8jpF1CCD7PhBBvEMS4a9euvSnq99GkGcE+GwZ6DGNYz2QyA2JuZCuLQqFQKBSKxUzandxxHEO0QyizRazDWDsh1um6XhNjNs5Hqxp3IdqZ6E7mNAAAQAgnXFfbxewR0l5d8ncWwgBvjLnnBY7jGBMTO8bZZ13Xfo1QZkuhAEd5O4y1E+x4ZATeZhjaXXFCtN/yoT8TcvM6UQiMYX1w0F7a37xOfNrjcBzH0HX907VabU02q72CEPoqQpktxWLxRxhrOzHWdjbO007UarU1tVptzeCgfTE6L2ZGaNLfV+KF0HX964ZhjGGM87oOZ3s38kVGN0LkcvD7/KyImxETEzvGhYfDxBnBHpAwhnXfH8jwQjTq8SnZa4UlhfA068W9RRWXJgDihWi0oVXsis/n4Z0Yw3vFmGIMhLTLvBAzM2Cl8A7nMfFF4ZKB31h1XTvD1/N2cULINuumD3wBIfRBMQ4AYLksfrFY/CgvRLFY/C8AYEVrTC3Vf3mjUCgUCoVCoVAoFAqF4rpiof+1qPpXpRELnWAlRMRCJ1gJ0eB/lx+CmU/PiS8AAAAASUVORK5CYII="/>
          <p:cNvSpPr>
            <a:spLocks noChangeAspect="1" noChangeArrowheads="1"/>
          </p:cNvSpPr>
          <p:nvPr/>
        </p:nvSpPr>
        <p:spPr bwMode="auto">
          <a:xfrm>
            <a:off x="46038" y="-98425"/>
            <a:ext cx="933450" cy="8001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44" name="AutoShape 4" descr="data:image/png;filename=lhnhmibncjfbpiln.png;base64,iVBORw0KGgoAAAANSUhEUgAAAGIAAABUCAYAAAB5huK+AAAIw0lEQVR4nO2dbWwcRxnHJ2kjkpSXCGrlsjOze7mXffHabpLZvbOJIG6DABVIIrCVQKGB8g5B4gMV+cCH0EZ52dm7c19CHPHBUtWqwmmRKpWGD0iJkJoKtRQVUlRApRUqjagoCWoVSJP0+HA7vrm52b295Ix9zvykkfZmnn2emee/M7O7vlwAiLA8Wrf9ytNAguXROis2oX+X2Yj2snP5em+cXrI8Wnd8eorVOaP3f2wuztYDH+oUZ0kiJkpsK2yujAIAgO3Tl8xx+p9u/VgerVvbqh4AALiEXhzfRvexet4GALCsUHjq/XF9ESn6wYbFUtL0NxGbhM85JPi25dG6uXXKlyWRCSEmT4bYbnm0bpLwH7J20wufZLPC9ILzNgleGSbBv+JmpyzWYilp+ttxMLYXnrQ8+oJJ6BVZ+7UIAQAAhVH6GVbPt9uk8kvLo79g9aZ3+EvWNnqPeev05bR9XywlTX9jMUloR1eszY5Zm7PxQYMNlglhle//t0WqrzXqD1txyRGP3U3hJ9ixOVa9YJXDh+S29eU5cugDPbnC+gl3rPqms+GRIvtse+FJuxw+BwAAFqFvAACA6U2dmyvkwQPM9hYSvi3zaXpT5+aOy1PfsTxaF69w05s619j8q/exumHywBfY1TVSout7N0qFQqFQKBQKhUKhWIIUS/RTrBRIkE9rS8ix1Z1sWN2wH3xZfB0wTOgPu+pb4XvvSRtvZmZmpRjPLdGzAJy8sVPMVurLrVLlVy2+SuHPAADLAABg7Qi9SRb/quCDmH6wN61tfnK20MkGAABMMv3u1b6f4e18P8ikinfr9OWkeMSbfidNXog3/U6iH3JstVuq3NKzd03zKUQnEToNoFshevWCLu35fSMEK4U7HkesfZgcGhbbRzbR2zr56lYIk4Q3M5sCCT7etlSRI2+l9UfIsXWcrzwg31gBQJ8JkSruWPVCJ5suhLg7TcxG3yZv4NvbLhI/fCrOFwB9JETS5u/44R86DaJbIbzx4FJS/0V7x6u9HteWJrF9I0SSL5tUd/daiKR4MnvxHGFpS8wFAEtECNejuxZEiFLw0zRCWBsPa518KSGuIh5DfKaJ81Wr1dZ08qWEuIp4jGKp8s00QgyVp0Y6+bJHq/cpIbqM17Sv/ibVHuEF5zv76m5zT+3MJPTnaW37V4j45Jl+5fm0/vKTs4WeCmESeiWNs8Lmymi/CzEoLEsjHh1K8hfn8+DBg1nR7tpnRIn+pHVWhF9rt6ovE4P2mxBOuXJ7msQVS+HnZUl2y+GLlkf/KGvriRDiYFgZKle+WJic3eKW6FlZ+2IWYu6iGq3M2F7we1n/2Xe2ZJhe9YGkhDcuWHpl0AuO9lSIoh9s6BRYLCN+8Mm0iZExX0Kw780mlm30njR5ccmRt6QilINnAACg50IAAACanF3Vadrxn+0S3ZMmMbGDnCchLK9217wuHxx2iT47X76BZR1+n0vCH1s+rbmjwWbxxdhiIy4RhBxbXfAObjTHj+zk3/4mUbjjccSW4m5j91yIfqOXiWjZQ8qV27uxt0j1W9cav6+ZLyE6+ZuX/aGf6WUycuSQLophbwqJaCc++MX9kem6otdXpVOip7u9g+xF3L5nPhLipniOsLz0X0S4LjD9YC8rvfZt+5UnZAKopUihUFwvdHuHsFAl7hXHkmGhE6yEiFjoBCshFAqFQqFQKBQKhUKh+H+BMVy6fw3jB5fNZnfL6qO2c3y92M7Xs4IQeoavGxy0LzJ7hNBDDRvtXd5HLpfby/vAGNb37duXZe2apn1YHEM2m93NbA3DeL3pD2/n/TRjw9PNPmp3AwAAhBAhhE7G5aZ5rvZG1M/z4niFca9Myo2u69Mt7XFCIARfQgi+zbUlCiG2tw4I/yU6XM7as9ks+6XMZRjjN8VzMcbbRT+6rp1BSGv7zUG+3619bPeBMfxTPp/f0fSpv2wYxlgaIfJ5eKfrup+LztuKENojs00SoulL+wHG6IW5+jghdF1/1jC0v2K87iNRW0uiCSGbEEJPRnX/JISslnU+SggTYgXfKcdxjFa7eCFaOi0gEeJR08z4MUJIl7c0Qvj+QCaaCW2/YNCtEG31SULwxrIrXhYgmprHEULHeXEa9fBvfEcMQ3s4st/T7kcUAtYhhMg0Mz5C2qt8myjE0BDcDyGcxBhvZ31BCB3nYwwMDGRYv7LZ7O60S1Mul9MxxqfikgpAD4TQdXi0edwQwrZtM5vVzsqEMAztRU3T8Pr12neTOs9mBGvL5bSvYIy9pI7yQhiG8Vldh7NDQ3D/0BDcL1kWu1maxGTcm1YIXddfZscIoQJC8HcyW4wxHRgYeG/TVrss8becLbOREJg2Njn421ZRGkJEjl+L2QNukKncvlk3hNB1/QBC2iFmp+vwCXZFSgaznffJxzAM7WHDMBz2md+sMYZ113V3MR+yzTqanU8jpF1CCD7PhBBvEMS4a9euvSnq99GkGcE+GwZ6DGNYz2QyA2JuZCuLQqFQKBSKxUzandxxHEO0QyizRazDWDsh1um6XhNjNs5Hqxp3IdqZ6E7mNAAAQAgnXFfbxewR0l5d8ncWwgBvjLnnBY7jGBMTO8bZZ13Xfo1QZkuhAEd5O4y1E+x4ZATeZhjaXXFCtN/yoT8TcvM6UQiMYX1w0F7a37xOfNrjcBzH0HX907VabU02q72CEPoqQpktxWLxRxhrOzHWdjbO007UarU1tVptzeCgfTE6L2ZGaNLfV+KF0HX964ZhjGGM87oOZ3s38kVGN0LkcvD7/KyImxETEzvGhYfDxBnBHpAwhnXfH8jwQjTq8SnZa4UlhfA068W9RRWXJgDihWi0oVXsis/n4Z0Yw3vFmGIMhLTLvBAzM2Cl8A7nMfFF4ZKB31h1XTvD1/N2cULINuumD3wBIfRBMQ4AYLksfrFY/CgvRLFY/C8AYEVrTC3Vf3mjUCgUCoVCoVAoFAqF4rpiof+1qPpXpRELnWAlRMRCJ1gJ0eB/lx+CmU/PiS8AAAAASUVORK5CYII="/>
          <p:cNvSpPr>
            <a:spLocks noChangeAspect="1" noChangeArrowheads="1"/>
          </p:cNvSpPr>
          <p:nvPr/>
        </p:nvSpPr>
        <p:spPr bwMode="auto">
          <a:xfrm>
            <a:off x="46038" y="-98425"/>
            <a:ext cx="933450" cy="8001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7" name="Immagine 6">
            <a:extLst>
              <a:ext uri="{FF2B5EF4-FFF2-40B4-BE49-F238E27FC236}">
                <a16:creationId xmlns:a16="http://schemas.microsoft.com/office/drawing/2014/main" id="{0063CCF3-6754-444A-B1AA-FF1A737A4728}"/>
              </a:ext>
            </a:extLst>
          </p:cNvPr>
          <p:cNvPicPr>
            <a:picLocks noChangeAspect="1"/>
          </p:cNvPicPr>
          <p:nvPr/>
        </p:nvPicPr>
        <p:blipFill>
          <a:blip r:embed="rId3"/>
          <a:stretch>
            <a:fillRect/>
          </a:stretch>
        </p:blipFill>
        <p:spPr>
          <a:xfrm>
            <a:off x="36712" y="37305"/>
            <a:ext cx="2164268" cy="16216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2DC2193-EA8F-486C-A4FE-564E71DEAAF7}"/>
              </a:ext>
            </a:extLst>
          </p:cNvPr>
          <p:cNvPicPr>
            <a:picLocks noChangeAspect="1"/>
          </p:cNvPicPr>
          <p:nvPr/>
        </p:nvPicPr>
        <p:blipFill>
          <a:blip r:embed="rId2"/>
          <a:stretch>
            <a:fillRect/>
          </a:stretch>
        </p:blipFill>
        <p:spPr>
          <a:xfrm>
            <a:off x="0" y="109017"/>
            <a:ext cx="2164268" cy="1621677"/>
          </a:xfrm>
          <a:prstGeom prst="rect">
            <a:avLst/>
          </a:prstGeom>
        </p:spPr>
      </p:pic>
      <p:pic>
        <p:nvPicPr>
          <p:cNvPr id="3" name="Immagine 2">
            <a:extLst>
              <a:ext uri="{FF2B5EF4-FFF2-40B4-BE49-F238E27FC236}">
                <a16:creationId xmlns:a16="http://schemas.microsoft.com/office/drawing/2014/main" id="{CBCD40D7-0370-45AC-AB7F-CA5251FBF20A}"/>
              </a:ext>
            </a:extLst>
          </p:cNvPr>
          <p:cNvPicPr>
            <a:picLocks noChangeAspect="1"/>
          </p:cNvPicPr>
          <p:nvPr/>
        </p:nvPicPr>
        <p:blipFill>
          <a:blip r:embed="rId3"/>
          <a:stretch>
            <a:fillRect/>
          </a:stretch>
        </p:blipFill>
        <p:spPr>
          <a:xfrm>
            <a:off x="8299028" y="469057"/>
            <a:ext cx="2176461" cy="688908"/>
          </a:xfrm>
          <a:prstGeom prst="rect">
            <a:avLst/>
          </a:prstGeom>
        </p:spPr>
      </p:pic>
      <p:pic>
        <p:nvPicPr>
          <p:cNvPr id="4" name="Immagine 3">
            <a:extLst>
              <a:ext uri="{FF2B5EF4-FFF2-40B4-BE49-F238E27FC236}">
                <a16:creationId xmlns:a16="http://schemas.microsoft.com/office/drawing/2014/main" id="{1458B792-44CF-43CD-8913-386853CA16D0}"/>
              </a:ext>
            </a:extLst>
          </p:cNvPr>
          <p:cNvPicPr>
            <a:picLocks noChangeAspect="1"/>
          </p:cNvPicPr>
          <p:nvPr/>
        </p:nvPicPr>
        <p:blipFill>
          <a:blip r:embed="rId4"/>
          <a:stretch>
            <a:fillRect/>
          </a:stretch>
        </p:blipFill>
        <p:spPr>
          <a:xfrm>
            <a:off x="7284266" y="1446455"/>
            <a:ext cx="3203484" cy="2190954"/>
          </a:xfrm>
          <a:prstGeom prst="rect">
            <a:avLst/>
          </a:prstGeom>
        </p:spPr>
      </p:pic>
      <p:sp>
        <p:nvSpPr>
          <p:cNvPr id="7" name="object 4">
            <a:extLst>
              <a:ext uri="{FF2B5EF4-FFF2-40B4-BE49-F238E27FC236}">
                <a16:creationId xmlns:a16="http://schemas.microsoft.com/office/drawing/2014/main" id="{98849FD9-14D1-44DD-8EF3-552F8ECDD1E8}"/>
              </a:ext>
            </a:extLst>
          </p:cNvPr>
          <p:cNvSpPr txBox="1"/>
          <p:nvPr/>
        </p:nvSpPr>
        <p:spPr>
          <a:xfrm>
            <a:off x="816896" y="1261145"/>
            <a:ext cx="9876504" cy="9665723"/>
          </a:xfrm>
          <a:prstGeom prst="rect">
            <a:avLst/>
          </a:prstGeom>
        </p:spPr>
        <p:txBody>
          <a:bodyPr vert="horz" wrap="square" lIns="0" tIns="15875" rIns="0" bIns="0" rtlCol="0">
            <a:spAutoFit/>
          </a:bodyPr>
          <a:lstStyle/>
          <a:p>
            <a:pPr marL="19685" algn="just">
              <a:lnSpc>
                <a:spcPct val="100000"/>
              </a:lnSpc>
              <a:spcBef>
                <a:spcPts val="125"/>
              </a:spcBef>
            </a:pPr>
            <a:r>
              <a:rPr lang="it-IT" sz="1100" b="1" spc="25" dirty="0">
                <a:latin typeface="DejaVu Sans Mono"/>
                <a:cs typeface="DejaVu Sans Mono"/>
              </a:rPr>
              <a:t>ITALIAN  </a:t>
            </a:r>
            <a:r>
              <a:rPr lang="it-IT" sz="1100" b="1" spc="20" dirty="0">
                <a:latin typeface="DejaVu Sans Mono"/>
                <a:cs typeface="DejaVu Sans Mono"/>
              </a:rPr>
              <a:t>LANGUAGE COURSES</a:t>
            </a:r>
          </a:p>
          <a:p>
            <a:pPr marL="19685" algn="just">
              <a:lnSpc>
                <a:spcPct val="100000"/>
              </a:lnSpc>
              <a:spcBef>
                <a:spcPts val="125"/>
              </a:spcBef>
            </a:pPr>
            <a:endParaRPr lang="it-IT" sz="1100" b="1" spc="20" dirty="0">
              <a:latin typeface="DejaVu Sans Mono"/>
              <a:cs typeface="DejaVu Sans Mono"/>
            </a:endParaRPr>
          </a:p>
          <a:p>
            <a:endParaRPr lang="en-US" sz="1100" spc="25" dirty="0">
              <a:latin typeface="DejaVu Sans Mono"/>
              <a:cs typeface="DejaVu Sans Mono"/>
            </a:endParaRPr>
          </a:p>
          <a:p>
            <a:pPr>
              <a:lnSpc>
                <a:spcPct val="150000"/>
              </a:lnSpc>
            </a:pPr>
            <a:r>
              <a:rPr lang="en-US" sz="1100" spc="25" dirty="0">
                <a:latin typeface="DejaVu Sans Mono"/>
                <a:cs typeface="DejaVu Sans Mono"/>
              </a:rPr>
              <a:t>Incoming students must have at least an </a:t>
            </a:r>
            <a:r>
              <a:rPr lang="en-US" sz="1100" b="1" spc="25" dirty="0">
                <a:latin typeface="DejaVu Sans Mono"/>
                <a:cs typeface="DejaVu Sans Mono"/>
              </a:rPr>
              <a:t>Italian A2 </a:t>
            </a:r>
            <a:r>
              <a:rPr lang="en-US" sz="1100" spc="25" dirty="0">
                <a:latin typeface="DejaVu Sans Mono"/>
                <a:cs typeface="DejaVu Sans Mono"/>
              </a:rPr>
              <a:t>knowledge level before coming </a:t>
            </a:r>
          </a:p>
          <a:p>
            <a:pPr>
              <a:lnSpc>
                <a:spcPct val="150000"/>
              </a:lnSpc>
            </a:pPr>
            <a:r>
              <a:rPr lang="en-US" sz="1100" spc="25" dirty="0">
                <a:latin typeface="DejaVu Sans Mono"/>
                <a:cs typeface="DejaVu Sans Mono"/>
              </a:rPr>
              <a:t>to our University, since most of our classes are taught in Italian.</a:t>
            </a:r>
          </a:p>
          <a:p>
            <a:pPr>
              <a:lnSpc>
                <a:spcPct val="150000"/>
              </a:lnSpc>
            </a:pPr>
            <a:r>
              <a:rPr lang="en-US" sz="1100" spc="25" dirty="0">
                <a:latin typeface="DejaVu Sans Mono"/>
              </a:rPr>
              <a:t>For students attending courses at the </a:t>
            </a:r>
            <a:r>
              <a:rPr lang="en-US" sz="1100" b="1" spc="25" dirty="0">
                <a:latin typeface="DejaVu Sans Mono"/>
              </a:rPr>
              <a:t>Department of Political Sciences</a:t>
            </a:r>
          </a:p>
          <a:p>
            <a:pPr>
              <a:lnSpc>
                <a:spcPct val="150000"/>
              </a:lnSpc>
            </a:pPr>
            <a:r>
              <a:rPr lang="en-US" sz="1100" spc="25" dirty="0">
                <a:latin typeface="DejaVu Sans Mono"/>
              </a:rPr>
              <a:t>and </a:t>
            </a:r>
            <a:r>
              <a:rPr lang="en-US" sz="1100" b="1" spc="25" dirty="0">
                <a:latin typeface="DejaVu Sans Mono"/>
              </a:rPr>
              <a:t>Department of Veterinary Medicine </a:t>
            </a:r>
            <a:r>
              <a:rPr lang="en-US" sz="1100" spc="25" dirty="0">
                <a:latin typeface="DejaVu Sans Mono"/>
              </a:rPr>
              <a:t>and for students of the </a:t>
            </a:r>
            <a:r>
              <a:rPr lang="en-US" sz="1100" b="1" spc="25" dirty="0">
                <a:latin typeface="DejaVu Sans Mono"/>
              </a:rPr>
              <a:t>Nursing</a:t>
            </a:r>
            <a:r>
              <a:rPr lang="en-US" sz="1100" spc="25" dirty="0">
                <a:latin typeface="DejaVu Sans Mono"/>
              </a:rPr>
              <a:t> area</a:t>
            </a:r>
          </a:p>
          <a:p>
            <a:pPr>
              <a:lnSpc>
                <a:spcPct val="150000"/>
              </a:lnSpc>
            </a:pPr>
            <a:r>
              <a:rPr lang="en-US" sz="1100" spc="25" dirty="0">
                <a:latin typeface="DejaVu Sans Mono"/>
              </a:rPr>
              <a:t>the language certification required is level </a:t>
            </a:r>
            <a:r>
              <a:rPr lang="en-US" sz="1100" b="1" spc="25" dirty="0">
                <a:latin typeface="DejaVu Sans Mono"/>
              </a:rPr>
              <a:t>Italian B1.</a:t>
            </a:r>
          </a:p>
          <a:p>
            <a:pPr>
              <a:lnSpc>
                <a:spcPct val="150000"/>
              </a:lnSpc>
            </a:pPr>
            <a:r>
              <a:rPr lang="en-US" sz="1100" b="1" spc="25" dirty="0">
                <a:latin typeface="DejaVu Sans Mono"/>
              </a:rPr>
              <a:t>If you will take only classes held in English language, the required level is</a:t>
            </a:r>
          </a:p>
          <a:p>
            <a:pPr>
              <a:lnSpc>
                <a:spcPct val="150000"/>
              </a:lnSpc>
            </a:pPr>
            <a:r>
              <a:rPr lang="en-US" sz="1100" b="1" spc="25" dirty="0">
                <a:latin typeface="DejaVu Sans Mono"/>
              </a:rPr>
              <a:t>English B1.</a:t>
            </a:r>
          </a:p>
          <a:p>
            <a:pPr>
              <a:lnSpc>
                <a:spcPct val="150000"/>
              </a:lnSpc>
            </a:pPr>
            <a:r>
              <a:rPr lang="en-US" sz="1100" spc="25" dirty="0">
                <a:latin typeface="DejaVu Sans Mono"/>
                <a:cs typeface="DejaVu Sans Mono"/>
              </a:rPr>
              <a:t>You must provide us by email the OLS (Online Linguistic Support) for Italian Language. </a:t>
            </a:r>
          </a:p>
          <a:p>
            <a:pPr>
              <a:lnSpc>
                <a:spcPct val="150000"/>
              </a:lnSpc>
            </a:pPr>
            <a:r>
              <a:rPr lang="en-US" sz="1100" spc="25" dirty="0">
                <a:latin typeface="DejaVu Sans Mono"/>
                <a:cs typeface="DejaVu Sans Mono"/>
              </a:rPr>
              <a:t>The credentials for the OLS platform will be released by your Home University.</a:t>
            </a:r>
          </a:p>
          <a:p>
            <a:pPr>
              <a:lnSpc>
                <a:spcPct val="150000"/>
              </a:lnSpc>
            </a:pPr>
            <a:endParaRPr lang="en-US" sz="1100" spc="25" dirty="0">
              <a:latin typeface="DejaVu Sans Mono"/>
              <a:cs typeface="DejaVu Sans Mono"/>
            </a:endParaRPr>
          </a:p>
          <a:p>
            <a:pPr>
              <a:lnSpc>
                <a:spcPct val="150000"/>
              </a:lnSpc>
            </a:pPr>
            <a:r>
              <a:rPr lang="en-US" sz="1100" spc="25" dirty="0">
                <a:latin typeface="DejaVu Sans Mono"/>
                <a:cs typeface="DejaVu Sans Mono"/>
              </a:rPr>
              <a:t>The University Linguistic Centre (CLA) offers free of charge Italian Language Courses from A1 level (online) to C1/C2 levels. The Italian language course must be included in the OLA or learning agreement (no code is required). </a:t>
            </a:r>
          </a:p>
          <a:p>
            <a:pPr>
              <a:lnSpc>
                <a:spcPct val="150000"/>
              </a:lnSpc>
            </a:pPr>
            <a:r>
              <a:rPr lang="en-US" sz="1100" spc="25" dirty="0">
                <a:latin typeface="DejaVu Sans Mono"/>
                <a:cs typeface="DejaVu Sans Mono"/>
              </a:rPr>
              <a:t>Each student can attend only one course at a time and can indicate the willing of filling the corresponding box when completing the on-line Application form.</a:t>
            </a:r>
          </a:p>
          <a:p>
            <a:pPr>
              <a:lnSpc>
                <a:spcPct val="150000"/>
              </a:lnSpc>
            </a:pPr>
            <a:endParaRPr lang="en-US" sz="1100" spc="25" dirty="0">
              <a:latin typeface="DejaVu Sans Mono"/>
              <a:cs typeface="DejaVu Sans Mono"/>
            </a:endParaRPr>
          </a:p>
          <a:p>
            <a:pPr>
              <a:lnSpc>
                <a:spcPct val="150000"/>
              </a:lnSpc>
            </a:pPr>
            <a:r>
              <a:rPr lang="en-US" sz="1100" spc="25" dirty="0">
                <a:latin typeface="DejaVu Sans Mono"/>
                <a:cs typeface="DejaVu Sans Mono"/>
              </a:rPr>
              <a:t>It is NOT mandatory to take the Italian language course, but if you enroll in the class the attendance is mandatory. The final exam for the Italian language levels </a:t>
            </a:r>
            <a:r>
              <a:rPr lang="en-US" sz="1100" b="1" spc="25" dirty="0">
                <a:latin typeface="DejaVu Sans Mono"/>
                <a:cs typeface="DejaVu Sans Mono"/>
              </a:rPr>
              <a:t>B1/B2/C1/C2 </a:t>
            </a:r>
            <a:r>
              <a:rPr lang="en-US" sz="1100" spc="25" dirty="0">
                <a:latin typeface="DejaVu Sans Mono"/>
                <a:cs typeface="DejaVu Sans Mono"/>
              </a:rPr>
              <a:t>will give you </a:t>
            </a:r>
            <a:r>
              <a:rPr lang="en-US" sz="1100" b="1" spc="25" dirty="0">
                <a:latin typeface="DejaVu Sans Mono"/>
                <a:cs typeface="DejaVu Sans Mono"/>
              </a:rPr>
              <a:t>4 ECTS </a:t>
            </a:r>
            <a:r>
              <a:rPr lang="en-US" sz="1100" spc="25" dirty="0">
                <a:latin typeface="DejaVu Sans Mono"/>
                <a:cs typeface="DejaVu Sans Mono"/>
              </a:rPr>
              <a:t>per year. </a:t>
            </a:r>
          </a:p>
          <a:p>
            <a:pPr>
              <a:lnSpc>
                <a:spcPct val="150000"/>
              </a:lnSpc>
            </a:pPr>
            <a:r>
              <a:rPr lang="en-US" sz="1100" spc="25" dirty="0">
                <a:latin typeface="DejaVu Sans Mono"/>
                <a:cs typeface="DejaVu Sans Mono"/>
              </a:rPr>
              <a:t>Please note that these credits will only be allocated if the student has dutifully attended at least </a:t>
            </a:r>
            <a:r>
              <a:rPr lang="en-US" sz="1100" b="1" spc="25" dirty="0">
                <a:latin typeface="DejaVu Sans Mono"/>
                <a:cs typeface="DejaVu Sans Mono"/>
              </a:rPr>
              <a:t>75%</a:t>
            </a:r>
            <a:r>
              <a:rPr lang="en-US" sz="1100" spc="25" dirty="0">
                <a:latin typeface="DejaVu Sans Mono"/>
                <a:cs typeface="DejaVu Sans Mono"/>
              </a:rPr>
              <a:t> of the course hours, after the final examination in face-to-face modality. </a:t>
            </a:r>
          </a:p>
          <a:p>
            <a:pPr marL="19685" marR="3637915" algn="just">
              <a:lnSpc>
                <a:spcPct val="150000"/>
              </a:lnSpc>
            </a:pPr>
            <a:endParaRPr lang="it-IT" sz="1100" b="1" spc="25" dirty="0">
              <a:latin typeface="DejaVu Sans Mono"/>
              <a:cs typeface="DejaVu Sans Mono"/>
            </a:endParaRPr>
          </a:p>
          <a:p>
            <a:pPr marL="19685" marR="3637915" algn="ctr">
              <a:lnSpc>
                <a:spcPct val="150000"/>
              </a:lnSpc>
            </a:pPr>
            <a:endParaRPr lang="en-US" sz="900" b="1" spc="25" dirty="0">
              <a:latin typeface="DejaVu Sans Mono"/>
              <a:cs typeface="DejaVu Sans Mono"/>
            </a:endParaRPr>
          </a:p>
          <a:p>
            <a:pPr marL="19685" marR="3637915" algn="ctr">
              <a:lnSpc>
                <a:spcPct val="150000"/>
              </a:lnSpc>
            </a:pPr>
            <a:r>
              <a:rPr lang="en-US" sz="900" b="1" spc="25" dirty="0">
                <a:latin typeface="DejaVu Sans Mono"/>
                <a:cs typeface="DejaVu Sans Mono"/>
              </a:rPr>
              <a:t>                       For additional information, please visit the following link http://www.cla.unipg.it/en/erasmus</a:t>
            </a:r>
          </a:p>
          <a:p>
            <a:pPr marL="19685" marR="3637915" algn="just">
              <a:lnSpc>
                <a:spcPct val="150000"/>
              </a:lnSpc>
            </a:pPr>
            <a:endParaRPr lang="en-US" sz="1100" b="1" spc="25" dirty="0">
              <a:latin typeface="DejaVu Sans Mono"/>
              <a:cs typeface="DejaVu Sans Mono"/>
            </a:endParaRPr>
          </a:p>
          <a:p>
            <a:pPr marL="19685" marR="3637915" algn="just">
              <a:lnSpc>
                <a:spcPct val="150000"/>
              </a:lnSpc>
            </a:pPr>
            <a:endParaRPr lang="it-IT" sz="1100" b="1" spc="25" dirty="0">
              <a:latin typeface="DejaVu Sans Mono"/>
              <a:cs typeface="DejaVu Sans Mono"/>
            </a:endParaRPr>
          </a:p>
          <a:p>
            <a:pPr marL="19685" marR="3637915" algn="just">
              <a:lnSpc>
                <a:spcPct val="150000"/>
              </a:lnSpc>
            </a:pPr>
            <a:endParaRPr lang="it-IT" sz="1100" b="1" spc="25" dirty="0">
              <a:latin typeface="DejaVu Sans Mono"/>
              <a:cs typeface="DejaVu Sans Mono"/>
            </a:endParaRPr>
          </a:p>
          <a:p>
            <a:pPr marL="19685" marR="3637915" algn="just">
              <a:lnSpc>
                <a:spcPct val="104700"/>
              </a:lnSpc>
            </a:pPr>
            <a:endParaRPr lang="it-IT" sz="1100" b="1" spc="25" dirty="0">
              <a:latin typeface="DejaVu Sans Mono"/>
              <a:cs typeface="DejaVu Sans Mono"/>
            </a:endParaRPr>
          </a:p>
          <a:p>
            <a:pPr marL="19685" marR="3637915" algn="just">
              <a:lnSpc>
                <a:spcPct val="104700"/>
              </a:lnSpc>
            </a:pPr>
            <a:endParaRPr lang="it-IT" sz="1100" b="1" spc="25" dirty="0">
              <a:latin typeface="DejaVu Sans Mono"/>
              <a:cs typeface="DejaVu Sans Mono"/>
            </a:endParaRPr>
          </a:p>
          <a:p>
            <a:pPr marL="19685" marR="3637915" algn="just">
              <a:lnSpc>
                <a:spcPct val="104700"/>
              </a:lnSpc>
            </a:pPr>
            <a:endParaRPr lang="it-IT" sz="1100" b="1" spc="25" dirty="0">
              <a:latin typeface="DejaVu Sans Mono"/>
              <a:cs typeface="DejaVu Sans Mono"/>
            </a:endParaRPr>
          </a:p>
          <a:p>
            <a:pPr marL="19685" marR="3637915" algn="just">
              <a:lnSpc>
                <a:spcPct val="104700"/>
              </a:lnSpc>
            </a:pPr>
            <a:endParaRPr lang="it-IT" sz="1100" b="1" spc="25" dirty="0">
              <a:latin typeface="DejaVu Sans Mono"/>
              <a:cs typeface="DejaVu Sans Mono"/>
            </a:endParaRPr>
          </a:p>
          <a:p>
            <a:pPr marL="19685" marR="3637915" algn="just">
              <a:lnSpc>
                <a:spcPct val="104700"/>
              </a:lnSpc>
            </a:pPr>
            <a:endParaRPr lang="it-IT" sz="1100" b="1" spc="25" dirty="0">
              <a:latin typeface="DejaVu Sans Mono"/>
              <a:cs typeface="DejaVu Sans Mono"/>
            </a:endParaRPr>
          </a:p>
          <a:p>
            <a:pPr marL="19685" marR="3637915" algn="just">
              <a:lnSpc>
                <a:spcPct val="104700"/>
              </a:lnSpc>
            </a:pPr>
            <a:endParaRPr lang="it-IT" sz="1100" b="1" spc="25" dirty="0">
              <a:latin typeface="DejaVu Sans Mono"/>
              <a:cs typeface="DejaVu Sans Mono"/>
            </a:endParaRPr>
          </a:p>
          <a:p>
            <a:pPr marL="19685" marR="3637915" algn="just">
              <a:lnSpc>
                <a:spcPct val="104700"/>
              </a:lnSpc>
            </a:pPr>
            <a:endParaRPr lang="it-IT" sz="1100" b="1" spc="25" dirty="0">
              <a:latin typeface="DejaVu Sans Mono"/>
              <a:cs typeface="DejaVu Sans Mono"/>
            </a:endParaRPr>
          </a:p>
          <a:p>
            <a:pPr marL="19685" marR="3637915" algn="just">
              <a:lnSpc>
                <a:spcPct val="104700"/>
              </a:lnSpc>
            </a:pPr>
            <a:endParaRPr lang="it-IT" sz="1100" b="1" spc="25" dirty="0">
              <a:latin typeface="DejaVu Sans Mono"/>
              <a:cs typeface="DejaVu Sans Mono"/>
            </a:endParaRPr>
          </a:p>
          <a:p>
            <a:pPr marL="19685" marR="3637915" algn="just">
              <a:lnSpc>
                <a:spcPct val="104700"/>
              </a:lnSpc>
            </a:pPr>
            <a:endParaRPr lang="it-IT" sz="1100" b="1" spc="25" dirty="0">
              <a:latin typeface="DejaVu Sans Mono"/>
              <a:cs typeface="DejaVu Sans Mono"/>
            </a:endParaRPr>
          </a:p>
          <a:p>
            <a:pPr marL="19685" marR="3637915" algn="just">
              <a:lnSpc>
                <a:spcPct val="104700"/>
              </a:lnSpc>
            </a:pPr>
            <a:endParaRPr lang="it-IT" sz="1100" b="1" spc="25" dirty="0">
              <a:latin typeface="DejaVu Sans Mono"/>
              <a:cs typeface="DejaVu Sans Mono"/>
            </a:endParaRPr>
          </a:p>
          <a:p>
            <a:pPr marL="19685" marR="3637915" algn="just">
              <a:lnSpc>
                <a:spcPct val="104700"/>
              </a:lnSpc>
            </a:pPr>
            <a:endParaRPr lang="it-IT" sz="1100" b="1" spc="25" dirty="0">
              <a:latin typeface="DejaVu Sans Mono"/>
              <a:cs typeface="DejaVu Sans Mono"/>
            </a:endParaRPr>
          </a:p>
          <a:p>
            <a:pPr marL="19685" marR="3637915" algn="just">
              <a:lnSpc>
                <a:spcPct val="104700"/>
              </a:lnSpc>
            </a:pPr>
            <a:endParaRPr lang="it-IT" sz="1100" b="1" spc="25" dirty="0">
              <a:latin typeface="DejaVu Sans Mono"/>
              <a:cs typeface="DejaVu Sans Mono"/>
            </a:endParaRPr>
          </a:p>
          <a:p>
            <a:pPr marL="19685" marR="3637915" algn="just">
              <a:lnSpc>
                <a:spcPct val="104700"/>
              </a:lnSpc>
            </a:pPr>
            <a:endParaRPr lang="it-IT" sz="1100" b="1" spc="25" dirty="0">
              <a:latin typeface="DejaVu Sans Mono"/>
              <a:cs typeface="DejaVu Sans Mono"/>
            </a:endParaRPr>
          </a:p>
          <a:p>
            <a:pPr marL="19685" marR="3637915" algn="just">
              <a:lnSpc>
                <a:spcPct val="104700"/>
              </a:lnSpc>
            </a:pPr>
            <a:endParaRPr lang="it-IT" sz="1100" b="1" spc="25" dirty="0">
              <a:latin typeface="DejaVu Sans Mono"/>
              <a:cs typeface="DejaVu Sans Mono"/>
            </a:endParaRPr>
          </a:p>
          <a:p>
            <a:pPr marL="19685" marR="3637915" algn="just">
              <a:lnSpc>
                <a:spcPct val="104700"/>
              </a:lnSpc>
            </a:pPr>
            <a:endParaRPr lang="it-IT" sz="1200" spc="25" dirty="0">
              <a:latin typeface="DejaVu Sans Mono"/>
              <a:cs typeface="DejaVu Sans Mono"/>
            </a:endParaRPr>
          </a:p>
        </p:txBody>
      </p:sp>
      <p:pic>
        <p:nvPicPr>
          <p:cNvPr id="8" name="Immagine 7">
            <a:extLst>
              <a:ext uri="{FF2B5EF4-FFF2-40B4-BE49-F238E27FC236}">
                <a16:creationId xmlns:a16="http://schemas.microsoft.com/office/drawing/2014/main" id="{FB6D6767-A5B6-451E-83B1-93FCCA6EDE4E}"/>
              </a:ext>
            </a:extLst>
          </p:cNvPr>
          <p:cNvPicPr>
            <a:picLocks noChangeAspect="1"/>
          </p:cNvPicPr>
          <p:nvPr/>
        </p:nvPicPr>
        <p:blipFill>
          <a:blip r:embed="rId5"/>
          <a:stretch>
            <a:fillRect/>
          </a:stretch>
        </p:blipFill>
        <p:spPr>
          <a:xfrm>
            <a:off x="9545098" y="6373713"/>
            <a:ext cx="1082249" cy="1013170"/>
          </a:xfrm>
          <a:prstGeom prst="rect">
            <a:avLst/>
          </a:prstGeom>
        </p:spPr>
      </p:pic>
    </p:spTree>
    <p:extLst>
      <p:ext uri="{BB962C8B-B14F-4D97-AF65-F5344CB8AC3E}">
        <p14:creationId xmlns:p14="http://schemas.microsoft.com/office/powerpoint/2010/main" val="2638633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p:nvPr/>
        </p:nvSpPr>
        <p:spPr>
          <a:xfrm>
            <a:off x="684961" y="2419818"/>
            <a:ext cx="6070045" cy="2619948"/>
          </a:xfrm>
          <a:prstGeom prst="rect">
            <a:avLst/>
          </a:prstGeom>
        </p:spPr>
        <p:txBody>
          <a:bodyPr vert="horz" wrap="square" lIns="0" tIns="16510" rIns="0" bIns="0" rtlCol="0">
            <a:spAutoFit/>
          </a:bodyPr>
          <a:lstStyle/>
          <a:p>
            <a:pPr marL="12700">
              <a:spcBef>
                <a:spcPts val="130"/>
              </a:spcBef>
            </a:pPr>
            <a:r>
              <a:rPr lang="it-IT" sz="1100" b="1" u="sng" spc="15" dirty="0">
                <a:latin typeface="DejaVu Sans Mono"/>
                <a:cs typeface="DejaVu Sans Mono"/>
              </a:rPr>
              <a:t>NON-EU STUDENTS</a:t>
            </a:r>
          </a:p>
          <a:p>
            <a:pPr marL="12700">
              <a:spcBef>
                <a:spcPts val="130"/>
              </a:spcBef>
            </a:pPr>
            <a:endParaRPr lang="it-IT" sz="1100" b="1" spc="15" dirty="0">
              <a:latin typeface="DejaVu Sans Mono"/>
              <a:cs typeface="DejaVu Sans Mono"/>
            </a:endParaRPr>
          </a:p>
          <a:p>
            <a:pPr algn="just">
              <a:lnSpc>
                <a:spcPct val="150000"/>
              </a:lnSpc>
            </a:pPr>
            <a:r>
              <a:rPr lang="en-US" sz="1000" spc="15" dirty="0">
                <a:latin typeface="DejaVu Sans Mono"/>
                <a:cs typeface="DejaVu Sans Mono"/>
              </a:rPr>
              <a:t>Health insurance is an essential prerequisite to obtain a Permit of stay and a Study visa. </a:t>
            </a:r>
          </a:p>
          <a:p>
            <a:pPr algn="just">
              <a:lnSpc>
                <a:spcPct val="150000"/>
              </a:lnSpc>
            </a:pPr>
            <a:r>
              <a:rPr lang="en-US" sz="1000" spc="15" dirty="0">
                <a:latin typeface="DejaVu Sans Mono"/>
                <a:cs typeface="DejaVu Sans Mono"/>
              </a:rPr>
              <a:t>Non-EU students should verify that they are getting the correct health insurance coverage by contacting the Italian Consulate/Embassy in their home country.</a:t>
            </a:r>
          </a:p>
          <a:p>
            <a:pPr algn="just">
              <a:lnSpc>
                <a:spcPct val="150000"/>
              </a:lnSpc>
            </a:pPr>
            <a:r>
              <a:rPr lang="en-US" sz="1000" spc="15" dirty="0">
                <a:latin typeface="DejaVu Sans Mono"/>
                <a:cs typeface="DejaVu Sans Mono"/>
              </a:rPr>
              <a:t>However, once non-EU students have obtained their permit of stay they can decide to receive full medical assistance by registering to National Health Service (SSN) at the ASL (Local Health Agency) that provides coverage until the 31st December of each year in which the registration has been made. Passport, permit of stay and personal income tax information are needed in order to apply.</a:t>
            </a:r>
            <a:endParaRPr lang="it-IT" sz="1000" spc="15" dirty="0">
              <a:latin typeface="DejaVu Sans Mono"/>
              <a:cs typeface="DejaVu Sans Mono"/>
            </a:endParaRPr>
          </a:p>
          <a:p>
            <a:pPr algn="just"/>
            <a:r>
              <a:rPr lang="en-GB" sz="900" spc="15" dirty="0">
                <a:latin typeface="DejaVu Sans Mono"/>
                <a:cs typeface="DejaVu Sans Mono"/>
              </a:rPr>
              <a:t> </a:t>
            </a:r>
            <a:endParaRPr lang="it-IT" sz="900" spc="15" dirty="0">
              <a:latin typeface="DejaVu Sans Mono"/>
              <a:cs typeface="DejaVu Sans Mono"/>
            </a:endParaRPr>
          </a:p>
          <a:p>
            <a:pPr algn="just"/>
            <a:endParaRPr lang="en-GB" sz="900" b="1" spc="15" dirty="0">
              <a:latin typeface="DejaVu Sans Mono"/>
              <a:cs typeface="DejaVu Sans Mono"/>
            </a:endParaRPr>
          </a:p>
          <a:p>
            <a:pPr marR="5080" algn="r">
              <a:lnSpc>
                <a:spcPts val="1000"/>
              </a:lnSpc>
            </a:pPr>
            <a:r>
              <a:rPr lang="it-IT" sz="950" dirty="0">
                <a:latin typeface="DejaVu Sans Mono"/>
                <a:cs typeface="DejaVu Sans Mono"/>
              </a:rPr>
              <a:t> </a:t>
            </a:r>
            <a:endParaRPr sz="950" dirty="0">
              <a:latin typeface="DejaVu Sans Mono"/>
              <a:cs typeface="DejaVu Sans Mono"/>
            </a:endParaRPr>
          </a:p>
        </p:txBody>
      </p:sp>
      <p:sp>
        <p:nvSpPr>
          <p:cNvPr id="20" name="object 20"/>
          <p:cNvSpPr/>
          <p:nvPr/>
        </p:nvSpPr>
        <p:spPr>
          <a:xfrm>
            <a:off x="7290916" y="1068247"/>
            <a:ext cx="2399184" cy="1705066"/>
          </a:xfrm>
          <a:prstGeom prst="rect">
            <a:avLst/>
          </a:prstGeom>
          <a:blipFill>
            <a:blip r:embed="rId2" cstate="print"/>
            <a:stretch>
              <a:fillRect/>
            </a:stretch>
          </a:blipFill>
        </p:spPr>
        <p:txBody>
          <a:bodyPr wrap="square" lIns="0" tIns="0" rIns="0" bIns="0" rtlCol="0"/>
          <a:lstStyle/>
          <a:p>
            <a:endParaRPr dirty="0"/>
          </a:p>
        </p:txBody>
      </p:sp>
      <p:pic>
        <p:nvPicPr>
          <p:cNvPr id="19" name="Immagin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2375" y="5552131"/>
            <a:ext cx="1486017" cy="1415220"/>
          </a:xfrm>
          <a:prstGeom prst="rect">
            <a:avLst/>
          </a:prstGeom>
        </p:spPr>
      </p:pic>
      <p:sp>
        <p:nvSpPr>
          <p:cNvPr id="2" name="CasellaDiTesto 1"/>
          <p:cNvSpPr txBox="1"/>
          <p:nvPr/>
        </p:nvSpPr>
        <p:spPr>
          <a:xfrm>
            <a:off x="615981" y="424278"/>
            <a:ext cx="6178517" cy="2923877"/>
          </a:xfrm>
          <a:prstGeom prst="rect">
            <a:avLst/>
          </a:prstGeom>
          <a:noFill/>
        </p:spPr>
        <p:txBody>
          <a:bodyPr wrap="square" rtlCol="0">
            <a:spAutoFit/>
          </a:bodyPr>
          <a:lstStyle/>
          <a:p>
            <a:pPr algn="just"/>
            <a:r>
              <a:rPr lang="en-US" sz="1100" b="1" spc="15" dirty="0">
                <a:latin typeface="DejaVu Sans Mono"/>
                <a:cs typeface="DejaVu Sans Mono"/>
              </a:rPr>
              <a:t>HEALTH</a:t>
            </a:r>
          </a:p>
          <a:p>
            <a:pPr algn="just"/>
            <a:endParaRPr lang="en-US" sz="1100" spc="15" dirty="0">
              <a:latin typeface="DejaVu Sans Mono"/>
              <a:cs typeface="DejaVu Sans Mono"/>
            </a:endParaRPr>
          </a:p>
          <a:p>
            <a:pPr algn="just"/>
            <a:r>
              <a:rPr lang="en-US" sz="1000" b="1" u="sng" spc="15" dirty="0">
                <a:latin typeface="DejaVu Sans Mono"/>
                <a:cs typeface="DejaVu Sans Mono"/>
              </a:rPr>
              <a:t>EU STUDENTS</a:t>
            </a:r>
          </a:p>
          <a:p>
            <a:pPr algn="just"/>
            <a:endParaRPr lang="en-US" sz="1000" b="1" u="sng" spc="15" dirty="0">
              <a:latin typeface="DejaVu Sans Mono"/>
              <a:cs typeface="DejaVu Sans Mono"/>
            </a:endParaRPr>
          </a:p>
          <a:p>
            <a:pPr algn="just">
              <a:lnSpc>
                <a:spcPct val="150000"/>
              </a:lnSpc>
            </a:pPr>
            <a:r>
              <a:rPr lang="en-US" sz="1000" spc="15" dirty="0">
                <a:latin typeface="DejaVu Sans Mono"/>
                <a:cs typeface="DejaVu Sans Mono"/>
              </a:rPr>
              <a:t>EU students must bring their own European Health Insurance Card. This card entitles the holder to public medical assistance during his/her temporary stay (please note that the card cannot be used for private health care services). Medical assistance will be provided in accordance with the Italian legislation</a:t>
            </a:r>
          </a:p>
          <a:p>
            <a:pPr algn="just">
              <a:lnSpc>
                <a:spcPct val="150000"/>
              </a:lnSpc>
            </a:pPr>
            <a:endParaRPr lang="en-US" sz="1000" spc="15" dirty="0">
              <a:latin typeface="DejaVu Sans Mono"/>
              <a:cs typeface="DejaVu Sans Mono"/>
            </a:endParaRPr>
          </a:p>
          <a:p>
            <a:pPr algn="just">
              <a:lnSpc>
                <a:spcPct val="150000"/>
              </a:lnSpc>
            </a:pPr>
            <a:endParaRPr lang="en-US" sz="1000" spc="15" dirty="0">
              <a:latin typeface="DejaVu Sans Mono"/>
              <a:cs typeface="DejaVu Sans Mono"/>
            </a:endParaRPr>
          </a:p>
          <a:p>
            <a:pPr algn="just">
              <a:lnSpc>
                <a:spcPct val="150000"/>
              </a:lnSpc>
            </a:pPr>
            <a:endParaRPr lang="en-US" sz="1000" spc="15" dirty="0">
              <a:latin typeface="DejaVu Sans Mono"/>
              <a:cs typeface="DejaVu Sans Mono"/>
            </a:endParaRPr>
          </a:p>
          <a:p>
            <a:pPr algn="just">
              <a:lnSpc>
                <a:spcPct val="150000"/>
              </a:lnSpc>
            </a:pPr>
            <a:endParaRPr lang="en-US" sz="1000" spc="15" dirty="0">
              <a:latin typeface="DejaVu Sans Mono"/>
              <a:cs typeface="DejaVu Sans Mono"/>
            </a:endParaRPr>
          </a:p>
          <a:p>
            <a:pPr algn="just"/>
            <a:endParaRPr lang="en-US" sz="1000" spc="15" dirty="0">
              <a:latin typeface="DejaVu Sans Mono"/>
              <a:cs typeface="DejaVu Sans Mono"/>
            </a:endParaRPr>
          </a:p>
          <a:p>
            <a:pPr algn="just"/>
            <a:endParaRPr lang="en-US" sz="1200" spc="15" dirty="0">
              <a:latin typeface="DejaVu Sans Mono"/>
              <a:cs typeface="DejaVu Sans Mono"/>
            </a:endParaRPr>
          </a:p>
        </p:txBody>
      </p:sp>
      <p:sp>
        <p:nvSpPr>
          <p:cNvPr id="3" name="Rettangolo 2">
            <a:extLst>
              <a:ext uri="{FF2B5EF4-FFF2-40B4-BE49-F238E27FC236}">
                <a16:creationId xmlns:a16="http://schemas.microsoft.com/office/drawing/2014/main" id="{0F832D71-6E4E-49E1-8C59-5289F285B815}"/>
              </a:ext>
            </a:extLst>
          </p:cNvPr>
          <p:cNvSpPr/>
          <p:nvPr/>
        </p:nvSpPr>
        <p:spPr>
          <a:xfrm>
            <a:off x="558465" y="4558999"/>
            <a:ext cx="7713910" cy="2408352"/>
          </a:xfrm>
          <a:prstGeom prst="rect">
            <a:avLst/>
          </a:prstGeom>
        </p:spPr>
        <p:txBody>
          <a:bodyPr wrap="square">
            <a:spAutoFit/>
          </a:bodyPr>
          <a:lstStyle/>
          <a:p>
            <a:pPr>
              <a:lnSpc>
                <a:spcPct val="150000"/>
              </a:lnSpc>
            </a:pPr>
            <a:endParaRPr lang="en-US" sz="1100" dirty="0">
              <a:latin typeface="DejaVu Sans Mono"/>
            </a:endParaRPr>
          </a:p>
          <a:p>
            <a:pPr>
              <a:lnSpc>
                <a:spcPct val="150000"/>
              </a:lnSpc>
            </a:pPr>
            <a:r>
              <a:rPr lang="en-US" sz="1100" b="1" u="sng" dirty="0">
                <a:latin typeface="DejaVu Sans Mono"/>
              </a:rPr>
              <a:t>FACILITIES FOR SPECIAL NEEDS STUDENTS</a:t>
            </a:r>
          </a:p>
          <a:p>
            <a:pPr>
              <a:lnSpc>
                <a:spcPct val="150000"/>
              </a:lnSpc>
            </a:pPr>
            <a:endParaRPr lang="en-US" sz="1100" dirty="0">
              <a:latin typeface="DejaVu Sans Mono"/>
            </a:endParaRPr>
          </a:p>
          <a:p>
            <a:pPr>
              <a:lnSpc>
                <a:spcPct val="150000"/>
              </a:lnSpc>
            </a:pPr>
            <a:r>
              <a:rPr lang="en-US" sz="1000" dirty="0">
                <a:latin typeface="DejaVu Sans Mono"/>
              </a:rPr>
              <a:t>The University guarantees support and assistance to special needs students during their university career through the adoption of a series of services and initiatives coordinated and monitored by a Delegate appointed by the Rector. Furthermore, each Department has a Delegate that offers guidance and support to students in special needs. </a:t>
            </a:r>
          </a:p>
          <a:p>
            <a:pPr>
              <a:lnSpc>
                <a:spcPct val="150000"/>
              </a:lnSpc>
            </a:pPr>
            <a:r>
              <a:rPr lang="en-US" sz="1000" dirty="0">
                <a:latin typeface="DejaVu Sans Mono"/>
              </a:rPr>
              <a:t>Please visit:</a:t>
            </a:r>
          </a:p>
          <a:p>
            <a:pPr>
              <a:lnSpc>
                <a:spcPct val="150000"/>
              </a:lnSpc>
            </a:pPr>
            <a:r>
              <a:rPr lang="en-US" sz="1000" dirty="0">
                <a:latin typeface="DejaVu Sans Mono"/>
                <a:hlinkClick r:id="rId4"/>
              </a:rPr>
              <a:t>https://www.unipg.it/en/international-students/general-information/facilities-for-special-needs-students</a:t>
            </a:r>
            <a:endParaRPr lang="en-US" sz="1000" dirty="0">
              <a:latin typeface="DejaVu Sans Mono"/>
            </a:endParaRPr>
          </a:p>
          <a:p>
            <a:endParaRPr lang="en-US" sz="1100" dirty="0"/>
          </a:p>
        </p:txBody>
      </p:sp>
      <p:sp>
        <p:nvSpPr>
          <p:cNvPr id="4" name="Rettangolo 3">
            <a:extLst>
              <a:ext uri="{FF2B5EF4-FFF2-40B4-BE49-F238E27FC236}">
                <a16:creationId xmlns:a16="http://schemas.microsoft.com/office/drawing/2014/main" id="{4D3D3FA4-19D7-4F81-8904-887E810BDA81}"/>
              </a:ext>
            </a:extLst>
          </p:cNvPr>
          <p:cNvSpPr/>
          <p:nvPr/>
        </p:nvSpPr>
        <p:spPr>
          <a:xfrm>
            <a:off x="1026220" y="6886777"/>
            <a:ext cx="6620698" cy="854080"/>
          </a:xfrm>
          <a:prstGeom prst="rect">
            <a:avLst/>
          </a:prstGeom>
        </p:spPr>
        <p:txBody>
          <a:bodyPr wrap="square">
            <a:spAutoFit/>
          </a:bodyPr>
          <a:lstStyle/>
          <a:p>
            <a:pPr algn="ctr"/>
            <a:r>
              <a:rPr lang="en-US" sz="1050" dirty="0"/>
              <a:t>For basic medical services including visits, prescriptions, doctor referrals to specialists, and follow-up, please visit: </a:t>
            </a:r>
            <a:r>
              <a:rPr lang="en-US" sz="1050" dirty="0">
                <a:hlinkClick r:id="rId5"/>
              </a:rPr>
              <a:t>https://www.unipg.it/en/international-students/general-information/medical-facilities</a:t>
            </a:r>
            <a:endParaRPr lang="en-US" sz="1050" dirty="0"/>
          </a:p>
          <a:p>
            <a:pPr algn="ctr"/>
            <a:endParaRPr lang="en-US" sz="1050" dirty="0"/>
          </a:p>
          <a:p>
            <a:pPr algn="ctr"/>
            <a:endParaRPr lang="en-US" dirty="0"/>
          </a:p>
        </p:txBody>
      </p:sp>
      <p:pic>
        <p:nvPicPr>
          <p:cNvPr id="8" name="Immagine 7">
            <a:extLst>
              <a:ext uri="{FF2B5EF4-FFF2-40B4-BE49-F238E27FC236}">
                <a16:creationId xmlns:a16="http://schemas.microsoft.com/office/drawing/2014/main" id="{70C68A3E-8C67-439B-AB61-05D7496DEE20}"/>
              </a:ext>
            </a:extLst>
          </p:cNvPr>
          <p:cNvPicPr>
            <a:picLocks noChangeAspect="1"/>
          </p:cNvPicPr>
          <p:nvPr/>
        </p:nvPicPr>
        <p:blipFill>
          <a:blip r:embed="rId6"/>
          <a:stretch>
            <a:fillRect/>
          </a:stretch>
        </p:blipFill>
        <p:spPr>
          <a:xfrm>
            <a:off x="7100227" y="3035799"/>
            <a:ext cx="2844019" cy="15845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B53A9AF-7C6C-432F-848E-7B99E733F475}"/>
              </a:ext>
            </a:extLst>
          </p:cNvPr>
          <p:cNvSpPr/>
          <p:nvPr/>
        </p:nvSpPr>
        <p:spPr>
          <a:xfrm>
            <a:off x="306140" y="973113"/>
            <a:ext cx="4392488" cy="5650586"/>
          </a:xfrm>
          <a:prstGeom prst="rect">
            <a:avLst/>
          </a:prstGeom>
        </p:spPr>
        <p:txBody>
          <a:bodyPr wrap="square">
            <a:spAutoFit/>
          </a:bodyPr>
          <a:lstStyle/>
          <a:p>
            <a:pPr algn="just">
              <a:lnSpc>
                <a:spcPct val="150000"/>
              </a:lnSpc>
            </a:pPr>
            <a:r>
              <a:rPr lang="en-US" sz="1100" dirty="0">
                <a:latin typeface="DejaVu Sans Mono"/>
              </a:rPr>
              <a:t>The application for access to all the degree courses for international students applying for visas and residing abroad, must take place through a prior university pre-enrollment procedure</a:t>
            </a:r>
          </a:p>
          <a:p>
            <a:pPr algn="just">
              <a:lnSpc>
                <a:spcPct val="150000"/>
              </a:lnSpc>
            </a:pPr>
            <a:r>
              <a:rPr lang="en-US" sz="1100" dirty="0">
                <a:latin typeface="DejaVu Sans Mono"/>
                <a:hlinkClick r:id="rId3"/>
              </a:rPr>
              <a:t>https://www.universitaly.it/first-steps</a:t>
            </a:r>
            <a:endParaRPr lang="en-US" sz="1100" dirty="0">
              <a:latin typeface="DejaVu Sans Mono"/>
            </a:endParaRPr>
          </a:p>
          <a:p>
            <a:pPr algn="just">
              <a:lnSpc>
                <a:spcPct val="150000"/>
              </a:lnSpc>
            </a:pPr>
            <a:r>
              <a:rPr lang="en-US" sz="1100" dirty="0">
                <a:latin typeface="DejaVu Sans Mono"/>
              </a:rPr>
              <a:t>In the application, you must indicate </a:t>
            </a:r>
            <a:r>
              <a:rPr lang="en-US" sz="1100" dirty="0" err="1">
                <a:latin typeface="DejaVu Sans Mono"/>
              </a:rPr>
              <a:t>Università</a:t>
            </a:r>
            <a:r>
              <a:rPr lang="en-US" sz="1100" dirty="0">
                <a:latin typeface="DejaVu Sans Mono"/>
              </a:rPr>
              <a:t> </a:t>
            </a:r>
            <a:r>
              <a:rPr lang="en-US" sz="1100" dirty="0" err="1">
                <a:latin typeface="DejaVu Sans Mono"/>
              </a:rPr>
              <a:t>degli</a:t>
            </a:r>
            <a:r>
              <a:rPr lang="en-US" sz="1100" dirty="0">
                <a:latin typeface="DejaVu Sans Mono"/>
              </a:rPr>
              <a:t> </a:t>
            </a:r>
            <a:r>
              <a:rPr lang="en-US" sz="1100" dirty="0" err="1">
                <a:latin typeface="DejaVu Sans Mono"/>
              </a:rPr>
              <a:t>Studi</a:t>
            </a:r>
            <a:r>
              <a:rPr lang="en-US" sz="1100" dirty="0">
                <a:latin typeface="DejaVu Sans Mono"/>
              </a:rPr>
              <a:t> di Perugia and choose the degree </a:t>
            </a:r>
            <a:r>
              <a:rPr lang="en-US" sz="1100" dirty="0" err="1">
                <a:latin typeface="DejaVu Sans Mono"/>
              </a:rPr>
              <a:t>programme</a:t>
            </a:r>
            <a:r>
              <a:rPr lang="en-US" sz="1100" dirty="0">
                <a:latin typeface="DejaVu Sans Mono"/>
              </a:rPr>
              <a:t> you were nominated for the mobility.</a:t>
            </a:r>
          </a:p>
          <a:p>
            <a:pPr algn="just">
              <a:lnSpc>
                <a:spcPct val="150000"/>
              </a:lnSpc>
            </a:pPr>
            <a:r>
              <a:rPr lang="en-US" sz="1100" dirty="0">
                <a:latin typeface="DejaVu Sans Mono"/>
              </a:rPr>
              <a:t>You will also need to specify the Italian Embassy / Consulate where you will apply for an entry visa to Italy. </a:t>
            </a:r>
          </a:p>
          <a:p>
            <a:pPr algn="just">
              <a:lnSpc>
                <a:spcPct val="150000"/>
              </a:lnSpc>
            </a:pPr>
            <a:endParaRPr lang="en-US" sz="1100" dirty="0">
              <a:latin typeface="DejaVu Sans Mono"/>
            </a:endParaRPr>
          </a:p>
          <a:p>
            <a:pPr algn="just">
              <a:lnSpc>
                <a:spcPct val="150000"/>
              </a:lnSpc>
            </a:pPr>
            <a:r>
              <a:rPr lang="en-US" sz="1100" dirty="0">
                <a:latin typeface="DejaVu Sans Mono"/>
              </a:rPr>
              <a:t>The invitation letter will be issue only after the OLA/Learning agreement will be approved by all parties and you will complete the registration in </a:t>
            </a:r>
            <a:r>
              <a:rPr lang="en-US" sz="1100" dirty="0" err="1">
                <a:latin typeface="DejaVu Sans Mono"/>
              </a:rPr>
              <a:t>Universitaly</a:t>
            </a:r>
            <a:r>
              <a:rPr lang="en-US" sz="1100" dirty="0">
                <a:latin typeface="DejaVu Sans Mono"/>
              </a:rPr>
              <a:t> portal. A copy will be send by email to you and to the Embassy / Consulate you have specified.   We suggest you register and provide us all the necessary documents as soon as possible in order to speed up the visa issuing process.                  </a:t>
            </a:r>
          </a:p>
          <a:p>
            <a:pPr algn="just">
              <a:lnSpc>
                <a:spcPct val="150000"/>
              </a:lnSpc>
            </a:pPr>
            <a:r>
              <a:rPr lang="en-US" sz="1100" dirty="0">
                <a:latin typeface="DejaVu Sans Mono"/>
              </a:rPr>
              <a:t>The Visa candidates must follow the instruction of the Italian Embassy / Consulate located in their Country, in order to be informed about the appointment for Visa. </a:t>
            </a:r>
            <a:endParaRPr lang="en-US" sz="1100" dirty="0"/>
          </a:p>
        </p:txBody>
      </p:sp>
      <p:pic>
        <p:nvPicPr>
          <p:cNvPr id="3" name="Immagine 2">
            <a:extLst>
              <a:ext uri="{FF2B5EF4-FFF2-40B4-BE49-F238E27FC236}">
                <a16:creationId xmlns:a16="http://schemas.microsoft.com/office/drawing/2014/main" id="{4CE4B252-158F-484E-8E42-0A9644C16315}"/>
              </a:ext>
            </a:extLst>
          </p:cNvPr>
          <p:cNvPicPr>
            <a:picLocks noChangeAspect="1"/>
          </p:cNvPicPr>
          <p:nvPr/>
        </p:nvPicPr>
        <p:blipFill>
          <a:blip r:embed="rId4"/>
          <a:stretch>
            <a:fillRect/>
          </a:stretch>
        </p:blipFill>
        <p:spPr>
          <a:xfrm>
            <a:off x="3762524" y="253033"/>
            <a:ext cx="3438442" cy="390178"/>
          </a:xfrm>
          <a:prstGeom prst="rect">
            <a:avLst/>
          </a:prstGeom>
        </p:spPr>
      </p:pic>
      <p:pic>
        <p:nvPicPr>
          <p:cNvPr id="5" name="Immagine 4">
            <a:extLst>
              <a:ext uri="{FF2B5EF4-FFF2-40B4-BE49-F238E27FC236}">
                <a16:creationId xmlns:a16="http://schemas.microsoft.com/office/drawing/2014/main" id="{B9BE2F74-94BB-488F-BCEF-41FBD0A8753D}"/>
              </a:ext>
            </a:extLst>
          </p:cNvPr>
          <p:cNvPicPr>
            <a:picLocks noChangeAspect="1"/>
          </p:cNvPicPr>
          <p:nvPr/>
        </p:nvPicPr>
        <p:blipFill>
          <a:blip r:embed="rId5"/>
          <a:stretch>
            <a:fillRect/>
          </a:stretch>
        </p:blipFill>
        <p:spPr>
          <a:xfrm>
            <a:off x="8933010" y="5577267"/>
            <a:ext cx="1440160" cy="1440160"/>
          </a:xfrm>
          <a:prstGeom prst="rect">
            <a:avLst/>
          </a:prstGeom>
        </p:spPr>
      </p:pic>
      <p:sp>
        <p:nvSpPr>
          <p:cNvPr id="7" name="object 11">
            <a:extLst>
              <a:ext uri="{FF2B5EF4-FFF2-40B4-BE49-F238E27FC236}">
                <a16:creationId xmlns:a16="http://schemas.microsoft.com/office/drawing/2014/main" id="{FD68E295-308D-455A-BD59-07160F38EB4F}"/>
              </a:ext>
            </a:extLst>
          </p:cNvPr>
          <p:cNvSpPr txBox="1"/>
          <p:nvPr/>
        </p:nvSpPr>
        <p:spPr>
          <a:xfrm>
            <a:off x="5130676" y="1189531"/>
            <a:ext cx="4752528" cy="3630481"/>
          </a:xfrm>
          <a:prstGeom prst="rect">
            <a:avLst/>
          </a:prstGeom>
        </p:spPr>
        <p:txBody>
          <a:bodyPr vert="horz" wrap="square" lIns="0" tIns="11430" rIns="0" bIns="0" rtlCol="0">
            <a:spAutoFit/>
          </a:bodyPr>
          <a:lstStyle/>
          <a:p>
            <a:pPr marL="12700" algn="just">
              <a:lnSpc>
                <a:spcPct val="100000"/>
              </a:lnSpc>
              <a:spcBef>
                <a:spcPts val="105"/>
              </a:spcBef>
            </a:pPr>
            <a:endParaRPr lang="it-IT" sz="1100" b="1" dirty="0">
              <a:latin typeface="DejaVu Sans Mono"/>
              <a:cs typeface="DejaVu Sans Mono"/>
            </a:endParaRPr>
          </a:p>
          <a:p>
            <a:pPr marL="12700" algn="just">
              <a:lnSpc>
                <a:spcPct val="100000"/>
              </a:lnSpc>
              <a:spcBef>
                <a:spcPts val="105"/>
              </a:spcBef>
            </a:pPr>
            <a:r>
              <a:rPr lang="it-IT" sz="1100" b="1" dirty="0">
                <a:latin typeface="DejaVu Sans Mono"/>
                <a:cs typeface="DejaVu Sans Mono"/>
              </a:rPr>
              <a:t>STUDY VISA</a:t>
            </a:r>
          </a:p>
          <a:p>
            <a:pPr marL="12700" algn="just">
              <a:lnSpc>
                <a:spcPct val="100000"/>
              </a:lnSpc>
              <a:spcBef>
                <a:spcPts val="105"/>
              </a:spcBef>
            </a:pPr>
            <a:endParaRPr lang="it-IT" sz="1100" b="1" dirty="0">
              <a:latin typeface="DejaVu Sans Mono"/>
              <a:cs typeface="DejaVu Sans Mono"/>
            </a:endParaRPr>
          </a:p>
          <a:p>
            <a:pPr marL="12700" algn="just">
              <a:lnSpc>
                <a:spcPct val="100000"/>
              </a:lnSpc>
              <a:spcBef>
                <a:spcPts val="105"/>
              </a:spcBef>
            </a:pPr>
            <a:endParaRPr lang="it-IT" sz="1100" b="1" dirty="0">
              <a:latin typeface="DejaVu Sans Mono"/>
              <a:cs typeface="DejaVu Sans Mono"/>
            </a:endParaRPr>
          </a:p>
          <a:p>
            <a:pPr marL="12700" algn="just">
              <a:lnSpc>
                <a:spcPct val="100000"/>
              </a:lnSpc>
              <a:spcBef>
                <a:spcPts val="105"/>
              </a:spcBef>
            </a:pPr>
            <a:endParaRPr lang="it-IT" sz="1100" dirty="0">
              <a:latin typeface="DejaVu Sans Mono"/>
              <a:cs typeface="DejaVu Sans Mono"/>
            </a:endParaRPr>
          </a:p>
          <a:p>
            <a:pPr algn="just">
              <a:lnSpc>
                <a:spcPct val="150000"/>
              </a:lnSpc>
            </a:pPr>
            <a:r>
              <a:rPr lang="en-US" sz="1100" dirty="0">
                <a:latin typeface="DejaVu Sans Mono"/>
                <a:cs typeface="DejaVu Sans Mono"/>
              </a:rPr>
              <a:t>Non-EU students must obtain a study Visa and should directly contact the Italian Consulate or Embassy in their Home Country to gather information on the procedure to obtain the Visa. We recommend starting the procedure as soon as possible. For more information visit: </a:t>
            </a:r>
            <a:r>
              <a:rPr lang="en-US" sz="1100" dirty="0">
                <a:latin typeface="DejaVu Sans Mono"/>
                <a:cs typeface="DejaVu Sans Mono"/>
                <a:hlinkClick r:id="rId6"/>
              </a:rPr>
              <a:t>http://vistoperitalia.esteri.it/home/en</a:t>
            </a:r>
            <a:endParaRPr lang="en-US" sz="1100" dirty="0">
              <a:latin typeface="DejaVu Sans Mono"/>
              <a:cs typeface="DejaVu Sans Mono"/>
            </a:endParaRPr>
          </a:p>
          <a:p>
            <a:pPr algn="just">
              <a:lnSpc>
                <a:spcPct val="150000"/>
              </a:lnSpc>
            </a:pPr>
            <a:endParaRPr lang="it-IT" sz="1100" dirty="0">
              <a:latin typeface="DejaVu Sans Mono"/>
              <a:cs typeface="DejaVu Sans Mono"/>
            </a:endParaRPr>
          </a:p>
          <a:p>
            <a:pPr algn="just">
              <a:lnSpc>
                <a:spcPct val="150000"/>
              </a:lnSpc>
            </a:pPr>
            <a:r>
              <a:rPr lang="en-US" sz="1100" dirty="0">
                <a:latin typeface="DejaVu Sans Mono"/>
                <a:cs typeface="DejaVu Sans Mono"/>
              </a:rPr>
              <a:t>When applying for a Visa, students must provide the Invitation letter (issued by the </a:t>
            </a:r>
            <a:r>
              <a:rPr lang="en-US" sz="1100" dirty="0" err="1">
                <a:latin typeface="DejaVu Sans Mono"/>
                <a:cs typeface="DejaVu Sans Mono"/>
              </a:rPr>
              <a:t>Università</a:t>
            </a:r>
            <a:r>
              <a:rPr lang="en-US" sz="1100" dirty="0">
                <a:latin typeface="DejaVu Sans Mono"/>
                <a:cs typeface="DejaVu Sans Mono"/>
              </a:rPr>
              <a:t> </a:t>
            </a:r>
            <a:r>
              <a:rPr lang="en-US" sz="1100" dirty="0" err="1">
                <a:latin typeface="DejaVu Sans Mono"/>
                <a:cs typeface="DejaVu Sans Mono"/>
              </a:rPr>
              <a:t>degli</a:t>
            </a:r>
            <a:r>
              <a:rPr lang="en-US" sz="1100" dirty="0">
                <a:latin typeface="DejaVu Sans Mono"/>
                <a:cs typeface="DejaVu Sans Mono"/>
              </a:rPr>
              <a:t> </a:t>
            </a:r>
            <a:r>
              <a:rPr lang="en-US" sz="1100" dirty="0" err="1">
                <a:latin typeface="DejaVu Sans Mono"/>
                <a:cs typeface="DejaVu Sans Mono"/>
              </a:rPr>
              <a:t>Studi</a:t>
            </a:r>
            <a:r>
              <a:rPr lang="en-US" sz="1100" dirty="0">
                <a:latin typeface="DejaVu Sans Mono"/>
                <a:cs typeface="DejaVu Sans Mono"/>
              </a:rPr>
              <a:t> di Perugia after the approval of the Learning Agreement and the registration in </a:t>
            </a:r>
            <a:r>
              <a:rPr lang="en-US" sz="1100" dirty="0" err="1">
                <a:latin typeface="DejaVu Sans Mono"/>
                <a:cs typeface="DejaVu Sans Mono"/>
              </a:rPr>
              <a:t>Universitaly</a:t>
            </a:r>
            <a:r>
              <a:rPr lang="en-US" sz="1100" dirty="0">
                <a:latin typeface="DejaVu Sans Mono"/>
                <a:cs typeface="DejaVu Sans Mono"/>
              </a:rPr>
              <a:t> portal).</a:t>
            </a:r>
            <a:endParaRPr lang="it-IT" sz="1100" dirty="0">
              <a:latin typeface="DejaVu Sans Mono"/>
              <a:cs typeface="DejaVu Sans Mono"/>
            </a:endParaRPr>
          </a:p>
          <a:p>
            <a:pPr marL="12700" algn="just">
              <a:lnSpc>
                <a:spcPct val="100000"/>
              </a:lnSpc>
              <a:spcBef>
                <a:spcPts val="105"/>
              </a:spcBef>
            </a:pPr>
            <a:endParaRPr lang="it-IT" sz="1100" spc="5" dirty="0">
              <a:latin typeface="DejaVu Sans Mono"/>
              <a:cs typeface="DejaVu Sans Mono"/>
            </a:endParaRPr>
          </a:p>
        </p:txBody>
      </p:sp>
    </p:spTree>
    <p:extLst>
      <p:ext uri="{BB962C8B-B14F-4D97-AF65-F5344CB8AC3E}">
        <p14:creationId xmlns:p14="http://schemas.microsoft.com/office/powerpoint/2010/main" val="2432222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p:nvPr/>
        </p:nvSpPr>
        <p:spPr>
          <a:xfrm>
            <a:off x="4380517" y="4832011"/>
            <a:ext cx="5454015" cy="318036"/>
          </a:xfrm>
          <a:prstGeom prst="rect">
            <a:avLst/>
          </a:prstGeom>
        </p:spPr>
        <p:txBody>
          <a:bodyPr vert="horz" wrap="square" lIns="0" tIns="12700" rIns="0" bIns="0" rtlCol="0">
            <a:spAutoFit/>
          </a:bodyPr>
          <a:lstStyle/>
          <a:p>
            <a:pPr marL="12700" marR="5080" algn="just">
              <a:lnSpc>
                <a:spcPct val="100200"/>
              </a:lnSpc>
              <a:spcBef>
                <a:spcPts val="100"/>
              </a:spcBef>
            </a:pPr>
            <a:endParaRPr lang="it-IT" sz="950" dirty="0">
              <a:latin typeface="DejaVu Sans Mono"/>
              <a:cs typeface="DejaVu Sans Mono"/>
            </a:endParaRPr>
          </a:p>
          <a:p>
            <a:pPr marL="12700" marR="5080" algn="just">
              <a:lnSpc>
                <a:spcPct val="100200"/>
              </a:lnSpc>
              <a:spcBef>
                <a:spcPts val="100"/>
              </a:spcBef>
            </a:pPr>
            <a:endParaRPr sz="950" dirty="0">
              <a:latin typeface="DejaVu Sans Mono"/>
              <a:cs typeface="DejaVu Sans Mono"/>
            </a:endParaRPr>
          </a:p>
        </p:txBody>
      </p:sp>
      <p:sp>
        <p:nvSpPr>
          <p:cNvPr id="14" name="object 14"/>
          <p:cNvSpPr txBox="1"/>
          <p:nvPr/>
        </p:nvSpPr>
        <p:spPr>
          <a:xfrm>
            <a:off x="833175" y="3735124"/>
            <a:ext cx="3171567" cy="308098"/>
          </a:xfrm>
          <a:prstGeom prst="rect">
            <a:avLst/>
          </a:prstGeom>
        </p:spPr>
        <p:txBody>
          <a:bodyPr vert="horz" wrap="square" lIns="0" tIns="11430" rIns="0" bIns="0" rtlCol="0">
            <a:spAutoFit/>
          </a:bodyPr>
          <a:lstStyle/>
          <a:p>
            <a:pPr marL="12700" marR="5080" algn="just">
              <a:lnSpc>
                <a:spcPct val="101299"/>
              </a:lnSpc>
              <a:spcBef>
                <a:spcPts val="90"/>
              </a:spcBef>
            </a:pPr>
            <a:endParaRPr lang="it-IT" sz="950" dirty="0">
              <a:latin typeface="DejaVu Sans Mono"/>
              <a:cs typeface="DejaVu Sans Mono"/>
            </a:endParaRPr>
          </a:p>
          <a:p>
            <a:pPr marL="12700" marR="5080" algn="just">
              <a:lnSpc>
                <a:spcPct val="101299"/>
              </a:lnSpc>
              <a:spcBef>
                <a:spcPts val="90"/>
              </a:spcBef>
            </a:pPr>
            <a:endParaRPr sz="950" dirty="0">
              <a:latin typeface="DejaVu Sans Mono"/>
              <a:cs typeface="DejaVu Sans Mono"/>
            </a:endParaRPr>
          </a:p>
        </p:txBody>
      </p:sp>
      <p:sp>
        <p:nvSpPr>
          <p:cNvPr id="21" name="object 21"/>
          <p:cNvSpPr txBox="1"/>
          <p:nvPr/>
        </p:nvSpPr>
        <p:spPr>
          <a:xfrm>
            <a:off x="6538606" y="3258622"/>
            <a:ext cx="3807249" cy="1483740"/>
          </a:xfrm>
          <a:prstGeom prst="rect">
            <a:avLst/>
          </a:prstGeom>
        </p:spPr>
        <p:txBody>
          <a:bodyPr vert="horz" wrap="square" lIns="0" tIns="13970" rIns="0" bIns="0" rtlCol="0">
            <a:spAutoFit/>
          </a:bodyPr>
          <a:lstStyle/>
          <a:p>
            <a:pPr marL="12700" algn="r">
              <a:spcBef>
                <a:spcPts val="110"/>
              </a:spcBef>
            </a:pPr>
            <a:r>
              <a:rPr sz="1000" spc="25" dirty="0">
                <a:latin typeface="DejaVu Sans Mono"/>
              </a:rPr>
              <a:t>The </a:t>
            </a:r>
            <a:r>
              <a:rPr sz="1000" b="1" spc="25" dirty="0" err="1">
                <a:latin typeface="DejaVu Sans Mono"/>
              </a:rPr>
              <a:t>Questura</a:t>
            </a:r>
            <a:r>
              <a:rPr sz="1000" spc="25" dirty="0">
                <a:latin typeface="DejaVu Sans Mono"/>
              </a:rPr>
              <a:t> is located in</a:t>
            </a:r>
            <a:r>
              <a:rPr lang="it-IT" sz="1000" spc="25" dirty="0">
                <a:latin typeface="DejaVu Sans Mono"/>
              </a:rPr>
              <a:t> </a:t>
            </a:r>
          </a:p>
          <a:p>
            <a:pPr marL="12700" algn="r">
              <a:spcBef>
                <a:spcPts val="110"/>
              </a:spcBef>
            </a:pPr>
            <a:r>
              <a:rPr lang="it-IT" sz="1000" spc="25" dirty="0">
                <a:latin typeface="DejaVu Sans Mono"/>
              </a:rPr>
              <a:t>via del Tabacchificio n. 21 </a:t>
            </a:r>
          </a:p>
          <a:p>
            <a:pPr marL="12700" algn="r">
              <a:spcBef>
                <a:spcPts val="110"/>
              </a:spcBef>
            </a:pPr>
            <a:r>
              <a:rPr lang="it-IT" sz="1000" spc="25" dirty="0">
                <a:latin typeface="DejaVu Sans Mono"/>
              </a:rPr>
              <a:t>06127 PERUGIA </a:t>
            </a:r>
          </a:p>
          <a:p>
            <a:pPr marL="12700" algn="r">
              <a:spcBef>
                <a:spcPts val="110"/>
              </a:spcBef>
            </a:pPr>
            <a:r>
              <a:rPr lang="it-IT" sz="1000" spc="25" dirty="0">
                <a:latin typeface="DejaVu Sans Mono"/>
              </a:rPr>
              <a:t>Tel: +39 075 506 2541. </a:t>
            </a:r>
          </a:p>
          <a:p>
            <a:pPr marL="12700" algn="r">
              <a:spcBef>
                <a:spcPts val="110"/>
              </a:spcBef>
            </a:pPr>
            <a:r>
              <a:rPr lang="fr-FR" sz="1000" spc="25" dirty="0">
                <a:latin typeface="DejaVu Sans Mono"/>
              </a:rPr>
              <a:t>Location: </a:t>
            </a:r>
            <a:r>
              <a:rPr lang="fr-FR" sz="1000" spc="25" dirty="0">
                <a:latin typeface="DejaVu Sans Mono"/>
                <a:hlinkClick r:id="rId2">
                  <a:extLst>
                    <a:ext uri="{A12FA001-AC4F-418D-AE19-62706E023703}">
                      <ahyp:hlinkClr xmlns:ahyp="http://schemas.microsoft.com/office/drawing/2018/hyperlinkcolor" val="tx"/>
                    </a:ext>
                  </a:extLst>
                </a:hlinkClick>
              </a:rPr>
              <a:t>https://goo.gl/maps/b9W3h4yaRqL2</a:t>
            </a:r>
            <a:endParaRPr lang="fr-FR" sz="1000" spc="25" dirty="0">
              <a:latin typeface="DejaVu Sans Mono"/>
            </a:endParaRPr>
          </a:p>
          <a:p>
            <a:pPr marL="12700" algn="r">
              <a:spcBef>
                <a:spcPts val="110"/>
              </a:spcBef>
            </a:pPr>
            <a:endParaRPr lang="fr-FR" sz="1050" dirty="0">
              <a:latin typeface="DejaVu Sans Mono"/>
              <a:cs typeface="DejaVu Sans Mono"/>
            </a:endParaRPr>
          </a:p>
          <a:p>
            <a:pPr marL="12700" algn="r">
              <a:spcBef>
                <a:spcPts val="110"/>
              </a:spcBef>
            </a:pPr>
            <a:r>
              <a:rPr lang="it-IT" sz="1000" spc="25" dirty="0">
                <a:latin typeface="DejaVu Sans Mono"/>
              </a:rPr>
              <a:t>A </a:t>
            </a:r>
            <a:r>
              <a:rPr lang="it-IT" sz="1000" spc="25" dirty="0" err="1">
                <a:latin typeface="DejaVu Sans Mono"/>
              </a:rPr>
              <a:t>branch</a:t>
            </a:r>
            <a:r>
              <a:rPr lang="it-IT" sz="1000" spc="25" dirty="0">
                <a:latin typeface="DejaVu Sans Mono"/>
              </a:rPr>
              <a:t> Office of the Questura </a:t>
            </a:r>
            <a:r>
              <a:rPr lang="it-IT" sz="1000" spc="25" dirty="0" err="1">
                <a:latin typeface="DejaVu Sans Mono"/>
              </a:rPr>
              <a:t>is</a:t>
            </a:r>
            <a:r>
              <a:rPr lang="it-IT" sz="1000" spc="25" dirty="0">
                <a:latin typeface="DejaVu Sans Mono"/>
              </a:rPr>
              <a:t> </a:t>
            </a:r>
            <a:r>
              <a:rPr lang="it-IT" sz="1000" spc="25" dirty="0" err="1">
                <a:latin typeface="DejaVu Sans Mono"/>
              </a:rPr>
              <a:t>located</a:t>
            </a:r>
            <a:r>
              <a:rPr lang="it-IT" sz="1000" spc="25" dirty="0">
                <a:latin typeface="DejaVu Sans Mono"/>
              </a:rPr>
              <a:t> </a:t>
            </a:r>
            <a:r>
              <a:rPr lang="it-IT" sz="1000" spc="25" dirty="0" err="1">
                <a:latin typeface="DejaVu Sans Mono"/>
              </a:rPr>
              <a:t>at</a:t>
            </a:r>
            <a:r>
              <a:rPr lang="it-IT" sz="1000" spc="25" dirty="0">
                <a:latin typeface="DejaVu Sans Mono"/>
              </a:rPr>
              <a:t> Piazza Fortebraccio n. 4 </a:t>
            </a:r>
            <a:r>
              <a:rPr lang="it-IT" sz="1000" spc="25" dirty="0" err="1">
                <a:latin typeface="DejaVu Sans Mono"/>
              </a:rPr>
              <a:t>within</a:t>
            </a:r>
            <a:r>
              <a:rPr lang="it-IT" sz="1000" spc="25" dirty="0">
                <a:latin typeface="DejaVu Sans Mono"/>
              </a:rPr>
              <a:t> the </a:t>
            </a:r>
            <a:r>
              <a:rPr lang="it-IT" sz="1000" spc="25" dirty="0" err="1">
                <a:latin typeface="DejaVu Sans Mono"/>
              </a:rPr>
              <a:t>premises</a:t>
            </a:r>
            <a:r>
              <a:rPr lang="it-IT" sz="1000" spc="25" dirty="0">
                <a:latin typeface="DejaVu Sans Mono"/>
              </a:rPr>
              <a:t> of the Università per Stranieri (Palazzo </a:t>
            </a:r>
            <a:r>
              <a:rPr lang="it-IT" sz="1000" spc="25" dirty="0" err="1">
                <a:latin typeface="DejaVu Sans Mono"/>
              </a:rPr>
              <a:t>Gallenga</a:t>
            </a:r>
            <a:r>
              <a:rPr lang="it-IT" sz="1000" spc="25" dirty="0">
                <a:latin typeface="DejaVu Sans Mono"/>
              </a:rPr>
              <a:t>)</a:t>
            </a:r>
          </a:p>
        </p:txBody>
      </p:sp>
      <p:pic>
        <p:nvPicPr>
          <p:cNvPr id="5" name="Immagine 4">
            <a:extLst>
              <a:ext uri="{FF2B5EF4-FFF2-40B4-BE49-F238E27FC236}">
                <a16:creationId xmlns:a16="http://schemas.microsoft.com/office/drawing/2014/main" id="{00558336-1ACF-40E6-8BB2-1D4F9790D947}"/>
              </a:ext>
            </a:extLst>
          </p:cNvPr>
          <p:cNvPicPr>
            <a:picLocks noChangeAspect="1"/>
          </p:cNvPicPr>
          <p:nvPr/>
        </p:nvPicPr>
        <p:blipFill>
          <a:blip r:embed="rId3"/>
          <a:stretch>
            <a:fillRect/>
          </a:stretch>
        </p:blipFill>
        <p:spPr>
          <a:xfrm>
            <a:off x="6549416" y="478485"/>
            <a:ext cx="3897008" cy="2596318"/>
          </a:xfrm>
          <a:prstGeom prst="rect">
            <a:avLst/>
          </a:prstGeom>
        </p:spPr>
      </p:pic>
      <p:sp>
        <p:nvSpPr>
          <p:cNvPr id="9" name="Rettangolo 8">
            <a:extLst>
              <a:ext uri="{FF2B5EF4-FFF2-40B4-BE49-F238E27FC236}">
                <a16:creationId xmlns:a16="http://schemas.microsoft.com/office/drawing/2014/main" id="{D3F4D838-4199-4FB7-A4E4-6C14927A6242}"/>
              </a:ext>
            </a:extLst>
          </p:cNvPr>
          <p:cNvSpPr/>
          <p:nvPr/>
        </p:nvSpPr>
        <p:spPr>
          <a:xfrm>
            <a:off x="378148" y="325042"/>
            <a:ext cx="6048672" cy="5957400"/>
          </a:xfrm>
          <a:prstGeom prst="rect">
            <a:avLst/>
          </a:prstGeom>
        </p:spPr>
        <p:txBody>
          <a:bodyPr wrap="square">
            <a:spAutoFit/>
          </a:bodyPr>
          <a:lstStyle/>
          <a:p>
            <a:r>
              <a:rPr lang="en-US" sz="1050" b="1" dirty="0">
                <a:latin typeface="DejaVu Sans Mono"/>
              </a:rPr>
              <a:t>PERMIT OF STAY </a:t>
            </a:r>
          </a:p>
          <a:p>
            <a:endParaRPr lang="en-US" sz="1050" b="1" dirty="0">
              <a:latin typeface="DejaVu Sans Mono"/>
            </a:endParaRPr>
          </a:p>
          <a:p>
            <a:pPr algn="just">
              <a:lnSpc>
                <a:spcPct val="150000"/>
              </a:lnSpc>
            </a:pPr>
            <a:r>
              <a:rPr lang="en-US" sz="1050" spc="25" dirty="0">
                <a:latin typeface="DejaVu Sans Mono"/>
              </a:rPr>
              <a:t>Non-EU students who wish to study in Perugia for more than 3 months must apply for a permit of stay (in Italian: “</a:t>
            </a:r>
            <a:r>
              <a:rPr lang="en-US" sz="1050" spc="25" dirty="0" err="1">
                <a:latin typeface="DejaVu Sans Mono"/>
              </a:rPr>
              <a:t>Permesso</a:t>
            </a:r>
            <a:r>
              <a:rPr lang="en-US" sz="1050" spc="25" dirty="0">
                <a:latin typeface="DejaVu Sans Mono"/>
              </a:rPr>
              <a:t> di </a:t>
            </a:r>
            <a:r>
              <a:rPr lang="en-US" sz="1050" spc="25" dirty="0" err="1">
                <a:latin typeface="DejaVu Sans Mono"/>
              </a:rPr>
              <a:t>Soggiorno</a:t>
            </a:r>
            <a:r>
              <a:rPr lang="en-US" sz="1050" spc="25" dirty="0">
                <a:latin typeface="DejaVu Sans Mono"/>
              </a:rPr>
              <a:t>”) within 8 days from their arrival in Perugia. The "</a:t>
            </a:r>
            <a:r>
              <a:rPr lang="en-US" sz="1050" spc="25" dirty="0" err="1">
                <a:latin typeface="DejaVu Sans Mono"/>
              </a:rPr>
              <a:t>Permesso</a:t>
            </a:r>
            <a:r>
              <a:rPr lang="en-US" sz="1050" spc="25" dirty="0">
                <a:latin typeface="DejaVu Sans Mono"/>
              </a:rPr>
              <a:t> di </a:t>
            </a:r>
            <a:r>
              <a:rPr lang="en-US" sz="1050" spc="25" dirty="0" err="1">
                <a:latin typeface="DejaVu Sans Mono"/>
              </a:rPr>
              <a:t>soggiorno</a:t>
            </a:r>
            <a:r>
              <a:rPr lang="en-US" sz="1050" spc="25" dirty="0">
                <a:latin typeface="DejaVu Sans Mono"/>
              </a:rPr>
              <a:t>” application pack (a yellow-striped envelope) is available at any post office branch with a “</a:t>
            </a:r>
            <a:r>
              <a:rPr lang="en-US" sz="1050" spc="25" dirty="0" err="1">
                <a:latin typeface="DejaVu Sans Mono"/>
              </a:rPr>
              <a:t>Sportello</a:t>
            </a:r>
            <a:r>
              <a:rPr lang="en-US" sz="1050" spc="25" dirty="0">
                <a:latin typeface="DejaVu Sans Mono"/>
              </a:rPr>
              <a:t> Amico” desk.</a:t>
            </a:r>
          </a:p>
          <a:p>
            <a:pPr algn="just">
              <a:lnSpc>
                <a:spcPct val="150000"/>
              </a:lnSpc>
            </a:pPr>
            <a:r>
              <a:rPr lang="en-US" sz="1050" spc="25" dirty="0">
                <a:latin typeface="DejaVu Sans Mono"/>
              </a:rPr>
              <a:t>The application pack must be properly filled out with your personal data. An English translation of the notes indicated in the Application can be found at this link: https://www.portaleimmigrazione.it/docs/Mod_209/MOD_209_Multilingue.pdf</a:t>
            </a:r>
          </a:p>
          <a:p>
            <a:pPr algn="just">
              <a:lnSpc>
                <a:spcPct val="150000"/>
              </a:lnSpc>
            </a:pPr>
            <a:r>
              <a:rPr lang="en-US" sz="1050" spc="25" dirty="0">
                <a:latin typeface="DejaVu Sans Mono"/>
              </a:rPr>
              <a:t>In order to get your Permit of Stay, within 8 days from your arrival, the application pack has to be presented at the post office together with the following documents:</a:t>
            </a:r>
          </a:p>
          <a:p>
            <a:pPr algn="just">
              <a:lnSpc>
                <a:spcPct val="150000"/>
              </a:lnSpc>
            </a:pPr>
            <a:r>
              <a:rPr lang="en-US" sz="1050" spc="25" dirty="0">
                <a:latin typeface="DejaVu Sans Mono"/>
              </a:rPr>
              <a:t>A copy of your Visa for study;</a:t>
            </a:r>
          </a:p>
          <a:p>
            <a:pPr algn="just">
              <a:lnSpc>
                <a:spcPct val="150000"/>
              </a:lnSpc>
            </a:pPr>
            <a:r>
              <a:rPr lang="en-US" sz="1050" spc="25" dirty="0">
                <a:latin typeface="DejaVu Sans Mono"/>
              </a:rPr>
              <a:t>A photocopy of a currently valid passport along with the original document;</a:t>
            </a:r>
          </a:p>
          <a:p>
            <a:pPr algn="just">
              <a:lnSpc>
                <a:spcPct val="150000"/>
              </a:lnSpc>
            </a:pPr>
            <a:r>
              <a:rPr lang="en-US" sz="1050" spc="25" dirty="0">
                <a:latin typeface="DejaVu Sans Mono"/>
              </a:rPr>
              <a:t>A photocopy of health insurance policy, valid throughout Italy and for the entire period of stay requested in the permit.</a:t>
            </a:r>
          </a:p>
          <a:p>
            <a:pPr algn="just">
              <a:lnSpc>
                <a:spcPct val="150000"/>
              </a:lnSpc>
            </a:pPr>
            <a:r>
              <a:rPr lang="en-US" sz="1050" spc="25" dirty="0">
                <a:latin typeface="DejaVu Sans Mono"/>
              </a:rPr>
              <a:t>The application pack costs around €100,00 (to be paid directly to the post office) for the issue of the electronic permit and € 16,00 for the revenue stamp (this stamp, called “</a:t>
            </a:r>
            <a:r>
              <a:rPr lang="en-US" sz="1050" spc="25" dirty="0" err="1">
                <a:latin typeface="DejaVu Sans Mono"/>
              </a:rPr>
              <a:t>marca</a:t>
            </a:r>
            <a:r>
              <a:rPr lang="en-US" sz="1050" spc="25" dirty="0">
                <a:latin typeface="DejaVu Sans Mono"/>
              </a:rPr>
              <a:t> da </a:t>
            </a:r>
            <a:r>
              <a:rPr lang="en-US" sz="1050" spc="25" dirty="0" err="1">
                <a:latin typeface="DejaVu Sans Mono"/>
              </a:rPr>
              <a:t>bollo</a:t>
            </a:r>
            <a:r>
              <a:rPr lang="en-US" sz="1050" spc="25" dirty="0">
                <a:latin typeface="DejaVu Sans Mono"/>
              </a:rPr>
              <a:t>”, can be purchased at any local tobacconist shop).</a:t>
            </a:r>
          </a:p>
          <a:p>
            <a:pPr algn="just">
              <a:lnSpc>
                <a:spcPct val="150000"/>
              </a:lnSpc>
            </a:pPr>
            <a:r>
              <a:rPr lang="en-US" sz="1050" spc="25" dirty="0">
                <a:latin typeface="DejaVu Sans Mono"/>
              </a:rPr>
              <a:t>Each student will be provided with the credentials to verify the progress of the application procedure at http://questure.poliziadistato.it/stranieri/ and will get their first scheduled appointment at the </a:t>
            </a:r>
            <a:r>
              <a:rPr lang="en-US" sz="1050" spc="25" dirty="0" err="1">
                <a:latin typeface="DejaVu Sans Mono"/>
              </a:rPr>
              <a:t>Questura</a:t>
            </a:r>
            <a:r>
              <a:rPr lang="en-US" sz="1050" spc="25" dirty="0">
                <a:latin typeface="DejaVu Sans Mono"/>
              </a:rPr>
              <a:t>. The documents that the student must bring with him/her to the appointment are: 4 identical, recent and passport-size color photos (white background), the original valid passport, the postal office receipt.</a:t>
            </a:r>
          </a:p>
        </p:txBody>
      </p:sp>
      <p:sp>
        <p:nvSpPr>
          <p:cNvPr id="7" name="Rettangolo 6">
            <a:extLst>
              <a:ext uri="{FF2B5EF4-FFF2-40B4-BE49-F238E27FC236}">
                <a16:creationId xmlns:a16="http://schemas.microsoft.com/office/drawing/2014/main" id="{A790C9DB-6FAB-4DDD-9EF7-38C1C77F3F10}"/>
              </a:ext>
            </a:extLst>
          </p:cNvPr>
          <p:cNvSpPr/>
          <p:nvPr/>
        </p:nvSpPr>
        <p:spPr>
          <a:xfrm>
            <a:off x="666180" y="6189330"/>
            <a:ext cx="9433048" cy="1061829"/>
          </a:xfrm>
          <a:prstGeom prst="rect">
            <a:avLst/>
          </a:prstGeom>
        </p:spPr>
        <p:txBody>
          <a:bodyPr wrap="square">
            <a:spAutoFit/>
          </a:bodyPr>
          <a:lstStyle/>
          <a:p>
            <a:r>
              <a:rPr lang="en-US" sz="1050" b="1" dirty="0">
                <a:latin typeface="DejaVu Sans Mono"/>
              </a:rPr>
              <a:t>HOW TO REQUEST YOUR FISCAL CODE</a:t>
            </a:r>
          </a:p>
          <a:p>
            <a:endParaRPr lang="en-US" sz="1050" dirty="0">
              <a:latin typeface="DejaVu Sans Mono"/>
            </a:endParaRPr>
          </a:p>
          <a:p>
            <a:r>
              <a:rPr lang="en-US" sz="1050" spc="25" dirty="0">
                <a:latin typeface="DejaVu Sans Mono"/>
              </a:rPr>
              <a:t>The fiscal code can be requested online at the </a:t>
            </a:r>
            <a:r>
              <a:rPr lang="en-US" sz="1050" spc="25" dirty="0" err="1">
                <a:latin typeface="DejaVu Sans Mono"/>
              </a:rPr>
              <a:t>Agenzia</a:t>
            </a:r>
            <a:r>
              <a:rPr lang="en-US" sz="1050" spc="25" dirty="0">
                <a:latin typeface="DejaVu Sans Mono"/>
              </a:rPr>
              <a:t> </a:t>
            </a:r>
            <a:r>
              <a:rPr lang="en-US" sz="1050" spc="25" dirty="0" err="1">
                <a:latin typeface="DejaVu Sans Mono"/>
              </a:rPr>
              <a:t>delle</a:t>
            </a:r>
            <a:r>
              <a:rPr lang="en-US" sz="1050" spc="25" dirty="0">
                <a:latin typeface="DejaVu Sans Mono"/>
              </a:rPr>
              <a:t> </a:t>
            </a:r>
            <a:r>
              <a:rPr lang="en-US" sz="1050" spc="25" dirty="0" err="1">
                <a:latin typeface="DejaVu Sans Mono"/>
              </a:rPr>
              <a:t>Entrate</a:t>
            </a:r>
            <a:r>
              <a:rPr lang="en-US" sz="1050" spc="25" dirty="0">
                <a:latin typeface="DejaVu Sans Mono"/>
              </a:rPr>
              <a:t>, the local revenue office. </a:t>
            </a:r>
          </a:p>
          <a:p>
            <a:endParaRPr lang="en-US" sz="1050" spc="25" dirty="0">
              <a:latin typeface="DejaVu Sans Mono"/>
            </a:endParaRPr>
          </a:p>
          <a:p>
            <a:r>
              <a:rPr lang="en-US" sz="1050" spc="25" dirty="0">
                <a:latin typeface="DejaVu Sans Mono"/>
              </a:rPr>
              <a:t>You can get an appointment through the </a:t>
            </a:r>
            <a:r>
              <a:rPr lang="en-US" sz="1050" spc="25" dirty="0" err="1">
                <a:latin typeface="DejaVu Sans Mono"/>
              </a:rPr>
              <a:t>Agenzia</a:t>
            </a:r>
            <a:r>
              <a:rPr lang="en-US" sz="1050" spc="25" dirty="0">
                <a:latin typeface="DejaVu Sans Mono"/>
              </a:rPr>
              <a:t> </a:t>
            </a:r>
            <a:r>
              <a:rPr lang="en-US" sz="1050" spc="25" dirty="0" err="1">
                <a:latin typeface="DejaVu Sans Mono"/>
              </a:rPr>
              <a:t>delle</a:t>
            </a:r>
            <a:r>
              <a:rPr lang="en-US" sz="1050" spc="25" dirty="0">
                <a:latin typeface="DejaVu Sans Mono"/>
              </a:rPr>
              <a:t> </a:t>
            </a:r>
            <a:r>
              <a:rPr lang="en-US" sz="1050" spc="25" dirty="0" err="1">
                <a:latin typeface="DejaVu Sans Mono"/>
              </a:rPr>
              <a:t>Entrate</a:t>
            </a:r>
            <a:r>
              <a:rPr lang="en-US" sz="1050" spc="25" dirty="0">
                <a:latin typeface="DejaVu Sans Mono"/>
              </a:rPr>
              <a:t> website: </a:t>
            </a:r>
            <a:r>
              <a:rPr lang="en-US" sz="1100" dirty="0">
                <a:solidFill>
                  <a:schemeClr val="tx2">
                    <a:lumMod val="60000"/>
                    <a:lumOff val="40000"/>
                  </a:schemeClr>
                </a:solidFill>
                <a:latin typeface="DejaVu Sans Mono"/>
                <a:hlinkClick r:id="rId4" action="ppaction://hlinkpres?slideindex=1&amp;slidetitle="/>
              </a:rPr>
              <a:t>https://prenotazioneweb.agenziaentrate.gov.it/PrenotazioneWeb/prenotazione.action</a:t>
            </a:r>
            <a:endParaRPr lang="it-IT" sz="1100" dirty="0">
              <a:solidFill>
                <a:schemeClr val="tx2">
                  <a:lumMod val="60000"/>
                  <a:lumOff val="40000"/>
                </a:schemeClr>
              </a:solidFill>
              <a:latin typeface="DejaVu Sans Mono"/>
            </a:endParaRPr>
          </a:p>
        </p:txBody>
      </p:sp>
      <p:sp>
        <p:nvSpPr>
          <p:cNvPr id="10" name="Rettangolo 9">
            <a:extLst>
              <a:ext uri="{FF2B5EF4-FFF2-40B4-BE49-F238E27FC236}">
                <a16:creationId xmlns:a16="http://schemas.microsoft.com/office/drawing/2014/main" id="{1C71031A-821C-4FBD-A50A-9492A9A27DE3}"/>
              </a:ext>
            </a:extLst>
          </p:cNvPr>
          <p:cNvSpPr/>
          <p:nvPr/>
        </p:nvSpPr>
        <p:spPr>
          <a:xfrm>
            <a:off x="372503" y="6207792"/>
            <a:ext cx="9865096" cy="1024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5B02D29C-43C2-452B-AE12-52F2CFAC591C}"/>
              </a:ext>
            </a:extLst>
          </p:cNvPr>
          <p:cNvPicPr>
            <a:picLocks noChangeAspect="1"/>
          </p:cNvPicPr>
          <p:nvPr/>
        </p:nvPicPr>
        <p:blipFill>
          <a:blip r:embed="rId5"/>
          <a:stretch>
            <a:fillRect/>
          </a:stretch>
        </p:blipFill>
        <p:spPr>
          <a:xfrm>
            <a:off x="8060804" y="6388518"/>
            <a:ext cx="1856582" cy="55592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9C7046FE-1A87-4A51-ADAD-D971582582E9}"/>
              </a:ext>
            </a:extLst>
          </p:cNvPr>
          <p:cNvSpPr/>
          <p:nvPr/>
        </p:nvSpPr>
        <p:spPr>
          <a:xfrm>
            <a:off x="290418" y="1157093"/>
            <a:ext cx="5312714" cy="3512184"/>
          </a:xfrm>
          <a:prstGeom prst="rect">
            <a:avLst/>
          </a:prstGeom>
        </p:spPr>
        <p:txBody>
          <a:bodyPr wrap="square">
            <a:spAutoFit/>
          </a:bodyPr>
          <a:lstStyle/>
          <a:p>
            <a:r>
              <a:rPr lang="en-US" sz="1100" b="1" dirty="0">
                <a:latin typeface="DejaVu Sans Mono"/>
              </a:rPr>
              <a:t>Cafeterias</a:t>
            </a:r>
          </a:p>
          <a:p>
            <a:pPr algn="just">
              <a:lnSpc>
                <a:spcPct val="150000"/>
              </a:lnSpc>
            </a:pPr>
            <a:r>
              <a:rPr lang="en-US" sz="1100" dirty="0">
                <a:latin typeface="DejaVu Sans Mono"/>
              </a:rPr>
              <a:t>Incoming Students have the possibility to benefit from the services of the </a:t>
            </a:r>
            <a:r>
              <a:rPr lang="en-US" sz="1100" dirty="0" err="1">
                <a:latin typeface="DejaVu Sans Mono"/>
              </a:rPr>
              <a:t>Adisu</a:t>
            </a:r>
            <a:r>
              <a:rPr lang="en-US" sz="1100" dirty="0">
                <a:latin typeface="DejaVu Sans Mono"/>
              </a:rPr>
              <a:t> cafeterias, where food quality is a top priority, whether it is local or international cuisine that is being served.</a:t>
            </a:r>
          </a:p>
          <a:p>
            <a:pPr algn="just">
              <a:lnSpc>
                <a:spcPct val="150000"/>
              </a:lnSpc>
            </a:pPr>
            <a:r>
              <a:rPr lang="en-US" sz="1100" dirty="0">
                <a:latin typeface="DejaVu Sans Mono"/>
              </a:rPr>
              <a:t>In addition to these, three other cafeterias and seven restaurants have signed an agreement with the University of Perugia at its branch campuses in Terni, Assisi, </a:t>
            </a:r>
            <a:r>
              <a:rPr lang="en-US" sz="1100" dirty="0" err="1">
                <a:latin typeface="DejaVu Sans Mono"/>
              </a:rPr>
              <a:t>Foligno</a:t>
            </a:r>
            <a:r>
              <a:rPr lang="en-US" sz="1100" dirty="0">
                <a:latin typeface="DejaVu Sans Mono"/>
              </a:rPr>
              <a:t> and </a:t>
            </a:r>
            <a:r>
              <a:rPr lang="en-US" sz="1100" dirty="0" err="1">
                <a:latin typeface="DejaVu Sans Mono"/>
              </a:rPr>
              <a:t>Narni</a:t>
            </a:r>
            <a:r>
              <a:rPr lang="en-US" sz="1100" dirty="0">
                <a:latin typeface="DejaVu Sans Mono"/>
              </a:rPr>
              <a:t>. Within these facilities, both full meals and single portions can be bought at reduced prices.</a:t>
            </a:r>
          </a:p>
          <a:p>
            <a:pPr algn="just">
              <a:lnSpc>
                <a:spcPct val="150000"/>
              </a:lnSpc>
            </a:pPr>
            <a:r>
              <a:rPr lang="en-US" sz="1100" dirty="0">
                <a:latin typeface="DejaVu Sans Mono"/>
              </a:rPr>
              <a:t>For a complete list of all </a:t>
            </a:r>
            <a:r>
              <a:rPr lang="en-US" sz="1100" dirty="0" err="1">
                <a:latin typeface="DejaVu Sans Mono"/>
              </a:rPr>
              <a:t>Adisu</a:t>
            </a:r>
            <a:r>
              <a:rPr lang="en-US" sz="1100" dirty="0">
                <a:latin typeface="DejaVu Sans Mono"/>
              </a:rPr>
              <a:t> cafeterias, please visit:</a:t>
            </a:r>
          </a:p>
          <a:p>
            <a:pPr>
              <a:lnSpc>
                <a:spcPct val="150000"/>
              </a:lnSpc>
            </a:pPr>
            <a:r>
              <a:rPr lang="en-US" sz="1100" dirty="0">
                <a:latin typeface="DejaVu Sans Mono"/>
                <a:hlinkClick r:id="rId2" action="ppaction://hlinkpres?slideindex=1&amp;slidetitle="/>
              </a:rPr>
              <a:t>https://www.adisu.umbria.it/ristorazione-ristoranti-grid</a:t>
            </a:r>
            <a:endParaRPr lang="it-IT" sz="1100" dirty="0">
              <a:latin typeface="DejaVu Sans Mono"/>
            </a:endParaRPr>
          </a:p>
          <a:p>
            <a:pPr algn="just">
              <a:lnSpc>
                <a:spcPct val="150000"/>
              </a:lnSpc>
            </a:pPr>
            <a:r>
              <a:rPr lang="en-US" sz="1100" dirty="0">
                <a:latin typeface="DejaVu Sans Mono"/>
              </a:rPr>
              <a:t>In order to be able to take advantage of student cafeterias and special prices, Incoming Students must possess a Mensa (Cafeteria) QR code. To obtain this QR code, students must request it to the </a:t>
            </a:r>
            <a:r>
              <a:rPr lang="en-US" sz="1100" dirty="0" err="1">
                <a:latin typeface="DejaVu Sans Mono"/>
              </a:rPr>
              <a:t>Adisu</a:t>
            </a:r>
            <a:r>
              <a:rPr lang="en-US" sz="1100" dirty="0">
                <a:latin typeface="DejaVu Sans Mono"/>
              </a:rPr>
              <a:t> (</a:t>
            </a:r>
            <a:r>
              <a:rPr lang="en-US" sz="1100" dirty="0" err="1">
                <a:latin typeface="DejaVu Sans Mono"/>
              </a:rPr>
              <a:t>Agenzia</a:t>
            </a:r>
            <a:r>
              <a:rPr lang="en-US" sz="1100" dirty="0">
                <a:latin typeface="DejaVu Sans Mono"/>
              </a:rPr>
              <a:t> per </a:t>
            </a:r>
            <a:r>
              <a:rPr lang="en-US" sz="1100" dirty="0" err="1">
                <a:latin typeface="DejaVu Sans Mono"/>
              </a:rPr>
              <a:t>il</a:t>
            </a:r>
            <a:r>
              <a:rPr lang="en-US" sz="1100" dirty="0">
                <a:latin typeface="DejaVu Sans Mono"/>
              </a:rPr>
              <a:t> </a:t>
            </a:r>
            <a:r>
              <a:rPr lang="en-US" sz="1100" dirty="0" err="1">
                <a:latin typeface="DejaVu Sans Mono"/>
              </a:rPr>
              <a:t>Diritto</a:t>
            </a:r>
            <a:r>
              <a:rPr lang="en-US" sz="1100" dirty="0">
                <a:latin typeface="DejaVu Sans Mono"/>
              </a:rPr>
              <a:t> </a:t>
            </a:r>
            <a:r>
              <a:rPr lang="en-US" sz="1100" dirty="0" err="1">
                <a:latin typeface="DejaVu Sans Mono"/>
              </a:rPr>
              <a:t>allo</a:t>
            </a:r>
            <a:r>
              <a:rPr lang="en-US" sz="1100" dirty="0">
                <a:latin typeface="DejaVu Sans Mono"/>
              </a:rPr>
              <a:t> Studio Universitario </a:t>
            </a:r>
            <a:r>
              <a:rPr lang="en-US" sz="1100" dirty="0" err="1">
                <a:latin typeface="DejaVu Sans Mono"/>
              </a:rPr>
              <a:t>dell’Umbria</a:t>
            </a:r>
            <a:r>
              <a:rPr lang="en-US" sz="1100" dirty="0">
                <a:latin typeface="DejaVu Sans Mono"/>
              </a:rPr>
              <a:t>)</a:t>
            </a:r>
          </a:p>
        </p:txBody>
      </p:sp>
      <p:pic>
        <p:nvPicPr>
          <p:cNvPr id="7" name="Immagine 6">
            <a:extLst>
              <a:ext uri="{FF2B5EF4-FFF2-40B4-BE49-F238E27FC236}">
                <a16:creationId xmlns:a16="http://schemas.microsoft.com/office/drawing/2014/main" id="{5E4F1D50-3E19-43D3-9A69-E45B263E7B39}"/>
              </a:ext>
            </a:extLst>
          </p:cNvPr>
          <p:cNvPicPr>
            <a:picLocks noChangeAspect="1"/>
          </p:cNvPicPr>
          <p:nvPr/>
        </p:nvPicPr>
        <p:blipFill>
          <a:blip r:embed="rId3"/>
          <a:stretch>
            <a:fillRect/>
          </a:stretch>
        </p:blipFill>
        <p:spPr>
          <a:xfrm>
            <a:off x="5748967" y="1765201"/>
            <a:ext cx="4651132" cy="2604116"/>
          </a:xfrm>
          <a:prstGeom prst="rect">
            <a:avLst/>
          </a:prstGeom>
        </p:spPr>
      </p:pic>
      <p:sp>
        <p:nvSpPr>
          <p:cNvPr id="8" name="Rettangolo 7">
            <a:extLst>
              <a:ext uri="{FF2B5EF4-FFF2-40B4-BE49-F238E27FC236}">
                <a16:creationId xmlns:a16="http://schemas.microsoft.com/office/drawing/2014/main" id="{2D6FC4C1-160B-4EAF-BCF2-E97B88A0E981}"/>
              </a:ext>
            </a:extLst>
          </p:cNvPr>
          <p:cNvSpPr/>
          <p:nvPr/>
        </p:nvSpPr>
        <p:spPr>
          <a:xfrm>
            <a:off x="290418" y="4669277"/>
            <a:ext cx="5458549" cy="2208492"/>
          </a:xfrm>
          <a:prstGeom prst="rect">
            <a:avLst/>
          </a:prstGeom>
        </p:spPr>
        <p:txBody>
          <a:bodyPr wrap="square">
            <a:spAutoFit/>
          </a:bodyPr>
          <a:lstStyle/>
          <a:p>
            <a:r>
              <a:rPr lang="en-US" sz="1050" b="1" dirty="0">
                <a:latin typeface="DejaVu Sans Mono"/>
              </a:rPr>
              <a:t>Cafés</a:t>
            </a:r>
          </a:p>
          <a:p>
            <a:pPr>
              <a:lnSpc>
                <a:spcPct val="150000"/>
              </a:lnSpc>
            </a:pPr>
            <a:r>
              <a:rPr lang="en-US" sz="1050" dirty="0" err="1">
                <a:latin typeface="DejaVu Sans Mono"/>
              </a:rPr>
              <a:t>Adisu</a:t>
            </a:r>
            <a:r>
              <a:rPr lang="en-US" sz="1050" dirty="0">
                <a:latin typeface="DejaVu Sans Mono"/>
              </a:rPr>
              <a:t> also manages 3 cafés respectively located at La Casa </a:t>
            </a:r>
            <a:r>
              <a:rPr lang="en-US" sz="1050" dirty="0" err="1">
                <a:latin typeface="DejaVu Sans Mono"/>
              </a:rPr>
              <a:t>dello</a:t>
            </a:r>
            <a:r>
              <a:rPr lang="en-US" sz="1050" dirty="0">
                <a:latin typeface="DejaVu Sans Mono"/>
              </a:rPr>
              <a:t> </a:t>
            </a:r>
            <a:r>
              <a:rPr lang="en-US" sz="1050" dirty="0" err="1">
                <a:latin typeface="DejaVu Sans Mono"/>
              </a:rPr>
              <a:t>Studente</a:t>
            </a:r>
            <a:r>
              <a:rPr lang="en-US" sz="1050" dirty="0">
                <a:latin typeface="DejaVu Sans Mono"/>
              </a:rPr>
              <a:t> in Via </a:t>
            </a:r>
            <a:r>
              <a:rPr lang="en-US" sz="1050" dirty="0" err="1">
                <a:latin typeface="DejaVu Sans Mono"/>
              </a:rPr>
              <a:t>Innamorati</a:t>
            </a:r>
            <a:r>
              <a:rPr lang="en-US" sz="1050" dirty="0">
                <a:latin typeface="DejaVu Sans Mono"/>
              </a:rPr>
              <a:t> and at the Department of Engineering. The 100dieci café, located near the main cafeteria, is not only a meeting point where students can gather for a coffee or a quick meal but also a place where they can study or hold cultural events.</a:t>
            </a:r>
          </a:p>
          <a:p>
            <a:pPr>
              <a:lnSpc>
                <a:spcPct val="150000"/>
              </a:lnSpc>
            </a:pPr>
            <a:endParaRPr lang="en-US" sz="1050" dirty="0">
              <a:latin typeface="DejaVu Sans Mono"/>
            </a:endParaRPr>
          </a:p>
          <a:p>
            <a:pPr>
              <a:lnSpc>
                <a:spcPct val="150000"/>
              </a:lnSpc>
            </a:pPr>
            <a:r>
              <a:rPr lang="en-US" sz="1050" dirty="0">
                <a:latin typeface="DejaVu Sans Mono"/>
              </a:rPr>
              <a:t>For a complete list of all </a:t>
            </a:r>
            <a:r>
              <a:rPr lang="en-US" sz="1050" dirty="0" err="1">
                <a:latin typeface="DejaVu Sans Mono"/>
              </a:rPr>
              <a:t>Adisu</a:t>
            </a:r>
            <a:r>
              <a:rPr lang="en-US" sz="1050" dirty="0">
                <a:latin typeface="DejaVu Sans Mono"/>
              </a:rPr>
              <a:t> cafés, please visit:</a:t>
            </a:r>
          </a:p>
          <a:p>
            <a:pPr>
              <a:lnSpc>
                <a:spcPct val="150000"/>
              </a:lnSpc>
            </a:pPr>
            <a:r>
              <a:rPr lang="en-US" sz="1050" dirty="0">
                <a:latin typeface="DejaVu Sans Mono"/>
                <a:hlinkClick r:id="rId2" action="ppaction://hlinkpres?slideindex=1&amp;slidetitle="/>
              </a:rPr>
              <a:t>https://www.adisu.umbria.it/ristorazione-ristoranti-grid</a:t>
            </a:r>
            <a:endParaRPr lang="it-IT" sz="1050" dirty="0">
              <a:latin typeface="DejaVu Sans Mono"/>
            </a:endParaRPr>
          </a:p>
        </p:txBody>
      </p:sp>
    </p:spTree>
    <p:extLst>
      <p:ext uri="{BB962C8B-B14F-4D97-AF65-F5344CB8AC3E}">
        <p14:creationId xmlns:p14="http://schemas.microsoft.com/office/powerpoint/2010/main" val="2012052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DD38295-B562-4A17-8C92-890BA724893E}"/>
              </a:ext>
            </a:extLst>
          </p:cNvPr>
          <p:cNvSpPr txBox="1"/>
          <p:nvPr/>
        </p:nvSpPr>
        <p:spPr>
          <a:xfrm>
            <a:off x="378149" y="295309"/>
            <a:ext cx="3240360" cy="646331"/>
          </a:xfrm>
          <a:prstGeom prst="rect">
            <a:avLst/>
          </a:prstGeom>
          <a:noFill/>
        </p:spPr>
        <p:txBody>
          <a:bodyPr wrap="square" rtlCol="0">
            <a:spAutoFit/>
          </a:bodyPr>
          <a:lstStyle/>
          <a:p>
            <a:r>
              <a:rPr lang="it-IT" dirty="0">
                <a:latin typeface="DejaVu Sans Mono"/>
              </a:rPr>
              <a:t>ESN in Perugia</a:t>
            </a:r>
          </a:p>
          <a:p>
            <a:endParaRPr lang="it-IT" dirty="0"/>
          </a:p>
        </p:txBody>
      </p:sp>
      <p:pic>
        <p:nvPicPr>
          <p:cNvPr id="6" name="Immagine 5">
            <a:extLst>
              <a:ext uri="{FF2B5EF4-FFF2-40B4-BE49-F238E27FC236}">
                <a16:creationId xmlns:a16="http://schemas.microsoft.com/office/drawing/2014/main" id="{00372499-D998-4842-96CF-22DC65DF99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3004" y="428478"/>
            <a:ext cx="1828804" cy="1018034"/>
          </a:xfrm>
          <a:prstGeom prst="rect">
            <a:avLst/>
          </a:prstGeom>
        </p:spPr>
      </p:pic>
      <p:sp>
        <p:nvSpPr>
          <p:cNvPr id="7" name="Rettangolo 6">
            <a:extLst>
              <a:ext uri="{FF2B5EF4-FFF2-40B4-BE49-F238E27FC236}">
                <a16:creationId xmlns:a16="http://schemas.microsoft.com/office/drawing/2014/main" id="{508E5FBE-419A-4E44-962A-886844213D18}"/>
              </a:ext>
            </a:extLst>
          </p:cNvPr>
          <p:cNvSpPr/>
          <p:nvPr/>
        </p:nvSpPr>
        <p:spPr>
          <a:xfrm>
            <a:off x="378149" y="1189137"/>
            <a:ext cx="6042738" cy="5205271"/>
          </a:xfrm>
          <a:prstGeom prst="rect">
            <a:avLst/>
          </a:prstGeom>
        </p:spPr>
        <p:txBody>
          <a:bodyPr wrap="square">
            <a:spAutoFit/>
          </a:bodyPr>
          <a:lstStyle/>
          <a:p>
            <a:pPr algn="just">
              <a:lnSpc>
                <a:spcPct val="150000"/>
              </a:lnSpc>
            </a:pPr>
            <a:r>
              <a:rPr lang="en-US" sz="1050" dirty="0">
                <a:latin typeface="DejaVu Sans Mono"/>
              </a:rPr>
              <a:t>The offer of the ESN Perugia section (</a:t>
            </a:r>
            <a:r>
              <a:rPr lang="en-US" sz="1050" dirty="0">
                <a:latin typeface="DejaVu Sans Mono"/>
                <a:hlinkClick r:id="rId3" action="ppaction://hlinkpres?slideindex=1&amp;slidetitle="/>
              </a:rPr>
              <a:t>https://perugia.esn.it/) </a:t>
            </a:r>
            <a:r>
              <a:rPr lang="en-US" sz="1050" dirty="0">
                <a:latin typeface="DejaVu Sans Mono"/>
              </a:rPr>
              <a:t>focuses on four topics: </a:t>
            </a:r>
            <a:r>
              <a:rPr lang="en-US" sz="1050" b="1" dirty="0">
                <a:latin typeface="DejaVu Sans Mono"/>
              </a:rPr>
              <a:t>welcoming, accommodation, integration and support</a:t>
            </a:r>
            <a:r>
              <a:rPr lang="en-US" sz="1050" dirty="0">
                <a:latin typeface="DejaVu Sans Mono"/>
              </a:rPr>
              <a:t>. Each topic includes more activities, called projects.</a:t>
            </a:r>
          </a:p>
          <a:p>
            <a:pPr algn="just">
              <a:lnSpc>
                <a:spcPct val="150000"/>
              </a:lnSpc>
            </a:pPr>
            <a:r>
              <a:rPr lang="en-US" sz="1050" dirty="0">
                <a:latin typeface="DejaVu Sans Mono"/>
              </a:rPr>
              <a:t>Going into detail, the welcoming service is directed to all the incoming students through the </a:t>
            </a:r>
            <a:r>
              <a:rPr lang="en-US" sz="1050" b="1" i="1" dirty="0">
                <a:latin typeface="DejaVu Sans Mono"/>
                <a:hlinkClick r:id="rId4"/>
              </a:rPr>
              <a:t>#</a:t>
            </a:r>
            <a:r>
              <a:rPr lang="en-US" sz="1050" b="1" i="1" dirty="0" err="1">
                <a:latin typeface="DejaVu Sans Mono"/>
                <a:hlinkClick r:id="rId4"/>
              </a:rPr>
              <a:t>BeFriend</a:t>
            </a:r>
            <a:r>
              <a:rPr lang="en-US" sz="1050" dirty="0">
                <a:latin typeface="DejaVu Sans Mono"/>
              </a:rPr>
              <a:t> and </a:t>
            </a:r>
            <a:r>
              <a:rPr lang="en-US" sz="1050" b="1" i="1" dirty="0">
                <a:latin typeface="DejaVu Sans Mono"/>
                <a:hlinkClick r:id="rId5"/>
              </a:rPr>
              <a:t>Welcome Days</a:t>
            </a:r>
            <a:r>
              <a:rPr lang="en-US" sz="1050" dirty="0">
                <a:latin typeface="DejaVu Sans Mono"/>
              </a:rPr>
              <a:t> projects. Both projects have as main goal to establish a direct relationship with the Erasmus students, understanding their needs and supporting them throughout the whole period of studies in Perugia.</a:t>
            </a:r>
          </a:p>
          <a:p>
            <a:pPr algn="just">
              <a:lnSpc>
                <a:spcPct val="150000"/>
              </a:lnSpc>
            </a:pPr>
            <a:r>
              <a:rPr lang="en-US" sz="1050" dirty="0">
                <a:latin typeface="DejaVu Sans Mono"/>
              </a:rPr>
              <a:t>This is followed by the accommodation service - through the project </a:t>
            </a:r>
            <a:r>
              <a:rPr lang="en-US" sz="1050" b="1" i="1" dirty="0">
                <a:latin typeface="DejaVu Sans Mono"/>
                <a:hlinkClick r:id="rId6"/>
              </a:rPr>
              <a:t>Erasmus Accommodation</a:t>
            </a:r>
            <a:r>
              <a:rPr lang="en-US" sz="1050" dirty="0">
                <a:latin typeface="DejaVu Sans Mono"/>
              </a:rPr>
              <a:t> - a useful tool which facilitates the search for a house. It is not easy to find a place to stay in a new city, that is why ESN Perugia helps you with a direct and </a:t>
            </a:r>
            <a:r>
              <a:rPr lang="en-US" sz="1050" b="1" dirty="0">
                <a:latin typeface="DejaVu Sans Mono"/>
              </a:rPr>
              <a:t>safe </a:t>
            </a:r>
            <a:r>
              <a:rPr lang="en-US" sz="1050" dirty="0">
                <a:latin typeface="DejaVu Sans Mono"/>
              </a:rPr>
              <a:t>search for an accommodation.</a:t>
            </a:r>
          </a:p>
          <a:p>
            <a:pPr algn="just">
              <a:lnSpc>
                <a:spcPct val="150000"/>
              </a:lnSpc>
            </a:pPr>
            <a:r>
              <a:rPr lang="en-US" sz="1050" dirty="0">
                <a:latin typeface="DejaVu Sans Mono"/>
              </a:rPr>
              <a:t>Erasmus means knowing and relating, and our </a:t>
            </a:r>
            <a:r>
              <a:rPr lang="en-US" sz="1050" dirty="0" err="1">
                <a:latin typeface="DejaVu Sans Mono"/>
              </a:rPr>
              <a:t>organisation</a:t>
            </a:r>
            <a:r>
              <a:rPr lang="en-US" sz="1050" dirty="0">
                <a:latin typeface="DejaVu Sans Mono"/>
              </a:rPr>
              <a:t> knows how to create meeting events for the students: </a:t>
            </a:r>
            <a:r>
              <a:rPr lang="en-US" sz="1050" b="1" dirty="0">
                <a:latin typeface="DejaVu Sans Mono"/>
                <a:hlinkClick r:id="rId7"/>
              </a:rPr>
              <a:t>Italian Language Lab</a:t>
            </a:r>
            <a:r>
              <a:rPr lang="en-US" sz="1050" b="1" dirty="0">
                <a:latin typeface="DejaVu Sans Mono"/>
              </a:rPr>
              <a:t>, </a:t>
            </a:r>
            <a:r>
              <a:rPr lang="en-US" sz="1050" b="1" dirty="0">
                <a:latin typeface="DejaVu Sans Mono"/>
                <a:hlinkClick r:id="rId8"/>
              </a:rPr>
              <a:t>NEG</a:t>
            </a:r>
            <a:r>
              <a:rPr lang="en-US" sz="1050" b="1" dirty="0">
                <a:latin typeface="DejaVu Sans Mono"/>
              </a:rPr>
              <a:t>, </a:t>
            </a:r>
            <a:r>
              <a:rPr lang="en-US" sz="1050" b="1" dirty="0">
                <a:latin typeface="DejaVu Sans Mono"/>
                <a:hlinkClick r:id="rId9"/>
              </a:rPr>
              <a:t>ICE</a:t>
            </a:r>
            <a:r>
              <a:rPr lang="en-US" sz="1050" b="1" dirty="0">
                <a:latin typeface="DejaVu Sans Mono"/>
              </a:rPr>
              <a:t>, </a:t>
            </a:r>
            <a:r>
              <a:rPr lang="en-US" sz="1050" b="1" dirty="0" err="1">
                <a:latin typeface="DejaVu Sans Mono"/>
                <a:hlinkClick r:id="rId10"/>
              </a:rPr>
              <a:t>SocialErasmus</a:t>
            </a:r>
            <a:r>
              <a:rPr lang="en-US" sz="1050" b="1" dirty="0">
                <a:latin typeface="DejaVu Sans Mono"/>
              </a:rPr>
              <a:t>, </a:t>
            </a:r>
            <a:r>
              <a:rPr lang="en-US" sz="1050" b="1" dirty="0" err="1">
                <a:latin typeface="DejaVu Sans Mono"/>
                <a:hlinkClick r:id="rId11"/>
              </a:rPr>
              <a:t>ExchangeAbility</a:t>
            </a:r>
            <a:r>
              <a:rPr lang="en-US" sz="1050" b="1" dirty="0">
                <a:latin typeface="DejaVu Sans Mono"/>
              </a:rPr>
              <a:t>, </a:t>
            </a:r>
            <a:r>
              <a:rPr lang="en-US" sz="1050" b="1" dirty="0" err="1">
                <a:latin typeface="DejaVu Sans Mono"/>
                <a:hlinkClick r:id="rId12"/>
              </a:rPr>
              <a:t>TripUs</a:t>
            </a:r>
            <a:r>
              <a:rPr lang="en-US" sz="1050" dirty="0">
                <a:latin typeface="DejaVu Sans Mono"/>
                <a:hlinkClick r:id="rId12"/>
              </a:rPr>
              <a:t> </a:t>
            </a:r>
            <a:r>
              <a:rPr lang="en-US" sz="1050" dirty="0">
                <a:latin typeface="DejaVu Sans Mono"/>
              </a:rPr>
              <a:t>and </a:t>
            </a:r>
            <a:r>
              <a:rPr lang="en-US" sz="1050" b="1" dirty="0">
                <a:latin typeface="DejaVu Sans Mono"/>
                <a:hlinkClick r:id="rId13"/>
              </a:rPr>
              <a:t>Enjoy Your Erasmus</a:t>
            </a:r>
            <a:r>
              <a:rPr lang="en-US" sz="1050" dirty="0">
                <a:latin typeface="DejaVu Sans Mono"/>
              </a:rPr>
              <a:t> are just a few of the many projects which are aimed to enrich your experience here in Perugia.</a:t>
            </a:r>
          </a:p>
          <a:p>
            <a:pPr algn="just"/>
            <a:endParaRPr lang="en-US" sz="1100" dirty="0">
              <a:latin typeface="DejaVu Sans Mono"/>
            </a:endParaRPr>
          </a:p>
          <a:p>
            <a:pPr algn="just"/>
            <a:endParaRPr lang="en-US" sz="1100" dirty="0">
              <a:latin typeface="DejaVu Sans Mono"/>
            </a:endParaRPr>
          </a:p>
          <a:p>
            <a:br>
              <a:rPr lang="it-IT" sz="1100" dirty="0"/>
            </a:br>
            <a:r>
              <a:rPr lang="it-IT" sz="1050" dirty="0">
                <a:latin typeface="DejaVu Sans Mono"/>
              </a:rPr>
              <a:t>- E-mail: perugia@esn.it</a:t>
            </a:r>
            <a:br>
              <a:rPr lang="it-IT" sz="1050" dirty="0">
                <a:latin typeface="DejaVu Sans Mono"/>
              </a:rPr>
            </a:br>
            <a:r>
              <a:rPr lang="it-IT" sz="1050" dirty="0">
                <a:latin typeface="DejaVu Sans Mono"/>
              </a:rPr>
              <a:t>- </a:t>
            </a:r>
            <a:r>
              <a:rPr lang="it-IT" sz="1050" dirty="0" err="1">
                <a:latin typeface="DejaVu Sans Mono"/>
              </a:rPr>
              <a:t>Pec</a:t>
            </a:r>
            <a:r>
              <a:rPr lang="it-IT" sz="1050" dirty="0">
                <a:latin typeface="DejaVu Sans Mono"/>
              </a:rPr>
              <a:t>: esnperugia@pec.it</a:t>
            </a:r>
            <a:br>
              <a:rPr lang="it-IT" sz="1050" dirty="0">
                <a:latin typeface="DejaVu Sans Mono"/>
              </a:rPr>
            </a:br>
            <a:r>
              <a:rPr lang="it-IT" sz="1050" dirty="0">
                <a:latin typeface="DejaVu Sans Mono"/>
              </a:rPr>
              <a:t>- </a:t>
            </a:r>
            <a:r>
              <a:rPr lang="it-IT" sz="1050" dirty="0" err="1">
                <a:latin typeface="DejaVu Sans Mono"/>
              </a:rPr>
              <a:t>Intagram</a:t>
            </a:r>
            <a:r>
              <a:rPr lang="it-IT" sz="1050" dirty="0">
                <a:latin typeface="DejaVu Sans Mono"/>
              </a:rPr>
              <a:t>: @</a:t>
            </a:r>
            <a:r>
              <a:rPr lang="it-IT" sz="1050" dirty="0" err="1">
                <a:latin typeface="DejaVu Sans Mono"/>
              </a:rPr>
              <a:t>esnperugia</a:t>
            </a:r>
            <a:br>
              <a:rPr lang="it-IT" sz="1050" dirty="0">
                <a:latin typeface="DejaVu Sans Mono"/>
              </a:rPr>
            </a:br>
            <a:r>
              <a:rPr lang="it-IT" sz="1050" dirty="0">
                <a:latin typeface="DejaVu Sans Mono"/>
              </a:rPr>
              <a:t>- Facebook: ESN Perugia</a:t>
            </a:r>
            <a:br>
              <a:rPr lang="it-IT" sz="1050" dirty="0">
                <a:latin typeface="DejaVu Sans Mono"/>
              </a:rPr>
            </a:br>
            <a:r>
              <a:rPr lang="it-IT" sz="1050" dirty="0">
                <a:latin typeface="DejaVu Sans Mono"/>
              </a:rPr>
              <a:t>- Site: www.perugia.esn.it</a:t>
            </a:r>
            <a:br>
              <a:rPr lang="it-IT" sz="1050" dirty="0">
                <a:latin typeface="DejaVu Sans Mono"/>
              </a:rPr>
            </a:br>
            <a:r>
              <a:rPr lang="it-IT" sz="1050" dirty="0">
                <a:latin typeface="DejaVu Sans Mono"/>
              </a:rPr>
              <a:t>- App: ESN Perugia App</a:t>
            </a:r>
            <a:endParaRPr lang="en-US" sz="1050" dirty="0">
              <a:latin typeface="DejaVu Sans Mono"/>
            </a:endParaRPr>
          </a:p>
        </p:txBody>
      </p:sp>
      <p:pic>
        <p:nvPicPr>
          <p:cNvPr id="2" name="Immagine 1">
            <a:extLst>
              <a:ext uri="{FF2B5EF4-FFF2-40B4-BE49-F238E27FC236}">
                <a16:creationId xmlns:a16="http://schemas.microsoft.com/office/drawing/2014/main" id="{332B3061-E6EF-4226-9F72-FEB327B2F138}"/>
              </a:ext>
            </a:extLst>
          </p:cNvPr>
          <p:cNvPicPr>
            <a:picLocks noChangeAspect="1"/>
          </p:cNvPicPr>
          <p:nvPr/>
        </p:nvPicPr>
        <p:blipFill rotWithShape="1">
          <a:blip r:embed="rId14"/>
          <a:srcRect l="67043" b="28123"/>
          <a:stretch/>
        </p:blipFill>
        <p:spPr>
          <a:xfrm>
            <a:off x="6925692" y="1837209"/>
            <a:ext cx="3317552" cy="3623558"/>
          </a:xfrm>
          <a:prstGeom prst="rect">
            <a:avLst/>
          </a:prstGeom>
        </p:spPr>
      </p:pic>
    </p:spTree>
    <p:extLst>
      <p:ext uri="{BB962C8B-B14F-4D97-AF65-F5344CB8AC3E}">
        <p14:creationId xmlns:p14="http://schemas.microsoft.com/office/powerpoint/2010/main" val="957273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 corr Istituzionale ENG 1106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zione Istituzionale ENG 110614" id="{44748E9E-C683-46B9-B9B9-D1AF251F0653}" vid="{B196A8A0-CC08-4653-BBFC-92527BB7E055}"/>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15542</TotalTime>
  <Words>3021</Words>
  <Application>Microsoft Office PowerPoint</Application>
  <PresentationFormat>Personalizzato</PresentationFormat>
  <Paragraphs>179</Paragraphs>
  <Slides>13</Slides>
  <Notes>1</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13</vt:i4>
      </vt:variant>
    </vt:vector>
  </HeadingPairs>
  <TitlesOfParts>
    <vt:vector size="19" baseType="lpstr">
      <vt:lpstr>Arial</vt:lpstr>
      <vt:lpstr>Calibri</vt:lpstr>
      <vt:lpstr>DejaVu Sans Mono</vt:lpstr>
      <vt:lpstr>Times New Roman</vt:lpstr>
      <vt:lpstr>Office Theme</vt:lpstr>
      <vt:lpstr>Pres corr Istituzionale ENG 110614</vt:lpstr>
      <vt:lpstr>UNIVERSITA’ DEGLI STUDI DI PERUGIA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INTERNATIONAL RELATIONS AREA - WELCOME OFFICE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Teodora Codruta Mocan</cp:lastModifiedBy>
  <cp:revision>238</cp:revision>
  <cp:lastPrinted>2020-06-08T12:29:28Z</cp:lastPrinted>
  <dcterms:created xsi:type="dcterms:W3CDTF">2018-07-25T13:16:16Z</dcterms:created>
  <dcterms:modified xsi:type="dcterms:W3CDTF">2024-12-31T11:16:41Z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2018-06-18T00:00:00Z</vt:filetime>
  </property>
  <property fmtid="{D5CDD505-2E9C-101B-9397-08002B2CF9AE}" pid="3" name="LastSaved">
    <vt:filetime>2018-07-25T00:00:00Z</vt:filetime>
  </property>
</Properties>
</file>