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6" r:id="rId3"/>
    <p:sldId id="267" r:id="rId4"/>
    <p:sldId id="268" r:id="rId5"/>
    <p:sldId id="269" r:id="rId6"/>
    <p:sldId id="293" r:id="rId7"/>
    <p:sldId id="294" r:id="rId8"/>
    <p:sldId id="295" r:id="rId9"/>
    <p:sldId id="296" r:id="rId10"/>
    <p:sldId id="289" r:id="rId11"/>
    <p:sldId id="273" r:id="rId12"/>
    <p:sldId id="274" r:id="rId13"/>
    <p:sldId id="275" r:id="rId14"/>
    <p:sldId id="276" r:id="rId15"/>
    <p:sldId id="277" r:id="rId16"/>
    <p:sldId id="291" r:id="rId17"/>
    <p:sldId id="258" r:id="rId18"/>
    <p:sldId id="259" r:id="rId19"/>
    <p:sldId id="260" r:id="rId20"/>
    <p:sldId id="261" r:id="rId21"/>
    <p:sldId id="262" r:id="rId22"/>
    <p:sldId id="290" r:id="rId23"/>
    <p:sldId id="292" r:id="rId24"/>
    <p:sldId id="278" r:id="rId25"/>
    <p:sldId id="279" r:id="rId26"/>
    <p:sldId id="281" r:id="rId27"/>
    <p:sldId id="280" r:id="rId28"/>
    <p:sldId id="282" r:id="rId29"/>
    <p:sldId id="263" r:id="rId30"/>
    <p:sldId id="264" r:id="rId31"/>
    <p:sldId id="265" r:id="rId32"/>
    <p:sldId id="270" r:id="rId33"/>
    <p:sldId id="271" r:id="rId34"/>
    <p:sldId id="284" r:id="rId35"/>
    <p:sldId id="285" r:id="rId36"/>
    <p:sldId id="286" r:id="rId37"/>
    <p:sldId id="287"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658" autoAdjust="0"/>
  </p:normalViewPr>
  <p:slideViewPr>
    <p:cSldViewPr snapToGrid="0" snapToObjects="1">
      <p:cViewPr varScale="1">
        <p:scale>
          <a:sx n="106" d="100"/>
          <a:sy n="106" d="100"/>
        </p:scale>
        <p:origin x="-1128" y="-90"/>
      </p:cViewPr>
      <p:guideLst>
        <p:guide orient="horz" pos="2160"/>
        <p:guide pos="2880"/>
      </p:guideLst>
    </p:cSldViewPr>
  </p:slideViewPr>
  <p:outlineViewPr>
    <p:cViewPr>
      <p:scale>
        <a:sx n="33" d="100"/>
        <a:sy n="33" d="100"/>
      </p:scale>
      <p:origin x="0" y="45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6812F-524D-8041-86D1-799B3A7698AD}" type="datetimeFigureOut">
              <a:rPr lang="en-US" smtClean="0"/>
              <a:pPr/>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2F055-5C24-2741-92C8-8B5CDBC95D14}" type="slidenum">
              <a:rPr lang="en-US" smtClean="0"/>
              <a:pPr/>
              <a:t>‹Nº›</a:t>
            </a:fld>
            <a:endParaRPr lang="en-US"/>
          </a:p>
        </p:txBody>
      </p:sp>
    </p:spTree>
    <p:extLst>
      <p:ext uri="{BB962C8B-B14F-4D97-AF65-F5344CB8AC3E}">
        <p14:creationId xmlns:p14="http://schemas.microsoft.com/office/powerpoint/2010/main" xmlns="" val="347762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2F055-5C24-2741-92C8-8B5CDBC95D14}" type="slidenum">
              <a:rPr lang="en-US" smtClean="0"/>
              <a:pPr/>
              <a:t>5</a:t>
            </a:fld>
            <a:endParaRPr lang="en-US"/>
          </a:p>
        </p:txBody>
      </p:sp>
    </p:spTree>
    <p:extLst>
      <p:ext uri="{BB962C8B-B14F-4D97-AF65-F5344CB8AC3E}">
        <p14:creationId xmlns:p14="http://schemas.microsoft.com/office/powerpoint/2010/main" xmlns="" val="314601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MIEDO</a:t>
            </a:r>
            <a:r>
              <a:rPr lang="es-ES" baseline="0" dirty="0" smtClean="0"/>
              <a:t> DE POR SI ES UTIL Y NATURAL,  ES EVOLUTIVO  Y NOS SIRVE COMO ENERGÍA DE HUIDA. EL PROBLEMA ES CUANDO NO HAY RAZON RACIONAL PARA SENTIRLO  O CUANDO LOS NIVELES DE ANSIEDAD SON ALTOS POR PENSAMIENTOS. EN ESTE MOMENTO PIERDEN LO EVOLUTIVO Y BENEFICIOSO Y SE CONVIERTE EN PERJUDICIAL. </a:t>
            </a:r>
            <a:endParaRPr lang="es-ES" dirty="0"/>
          </a:p>
        </p:txBody>
      </p:sp>
      <p:sp>
        <p:nvSpPr>
          <p:cNvPr id="4" name="3 Marcador de número de diapositiva"/>
          <p:cNvSpPr>
            <a:spLocks noGrp="1"/>
          </p:cNvSpPr>
          <p:nvPr>
            <p:ph type="sldNum" sz="quarter" idx="10"/>
          </p:nvPr>
        </p:nvSpPr>
        <p:spPr/>
        <p:txBody>
          <a:bodyPr/>
          <a:lstStyle/>
          <a:p>
            <a:fld id="{744B83B8-C9C8-45BE-A405-A3888821D5D7}" type="slidenum">
              <a:rPr lang="es-ES" smtClean="0"/>
              <a:pPr/>
              <a:t>12</a:t>
            </a:fld>
            <a:endParaRPr lang="es-ES"/>
          </a:p>
        </p:txBody>
      </p:sp>
    </p:spTree>
    <p:extLst>
      <p:ext uri="{BB962C8B-B14F-4D97-AF65-F5344CB8AC3E}">
        <p14:creationId xmlns:p14="http://schemas.microsoft.com/office/powerpoint/2010/main" xmlns="" val="39484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MIEDO ANTE LOS EXAMENES</a:t>
            </a:r>
            <a:r>
              <a:rPr lang="es-ES" baseline="0" dirty="0" smtClean="0"/>
              <a:t> NO ES IRRACIONAL (TENEMOS EN JUEGO ALGO IMPORTANTE QUE TEMEMOS NO ALCANZAR). EL PROBLEMA ES SENTIR ANSIEDAD EN NIVELES ELEVADOS QUE NOS IMPIDAN CONCENTARNOS, EJECUTAR ACCIONES Y POR TANTO NOS PERJUDIQUEN A LA HORA DEL EXAMEN.</a:t>
            </a:r>
            <a:endParaRPr lang="es-ES" dirty="0"/>
          </a:p>
        </p:txBody>
      </p:sp>
      <p:sp>
        <p:nvSpPr>
          <p:cNvPr id="4" name="3 Marcador de número de diapositiva"/>
          <p:cNvSpPr>
            <a:spLocks noGrp="1"/>
          </p:cNvSpPr>
          <p:nvPr>
            <p:ph type="sldNum" sz="quarter" idx="10"/>
          </p:nvPr>
        </p:nvSpPr>
        <p:spPr/>
        <p:txBody>
          <a:bodyPr/>
          <a:lstStyle/>
          <a:p>
            <a:fld id="{744B83B8-C9C8-45BE-A405-A3888821D5D7}" type="slidenum">
              <a:rPr lang="es-ES" smtClean="0"/>
              <a:pPr/>
              <a:t>13</a:t>
            </a:fld>
            <a:endParaRPr lang="es-ES"/>
          </a:p>
        </p:txBody>
      </p:sp>
    </p:spTree>
    <p:extLst>
      <p:ext uri="{BB962C8B-B14F-4D97-AF65-F5344CB8AC3E}">
        <p14:creationId xmlns:p14="http://schemas.microsoft.com/office/powerpoint/2010/main" xmlns="" val="39803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a:t>
            </a:r>
            <a:r>
              <a:rPr lang="es-ES" baseline="0" dirty="0" smtClean="0"/>
              <a:t> estudiantes, solemos sufrir mas la ansiedad anticipatoria, mientras nos estamos preparando el examen comenzamos a imaginar, idear o pensar en las posibles preguntas que puede tener el examen, la dificultad del mismo, que preguntaran sobre la parte que llevamos menos preparada, que por mas que leamos no recordaremos cuando tengamos que explicarlo en el examen y pensamientos similares que son los </a:t>
            </a:r>
            <a:r>
              <a:rPr lang="es-ES" baseline="0" dirty="0" err="1" smtClean="0"/>
              <a:t>estimulos</a:t>
            </a:r>
            <a:r>
              <a:rPr lang="es-ES" baseline="0" dirty="0" smtClean="0"/>
              <a:t> que provocan el estado de </a:t>
            </a:r>
            <a:r>
              <a:rPr lang="es-ES" baseline="0" dirty="0" err="1" smtClean="0"/>
              <a:t>ansierdad</a:t>
            </a:r>
            <a:r>
              <a:rPr lang="es-ES" baseline="0" dirty="0" smtClean="0"/>
              <a:t> debido a que sentimos que se escaparan de nuestro control </a:t>
            </a:r>
            <a:endParaRPr lang="es-ES" dirty="0"/>
          </a:p>
        </p:txBody>
      </p:sp>
      <p:sp>
        <p:nvSpPr>
          <p:cNvPr id="4" name="3 Marcador de número de diapositiva"/>
          <p:cNvSpPr>
            <a:spLocks noGrp="1"/>
          </p:cNvSpPr>
          <p:nvPr>
            <p:ph type="sldNum" sz="quarter" idx="10"/>
          </p:nvPr>
        </p:nvSpPr>
        <p:spPr/>
        <p:txBody>
          <a:bodyPr/>
          <a:lstStyle/>
          <a:p>
            <a:fld id="{744B83B8-C9C8-45BE-A405-A3888821D5D7}" type="slidenum">
              <a:rPr lang="es-ES" smtClean="0"/>
              <a:pPr/>
              <a:t>14</a:t>
            </a:fld>
            <a:endParaRPr lang="es-ES"/>
          </a:p>
        </p:txBody>
      </p:sp>
    </p:spTree>
    <p:extLst>
      <p:ext uri="{BB962C8B-B14F-4D97-AF65-F5344CB8AC3E}">
        <p14:creationId xmlns:p14="http://schemas.microsoft.com/office/powerpoint/2010/main" xmlns="" val="409909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Experiencia</a:t>
            </a:r>
            <a:r>
              <a:rPr lang="es-ES" baseline="0" dirty="0" smtClean="0"/>
              <a:t> anterior de bloqueo: una de nuestras formas de aprendizaje es por condicionamiento. Cuando nos ocurre un evento, sobre todo negativo y se repiten los estímulos que provocaron ese evento, asociamos el final que tuvo en aquel momento y por lo tanto, adelantamos que puede ser el mismo o parecido y esto provoca ansiedad anticipatoria.</a:t>
            </a:r>
          </a:p>
          <a:p>
            <a:r>
              <a:rPr lang="es-ES" baseline="0" dirty="0" err="1" smtClean="0"/>
              <a:t>Modeo</a:t>
            </a:r>
            <a:r>
              <a:rPr lang="es-ES" baseline="0" dirty="0" smtClean="0"/>
              <a:t> de </a:t>
            </a:r>
            <a:r>
              <a:rPr lang="es-ES" baseline="0" dirty="0" err="1" smtClean="0"/>
              <a:t>preparacion</a:t>
            </a:r>
            <a:r>
              <a:rPr lang="es-ES" baseline="0" dirty="0" smtClean="0"/>
              <a:t> de </a:t>
            </a:r>
            <a:r>
              <a:rPr lang="es-ES" baseline="0" dirty="0" err="1" smtClean="0"/>
              <a:t>examenes</a:t>
            </a:r>
            <a:r>
              <a:rPr lang="es-ES" baseline="0" dirty="0" smtClean="0"/>
              <a:t>: la concentración, la motivación, las </a:t>
            </a:r>
            <a:r>
              <a:rPr lang="es-ES" baseline="0" dirty="0" err="1" smtClean="0"/>
              <a:t>tecnicas</a:t>
            </a:r>
            <a:r>
              <a:rPr lang="es-ES" baseline="0" dirty="0" smtClean="0"/>
              <a:t> de estudios utilizadas y los hábitos de estudio van a predecir bastante nuestra ansiedad anticipatoria. </a:t>
            </a:r>
          </a:p>
          <a:p>
            <a:r>
              <a:rPr lang="es-ES" baseline="0" dirty="0" smtClean="0"/>
              <a:t>Nivel de preparación del examen: </a:t>
            </a:r>
            <a:r>
              <a:rPr lang="es-ES" baseline="0" dirty="0" err="1" smtClean="0"/>
              <a:t>paradojimente</a:t>
            </a:r>
            <a:r>
              <a:rPr lang="es-ES" baseline="0" dirty="0" smtClean="0"/>
              <a:t>, los alumnos mejor preparados suelen sentir una mayor ansiedad, debido a pensamientos negativos o preocupaciones (temen no recordar lo estudiado). También los alumnos sienten ansiedad cuando no </a:t>
            </a:r>
            <a:r>
              <a:rPr lang="es-ES" baseline="0" dirty="0" err="1" smtClean="0"/>
              <a:t>estan</a:t>
            </a:r>
            <a:r>
              <a:rPr lang="es-ES" baseline="0" dirty="0" smtClean="0"/>
              <a:t> bien preparados o se dieron el </a:t>
            </a:r>
            <a:r>
              <a:rPr lang="es-ES" baseline="0" dirty="0" err="1" smtClean="0"/>
              <a:t>atracon</a:t>
            </a:r>
            <a:r>
              <a:rPr lang="es-ES" baseline="0" dirty="0" smtClean="0"/>
              <a:t> de estudio la noche anterior. </a:t>
            </a:r>
          </a:p>
        </p:txBody>
      </p:sp>
      <p:sp>
        <p:nvSpPr>
          <p:cNvPr id="4" name="3 Marcador de número de diapositiva"/>
          <p:cNvSpPr>
            <a:spLocks noGrp="1"/>
          </p:cNvSpPr>
          <p:nvPr>
            <p:ph type="sldNum" sz="quarter" idx="10"/>
          </p:nvPr>
        </p:nvSpPr>
        <p:spPr/>
        <p:txBody>
          <a:bodyPr/>
          <a:lstStyle/>
          <a:p>
            <a:fld id="{744B83B8-C9C8-45BE-A405-A3888821D5D7}" type="slidenum">
              <a:rPr lang="es-ES" smtClean="0"/>
              <a:pPr/>
              <a:t>15</a:t>
            </a:fld>
            <a:endParaRPr lang="es-ES"/>
          </a:p>
        </p:txBody>
      </p:sp>
    </p:spTree>
    <p:extLst>
      <p:ext uri="{BB962C8B-B14F-4D97-AF65-F5344CB8AC3E}">
        <p14:creationId xmlns:p14="http://schemas.microsoft.com/office/powerpoint/2010/main" xmlns="" val="241398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2F055-5C24-2741-92C8-8B5CDBC95D14}" type="slidenum">
              <a:rPr lang="en-US" smtClean="0"/>
              <a:pPr/>
              <a:t>31</a:t>
            </a:fld>
            <a:endParaRPr lang="en-US"/>
          </a:p>
        </p:txBody>
      </p:sp>
    </p:spTree>
    <p:extLst>
      <p:ext uri="{BB962C8B-B14F-4D97-AF65-F5344CB8AC3E}">
        <p14:creationId xmlns:p14="http://schemas.microsoft.com/office/powerpoint/2010/main" xmlns="" val="275589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2F055-5C24-2741-92C8-8B5CDBC95D14}" type="slidenum">
              <a:rPr lang="en-US" smtClean="0"/>
              <a:pPr/>
              <a:t>32</a:t>
            </a:fld>
            <a:endParaRPr lang="en-US"/>
          </a:p>
        </p:txBody>
      </p:sp>
    </p:spTree>
    <p:extLst>
      <p:ext uri="{BB962C8B-B14F-4D97-AF65-F5344CB8AC3E}">
        <p14:creationId xmlns:p14="http://schemas.microsoft.com/office/powerpoint/2010/main" xmlns="" val="34182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‹Nº›</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‹Nº›</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‹Nº›</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2/25/2015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‹Nº›</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s-ES" dirty="0" smtClean="0"/>
              <a:t>Ansiedad Ante Los Exámenes </a:t>
            </a:r>
            <a:endParaRPr lang="es-ES" dirty="0"/>
          </a:p>
        </p:txBody>
      </p:sp>
      <p:sp>
        <p:nvSpPr>
          <p:cNvPr id="3" name="Subtitle 2"/>
          <p:cNvSpPr>
            <a:spLocks noGrp="1"/>
          </p:cNvSpPr>
          <p:nvPr>
            <p:ph type="subTitle" idx="1"/>
          </p:nvPr>
        </p:nvSpPr>
        <p:spPr/>
        <p:txBody>
          <a:bodyPr/>
          <a:lstStyle/>
          <a:p>
            <a:pPr algn="ctr"/>
            <a:r>
              <a:rPr lang="es-ES" dirty="0" smtClean="0"/>
              <a:t>Talleres GOU</a:t>
            </a:r>
            <a:endParaRPr lang="es-ES" dirty="0"/>
          </a:p>
        </p:txBody>
      </p:sp>
    </p:spTree>
    <p:extLst>
      <p:ext uri="{BB962C8B-B14F-4D97-AF65-F5344CB8AC3E}">
        <p14:creationId xmlns:p14="http://schemas.microsoft.com/office/powerpoint/2010/main" xmlns="" val="159015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327" y="1693592"/>
            <a:ext cx="8960673" cy="3082635"/>
          </a:xfrm>
        </p:spPr>
        <p:txBody>
          <a:bodyPr/>
          <a:lstStyle/>
          <a:p>
            <a:pPr algn="ctr"/>
            <a:r>
              <a:rPr lang="en-US" dirty="0" smtClean="0"/>
              <a:t>¿</a:t>
            </a:r>
            <a:r>
              <a:rPr lang="es-ES_tradnl" dirty="0" smtClean="0"/>
              <a:t>Cómo os habéis sentido ante la posibilidad de hacer un examen sorpresa?</a:t>
            </a:r>
            <a:endParaRPr lang="es-ES_tradnl" dirty="0"/>
          </a:p>
        </p:txBody>
      </p:sp>
    </p:spTree>
    <p:extLst>
      <p:ext uri="{BB962C8B-B14F-4D97-AF65-F5344CB8AC3E}">
        <p14:creationId xmlns:p14="http://schemas.microsoft.com/office/powerpoint/2010/main" xmlns="" val="2839828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Ansiedad</a:t>
            </a:r>
            <a:endParaRPr lang="es-ES" dirty="0"/>
          </a:p>
        </p:txBody>
      </p:sp>
      <p:sp>
        <p:nvSpPr>
          <p:cNvPr id="3" name="2 Marcador de contenido"/>
          <p:cNvSpPr>
            <a:spLocks noGrp="1"/>
          </p:cNvSpPr>
          <p:nvPr>
            <p:ph idx="1"/>
          </p:nvPr>
        </p:nvSpPr>
        <p:spPr/>
        <p:txBody>
          <a:bodyPr>
            <a:normAutofit fontScale="70000" lnSpcReduction="20000"/>
          </a:bodyPr>
          <a:lstStyle/>
          <a:p>
            <a:pPr marL="0" indent="0">
              <a:buNone/>
            </a:pPr>
            <a:r>
              <a:rPr lang="es-ES" sz="3600" dirty="0" smtClean="0"/>
              <a:t>Pequeño debate…</a:t>
            </a:r>
          </a:p>
          <a:p>
            <a:pPr marL="0" indent="0">
              <a:buNone/>
            </a:pPr>
            <a:endParaRPr lang="es-ES" dirty="0" smtClean="0"/>
          </a:p>
          <a:p>
            <a:r>
              <a:rPr lang="es-ES" sz="3600" dirty="0" smtClean="0"/>
              <a:t>¿Qué es la ansiedad?</a:t>
            </a:r>
          </a:p>
          <a:p>
            <a:endParaRPr lang="es-ES" sz="3600" dirty="0"/>
          </a:p>
          <a:p>
            <a:endParaRPr lang="es-ES" sz="3600" dirty="0" smtClean="0"/>
          </a:p>
          <a:p>
            <a:r>
              <a:rPr lang="es-ES" sz="3600" dirty="0" smtClean="0"/>
              <a:t>¿Es beneficiosa? </a:t>
            </a:r>
          </a:p>
          <a:p>
            <a:endParaRPr lang="es-ES" dirty="0"/>
          </a:p>
          <a:p>
            <a:pPr marL="0" indent="0">
              <a:buNone/>
            </a:pPr>
            <a:endParaRPr lang="es-ES" dirty="0" smtClean="0"/>
          </a:p>
          <a:p>
            <a:pPr marL="0" indent="0">
              <a:buNone/>
            </a:pPr>
            <a:endParaRPr lang="es-ES" dirty="0"/>
          </a:p>
        </p:txBody>
      </p:sp>
    </p:spTree>
    <p:extLst>
      <p:ext uri="{BB962C8B-B14F-4D97-AF65-F5344CB8AC3E}">
        <p14:creationId xmlns:p14="http://schemas.microsoft.com/office/powerpoint/2010/main" xmlns="" val="1080337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Ansiedad…</a:t>
            </a:r>
            <a:endParaRPr lang="es-ES" dirty="0"/>
          </a:p>
        </p:txBody>
      </p:sp>
      <p:sp>
        <p:nvSpPr>
          <p:cNvPr id="3" name="2 Marcador de contenido"/>
          <p:cNvSpPr>
            <a:spLocks noGrp="1"/>
          </p:cNvSpPr>
          <p:nvPr>
            <p:ph idx="1"/>
          </p:nvPr>
        </p:nvSpPr>
        <p:spPr/>
        <p:txBody>
          <a:bodyPr>
            <a:normAutofit fontScale="70000" lnSpcReduction="20000"/>
          </a:bodyPr>
          <a:lstStyle/>
          <a:p>
            <a:pPr marL="0" indent="0">
              <a:buNone/>
            </a:pPr>
            <a:endParaRPr lang="es-ES" dirty="0"/>
          </a:p>
          <a:p>
            <a:r>
              <a:rPr lang="es-ES" sz="3600" dirty="0" smtClean="0"/>
              <a:t>La ansiedad es sobre todo una reacción de miedo. </a:t>
            </a:r>
          </a:p>
          <a:p>
            <a:endParaRPr lang="es-ES" sz="3600" dirty="0"/>
          </a:p>
          <a:p>
            <a:r>
              <a:rPr lang="es-ES" sz="3600" dirty="0" smtClean="0"/>
              <a:t>“no es el problema externo lo que nos da miedo, sino pensar que no tenemos recursos para enfrentarnos a él” (</a:t>
            </a:r>
            <a:r>
              <a:rPr lang="es-ES" sz="3600" dirty="0" err="1" smtClean="0"/>
              <a:t>Lazarus</a:t>
            </a:r>
            <a:r>
              <a:rPr lang="es-ES" sz="3600" dirty="0" smtClean="0"/>
              <a:t>).</a:t>
            </a:r>
            <a:endParaRPr lang="es-ES" sz="3600" dirty="0"/>
          </a:p>
        </p:txBody>
      </p:sp>
    </p:spTree>
    <p:extLst>
      <p:ext uri="{BB962C8B-B14F-4D97-AF65-F5344CB8AC3E}">
        <p14:creationId xmlns:p14="http://schemas.microsoft.com/office/powerpoint/2010/main" xmlns="" val="318956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…En Los Exámenes </a:t>
            </a:r>
            <a:endParaRPr lang="es-ES" dirty="0"/>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sz="3600" dirty="0" smtClean="0"/>
              <a:t>Reacciones emocionales negativas ante los exámenes.</a:t>
            </a:r>
          </a:p>
          <a:p>
            <a:pPr marL="0" indent="0">
              <a:buNone/>
            </a:pPr>
            <a:endParaRPr lang="es-ES" sz="3600" dirty="0"/>
          </a:p>
          <a:p>
            <a:r>
              <a:rPr lang="es-ES" sz="3600" dirty="0" smtClean="0"/>
              <a:t>Se suele dar a niveles muy elevados para interferir en la persona (sobre-activación).</a:t>
            </a:r>
          </a:p>
          <a:p>
            <a:endParaRPr lang="es-ES" dirty="0"/>
          </a:p>
        </p:txBody>
      </p:sp>
    </p:spTree>
    <p:extLst>
      <p:ext uri="{BB962C8B-B14F-4D97-AF65-F5344CB8AC3E}">
        <p14:creationId xmlns:p14="http://schemas.microsoft.com/office/powerpoint/2010/main" xmlns="" val="4051353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Tipos De Ansiedad</a:t>
            </a:r>
            <a:endParaRPr lang="es-ES" dirty="0"/>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sz="3200" dirty="0" smtClean="0"/>
              <a:t>ANTICIPATORIA: se produce cuando se estudia y se piensa en el examen (se idean posibles preguntas, posible dificultad…).</a:t>
            </a:r>
          </a:p>
          <a:p>
            <a:endParaRPr lang="es-ES" sz="3200" dirty="0"/>
          </a:p>
          <a:p>
            <a:r>
              <a:rPr lang="es-ES" sz="3200" dirty="0" smtClean="0"/>
              <a:t>SITUACIONAL: Sucede mientras se esta haciendo el examen (leer las preguntas, pensar en el tiempo…).</a:t>
            </a:r>
            <a:endParaRPr lang="es-ES" sz="3200" dirty="0"/>
          </a:p>
        </p:txBody>
      </p:sp>
    </p:spTree>
    <p:extLst>
      <p:ext uri="{BB962C8B-B14F-4D97-AF65-F5344CB8AC3E}">
        <p14:creationId xmlns:p14="http://schemas.microsoft.com/office/powerpoint/2010/main" xmlns="" val="192972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¿Por Qué Se Produce?</a:t>
            </a:r>
            <a:endParaRPr lang="es-ES" dirty="0"/>
          </a:p>
        </p:txBody>
      </p:sp>
      <p:sp>
        <p:nvSpPr>
          <p:cNvPr id="3" name="2 Marcador de contenido"/>
          <p:cNvSpPr>
            <a:spLocks noGrp="1"/>
          </p:cNvSpPr>
          <p:nvPr>
            <p:ph idx="1"/>
          </p:nvPr>
        </p:nvSpPr>
        <p:spPr/>
        <p:txBody>
          <a:bodyPr>
            <a:normAutofit fontScale="70000" lnSpcReduction="20000"/>
          </a:bodyPr>
          <a:lstStyle/>
          <a:p>
            <a:pPr marL="0" indent="0">
              <a:buNone/>
            </a:pPr>
            <a:r>
              <a:rPr lang="es-ES" sz="3200" dirty="0" smtClean="0"/>
              <a:t>La producen los pensamientos debido a…</a:t>
            </a:r>
          </a:p>
          <a:p>
            <a:pPr marL="0" indent="0">
              <a:buNone/>
            </a:pPr>
            <a:endParaRPr lang="es-ES" sz="3200" dirty="0" smtClean="0"/>
          </a:p>
          <a:p>
            <a:pPr lvl="1">
              <a:buFont typeface="Wingdings" pitchFamily="2" charset="2"/>
              <a:buChar char="ü"/>
            </a:pPr>
            <a:r>
              <a:rPr lang="es-ES" sz="3200" dirty="0" smtClean="0"/>
              <a:t>Experiencia anterior de bloqueo.</a:t>
            </a:r>
          </a:p>
          <a:p>
            <a:pPr marL="0" indent="0">
              <a:buNone/>
            </a:pPr>
            <a:endParaRPr lang="es-ES" sz="3200" dirty="0"/>
          </a:p>
          <a:p>
            <a:pPr lvl="1">
              <a:buFont typeface="Wingdings" pitchFamily="2" charset="2"/>
              <a:buChar char="ü"/>
            </a:pPr>
            <a:r>
              <a:rPr lang="es-ES" sz="3200" dirty="0" smtClean="0"/>
              <a:t>Modo de preparación de exámenes.</a:t>
            </a:r>
          </a:p>
          <a:p>
            <a:endParaRPr lang="es-ES" sz="3200" dirty="0"/>
          </a:p>
          <a:p>
            <a:pPr lvl="1">
              <a:buFont typeface="Wingdings" pitchFamily="2" charset="2"/>
              <a:buChar char="ü"/>
            </a:pPr>
            <a:r>
              <a:rPr lang="es-ES" sz="3200" dirty="0" smtClean="0"/>
              <a:t>Nivel de preparación del examen. </a:t>
            </a:r>
          </a:p>
          <a:p>
            <a:endParaRPr lang="es-ES" dirty="0"/>
          </a:p>
          <a:p>
            <a:endParaRPr lang="es-ES" dirty="0" smtClean="0"/>
          </a:p>
          <a:p>
            <a:endParaRPr lang="es-ES" dirty="0"/>
          </a:p>
          <a:p>
            <a:pPr marL="0" indent="0">
              <a:buNone/>
            </a:pPr>
            <a:endParaRPr lang="es-ES" dirty="0"/>
          </a:p>
        </p:txBody>
      </p:sp>
    </p:spTree>
    <p:extLst>
      <p:ext uri="{BB962C8B-B14F-4D97-AF65-F5344CB8AC3E}">
        <p14:creationId xmlns:p14="http://schemas.microsoft.com/office/powerpoint/2010/main" xmlns="" val="275272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ES" dirty="0" smtClean="0"/>
              <a:t>Estrategias sociales </a:t>
            </a:r>
            <a:endParaRPr lang="es-ES" dirty="0"/>
          </a:p>
        </p:txBody>
      </p:sp>
      <p:sp>
        <p:nvSpPr>
          <p:cNvPr id="6" name="Picture Placeholder 5"/>
          <p:cNvSpPr>
            <a:spLocks noGrp="1"/>
          </p:cNvSpPr>
          <p:nvPr>
            <p:ph type="pic" idx="13"/>
          </p:nvPr>
        </p:nvSpPr>
        <p:spPr/>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765003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Exámenes </a:t>
            </a:r>
            <a:endParaRPr lang="es-ES" dirty="0"/>
          </a:p>
        </p:txBody>
      </p:sp>
      <p:sp>
        <p:nvSpPr>
          <p:cNvPr id="3" name="Content Placeholder 2"/>
          <p:cNvSpPr>
            <a:spLocks noGrp="1"/>
          </p:cNvSpPr>
          <p:nvPr>
            <p:ph idx="1"/>
          </p:nvPr>
        </p:nvSpPr>
        <p:spPr/>
        <p:txBody>
          <a:bodyPr/>
          <a:lstStyle/>
          <a:p>
            <a:r>
              <a:rPr lang="es-ES" dirty="0" smtClean="0"/>
              <a:t>Herramienta para medir la idoneidad del alumno y sus estudios.</a:t>
            </a:r>
          </a:p>
          <a:p>
            <a:r>
              <a:rPr lang="es-ES" dirty="0" smtClean="0"/>
              <a:t> Genera grandes expectativas: se exigen notas excelentes.</a:t>
            </a:r>
          </a:p>
          <a:p>
            <a:r>
              <a:rPr lang="es-ES" dirty="0" smtClean="0"/>
              <a:t>Genera competitividad tóxica.</a:t>
            </a:r>
            <a:endParaRPr lang="es-ES" dirty="0"/>
          </a:p>
        </p:txBody>
      </p:sp>
    </p:spTree>
    <p:extLst>
      <p:ext uri="{BB962C8B-B14F-4D97-AF65-F5344CB8AC3E}">
        <p14:creationId xmlns:p14="http://schemas.microsoft.com/office/powerpoint/2010/main" xmlns="" val="1394909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Presión</a:t>
            </a:r>
            <a:r>
              <a:rPr lang="en-US" dirty="0" smtClean="0"/>
              <a:t> Social</a:t>
            </a:r>
            <a:endParaRPr lang="en-US" dirty="0"/>
          </a:p>
        </p:txBody>
      </p:sp>
      <p:sp>
        <p:nvSpPr>
          <p:cNvPr id="3" name="Content Placeholder 2"/>
          <p:cNvSpPr>
            <a:spLocks noGrp="1"/>
          </p:cNvSpPr>
          <p:nvPr>
            <p:ph idx="1"/>
          </p:nvPr>
        </p:nvSpPr>
        <p:spPr/>
        <p:txBody>
          <a:bodyPr>
            <a:normAutofit lnSpcReduction="10000"/>
          </a:bodyPr>
          <a:lstStyle/>
          <a:p>
            <a:r>
              <a:rPr lang="es-ES" dirty="0" smtClean="0"/>
              <a:t>Los alumnos perciben la situación de evaluación como más o menos amenazadora en función de las diferencias individuales.</a:t>
            </a:r>
          </a:p>
          <a:p>
            <a:r>
              <a:rPr lang="es-ES" dirty="0" smtClean="0"/>
              <a:t>Factores ambientales determinantes de la ansiedad ante los exámenes: la experiencia acumulada de fracasos, desapruebo de adultos significativos, critica mordaz en el aula de clase, etc.</a:t>
            </a:r>
          </a:p>
          <a:p>
            <a:endParaRPr lang="es-ES" dirty="0"/>
          </a:p>
        </p:txBody>
      </p:sp>
    </p:spTree>
    <p:extLst>
      <p:ext uri="{BB962C8B-B14F-4D97-AF65-F5344CB8AC3E}">
        <p14:creationId xmlns:p14="http://schemas.microsoft.com/office/powerpoint/2010/main" xmlns="" val="308988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Expectativas</a:t>
            </a:r>
            <a:r>
              <a:rPr lang="en-US" dirty="0" smtClean="0"/>
              <a:t> </a:t>
            </a:r>
            <a:r>
              <a:rPr lang="es-ES_tradnl" dirty="0"/>
              <a:t>F</a:t>
            </a:r>
            <a:r>
              <a:rPr lang="es-ES_tradnl" dirty="0" smtClean="0"/>
              <a:t>amiliares</a:t>
            </a:r>
            <a:endParaRPr lang="es-ES_tradnl" dirty="0"/>
          </a:p>
        </p:txBody>
      </p:sp>
      <p:sp>
        <p:nvSpPr>
          <p:cNvPr id="3" name="Content Placeholder 2"/>
          <p:cNvSpPr>
            <a:spLocks noGrp="1"/>
          </p:cNvSpPr>
          <p:nvPr>
            <p:ph idx="1"/>
          </p:nvPr>
        </p:nvSpPr>
        <p:spPr>
          <a:xfrm>
            <a:off x="712788" y="3530909"/>
            <a:ext cx="7716838" cy="2336517"/>
          </a:xfrm>
        </p:spPr>
        <p:txBody>
          <a:bodyPr>
            <a:normAutofit fontScale="92500" lnSpcReduction="10000"/>
          </a:bodyPr>
          <a:lstStyle/>
          <a:p>
            <a:r>
              <a:rPr lang="es-ES" dirty="0" smtClean="0"/>
              <a:t>Las chicas, asociado a las expectativas sociales que enfatizan la necesidad de implicarse y  responsabilizarse, sufren mayor ansiedad ante los exámenes  (Pedro </a:t>
            </a:r>
            <a:r>
              <a:rPr lang="es-ES" dirty="0" err="1" smtClean="0"/>
              <a:t>Rosário</a:t>
            </a:r>
            <a:r>
              <a:rPr lang="es-ES" dirty="0" smtClean="0"/>
              <a:t>, José Carlos Núñez, Ana </a:t>
            </a:r>
            <a:r>
              <a:rPr lang="es-ES" err="1" smtClean="0"/>
              <a:t>Salgado</a:t>
            </a:r>
            <a:r>
              <a:rPr lang="es-ES" smtClean="0"/>
              <a:t>, Julio </a:t>
            </a:r>
            <a:r>
              <a:rPr lang="es-ES" dirty="0" smtClean="0"/>
              <a:t>Antonio González-</a:t>
            </a:r>
            <a:r>
              <a:rPr lang="es-ES" dirty="0" err="1" smtClean="0"/>
              <a:t>Pienda</a:t>
            </a:r>
            <a:r>
              <a:rPr lang="es-ES" dirty="0" smtClean="0"/>
              <a:t>, Antonio Valle, Cristina </a:t>
            </a:r>
            <a:r>
              <a:rPr lang="es-ES" dirty="0" err="1" smtClean="0"/>
              <a:t>Joly</a:t>
            </a:r>
            <a:r>
              <a:rPr lang="es-ES" dirty="0" smtClean="0"/>
              <a:t>, Ana Bernardo 2008 )</a:t>
            </a:r>
          </a:p>
          <a:p>
            <a:endParaRPr lang="es-ES" dirty="0" smtClean="0"/>
          </a:p>
        </p:txBody>
      </p:sp>
    </p:spTree>
    <p:extLst>
      <p:ext uri="{BB962C8B-B14F-4D97-AF65-F5344CB8AC3E}">
        <p14:creationId xmlns:p14="http://schemas.microsoft.com/office/powerpoint/2010/main" xmlns="" val="187172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a:t>
            </a:r>
            <a:r>
              <a:rPr lang="en-US" dirty="0" err="1"/>
              <a:t>e</a:t>
            </a:r>
            <a:r>
              <a:rPr lang="en-US" dirty="0" err="1" smtClean="0"/>
              <a:t>valuación</a:t>
            </a:r>
            <a:endParaRPr lang="en-US" dirty="0"/>
          </a:p>
        </p:txBody>
      </p:sp>
      <p:sp>
        <p:nvSpPr>
          <p:cNvPr id="3" name="Content Placeholder 2"/>
          <p:cNvSpPr>
            <a:spLocks noGrp="1"/>
          </p:cNvSpPr>
          <p:nvPr>
            <p:ph idx="1"/>
          </p:nvPr>
        </p:nvSpPr>
        <p:spPr/>
        <p:txBody>
          <a:bodyPr>
            <a:normAutofit/>
          </a:bodyPr>
          <a:lstStyle/>
          <a:p>
            <a:r>
              <a:rPr lang="es-ES_tradnl" dirty="0"/>
              <a:t>Los ítems 01,02 ,08 están relacionados con la presión social</a:t>
            </a:r>
            <a:r>
              <a:rPr lang="es-ES_tradnl" dirty="0" smtClean="0"/>
              <a:t>.</a:t>
            </a:r>
            <a:endParaRPr lang="es-ES_tradnl" dirty="0"/>
          </a:p>
          <a:p>
            <a:r>
              <a:rPr lang="es-ES_tradnl" dirty="0"/>
              <a:t>Los ítems 03,06, 07 son referentes al apoyo social</a:t>
            </a:r>
            <a:r>
              <a:rPr lang="es-ES_tradnl" dirty="0" smtClean="0"/>
              <a:t>.</a:t>
            </a:r>
            <a:endParaRPr lang="es-ES_tradnl" dirty="0"/>
          </a:p>
          <a:p>
            <a:r>
              <a:rPr lang="es-ES_tradnl" dirty="0"/>
              <a:t>Los ítems 04,05 de la valoración o apreciación que la persona siente sobre el aprendizaje de las </a:t>
            </a:r>
            <a:r>
              <a:rPr lang="en-US" dirty="0" smtClean="0"/>
              <a:t>A</a:t>
            </a:r>
            <a:r>
              <a:rPr lang="es-ES_tradnl" dirty="0" smtClean="0"/>
              <a:t>signaturas.</a:t>
            </a:r>
            <a:endParaRPr lang="es-ES_tradnl" dirty="0"/>
          </a:p>
        </p:txBody>
      </p:sp>
    </p:spTree>
    <p:extLst>
      <p:ext uri="{BB962C8B-B14F-4D97-AF65-F5344CB8AC3E}">
        <p14:creationId xmlns:p14="http://schemas.microsoft.com/office/powerpoint/2010/main" xmlns="" val="73542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Estrategias Sociales </a:t>
            </a:r>
            <a:endParaRPr lang="es-ES" dirty="0"/>
          </a:p>
        </p:txBody>
      </p:sp>
      <p:sp>
        <p:nvSpPr>
          <p:cNvPr id="3" name="Content Placeholder 2"/>
          <p:cNvSpPr>
            <a:spLocks noGrp="1"/>
          </p:cNvSpPr>
          <p:nvPr>
            <p:ph idx="1"/>
          </p:nvPr>
        </p:nvSpPr>
        <p:spPr/>
        <p:txBody>
          <a:bodyPr>
            <a:normAutofit/>
          </a:bodyPr>
          <a:lstStyle/>
          <a:p>
            <a:pPr marL="0" indent="0">
              <a:buNone/>
            </a:pPr>
            <a:r>
              <a:rPr lang="es-ES" dirty="0" smtClean="0"/>
              <a:t>Para estas situaciones es importante el apoyo del grupo, lo  que nos lleva a los siguientes consejos:</a:t>
            </a:r>
          </a:p>
          <a:p>
            <a:r>
              <a:rPr lang="es-ES" dirty="0" smtClean="0"/>
              <a:t>Compartir apuntes. </a:t>
            </a:r>
          </a:p>
          <a:p>
            <a:r>
              <a:rPr lang="es-ES" dirty="0" smtClean="0"/>
              <a:t>Crear grupos de estudio, que a su vez implica compartir métodos de estudio.</a:t>
            </a:r>
          </a:p>
          <a:p>
            <a:r>
              <a:rPr lang="es-ES" dirty="0" smtClean="0"/>
              <a:t>Preparar el examen con tiempo.</a:t>
            </a:r>
          </a:p>
        </p:txBody>
      </p:sp>
    </p:spTree>
    <p:extLst>
      <p:ext uri="{BB962C8B-B14F-4D97-AF65-F5344CB8AC3E}">
        <p14:creationId xmlns:p14="http://schemas.microsoft.com/office/powerpoint/2010/main" xmlns="" val="2538291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Estrategias Sociales </a:t>
            </a:r>
            <a:endParaRPr lang="es-ES" dirty="0"/>
          </a:p>
        </p:txBody>
      </p:sp>
      <p:sp>
        <p:nvSpPr>
          <p:cNvPr id="3" name="Content Placeholder 2"/>
          <p:cNvSpPr>
            <a:spLocks noGrp="1"/>
          </p:cNvSpPr>
          <p:nvPr>
            <p:ph idx="1"/>
          </p:nvPr>
        </p:nvSpPr>
        <p:spPr/>
        <p:txBody>
          <a:bodyPr>
            <a:normAutofit fontScale="92500"/>
          </a:bodyPr>
          <a:lstStyle/>
          <a:p>
            <a:r>
              <a:rPr lang="es-ES" dirty="0" smtClean="0"/>
              <a:t>Es importante enfocar el estudio hacia el aprendizaje, de esa manera los exámenes no resultan tan amenazadores.</a:t>
            </a:r>
          </a:p>
          <a:p>
            <a:r>
              <a:rPr lang="es-ES" dirty="0" smtClean="0"/>
              <a:t>Evitar las comparaciones, ninguna persona es  igual en todos los aspectos. Eso incluye las notas.</a:t>
            </a:r>
          </a:p>
          <a:p>
            <a:r>
              <a:rPr lang="es-ES" dirty="0" smtClean="0"/>
              <a:t>El cuerpo y la mente rinden mejor cuando han descansado.</a:t>
            </a:r>
          </a:p>
          <a:p>
            <a:endParaRPr lang="en-US" dirty="0"/>
          </a:p>
        </p:txBody>
      </p:sp>
    </p:spTree>
    <p:extLst>
      <p:ext uri="{BB962C8B-B14F-4D97-AF65-F5344CB8AC3E}">
        <p14:creationId xmlns:p14="http://schemas.microsoft.com/office/powerpoint/2010/main" xmlns="" val="108155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241" y="2064411"/>
            <a:ext cx="7716838" cy="3032696"/>
          </a:xfrm>
        </p:spPr>
        <p:txBody>
          <a:bodyPr/>
          <a:lstStyle/>
          <a:p>
            <a:pPr algn="ctr"/>
            <a:r>
              <a:rPr lang="es-ES" dirty="0" smtClean="0"/>
              <a:t>A continuación os proponemos una dinámica</a:t>
            </a:r>
            <a:r>
              <a:rPr lang="en-US" dirty="0" smtClean="0"/>
              <a:t>.</a:t>
            </a:r>
            <a:endParaRPr lang="en-US" dirty="0"/>
          </a:p>
        </p:txBody>
      </p:sp>
    </p:spTree>
    <p:extLst>
      <p:ext uri="{BB962C8B-B14F-4D97-AF65-F5344CB8AC3E}">
        <p14:creationId xmlns:p14="http://schemas.microsoft.com/office/powerpoint/2010/main" xmlns="" val="3201782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Estrategias Psicológicas</a:t>
            </a:r>
            <a:endParaRPr lang="es-ES" dirty="0"/>
          </a:p>
        </p:txBody>
      </p:sp>
      <p:sp>
        <p:nvSpPr>
          <p:cNvPr id="3" name="Subtitle 2"/>
          <p:cNvSpPr>
            <a:spLocks noGrp="1"/>
          </p:cNvSpPr>
          <p:nvPr>
            <p:ph type="subTitle" idx="1"/>
          </p:nvPr>
        </p:nvSpPr>
        <p:spPr/>
        <p:txBody>
          <a:bodyPr/>
          <a:lstStyle/>
          <a:p>
            <a:endParaRPr lang="en-US" dirty="0"/>
          </a:p>
        </p:txBody>
      </p:sp>
      <p:sp>
        <p:nvSpPr>
          <p:cNvPr id="4" name="Picture Placeholder 3"/>
          <p:cNvSpPr>
            <a:spLocks noGrp="1"/>
          </p:cNvSpPr>
          <p:nvPr>
            <p:ph type="pic" idx="13"/>
          </p:nvPr>
        </p:nvSpPr>
        <p:spPr/>
      </p:sp>
    </p:spTree>
    <p:extLst>
      <p:ext uri="{BB962C8B-B14F-4D97-AF65-F5344CB8AC3E}">
        <p14:creationId xmlns:p14="http://schemas.microsoft.com/office/powerpoint/2010/main" xmlns="" val="208899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Detención De Pensamiento</a:t>
            </a:r>
            <a:endParaRPr lang="es-ES" dirty="0"/>
          </a:p>
        </p:txBody>
      </p:sp>
      <p:sp>
        <p:nvSpPr>
          <p:cNvPr id="3" name="2 Marcador de contenido"/>
          <p:cNvSpPr>
            <a:spLocks noGrp="1"/>
          </p:cNvSpPr>
          <p:nvPr>
            <p:ph idx="1"/>
          </p:nvPr>
        </p:nvSpPr>
        <p:spPr/>
        <p:txBody>
          <a:bodyPr>
            <a:normAutofit/>
          </a:bodyPr>
          <a:lstStyle/>
          <a:p>
            <a:r>
              <a:rPr lang="es-ES" b="1" dirty="0" smtClean="0"/>
              <a:t>Estrategia dirigida a finalizar con un pensamiento rumiativo o irracional.</a:t>
            </a:r>
          </a:p>
          <a:p>
            <a:endParaRPr lang="es-ES" b="1" dirty="0"/>
          </a:p>
          <a:p>
            <a:r>
              <a:rPr lang="es-ES" b="1" dirty="0" smtClean="0"/>
              <a:t>Dirigida a eliminar los pensamientos que se dan a nivel emocional y que nos causan ansiedad. </a:t>
            </a:r>
          </a:p>
          <a:p>
            <a:pPr marL="0" indent="0">
              <a:buNone/>
            </a:pPr>
            <a:r>
              <a:rPr lang="es-ES" dirty="0" smtClean="0"/>
              <a:t> </a:t>
            </a:r>
            <a:endParaRPr lang="es-ES" dirty="0"/>
          </a:p>
        </p:txBody>
      </p:sp>
    </p:spTree>
    <p:extLst>
      <p:ext uri="{BB962C8B-B14F-4D97-AF65-F5344CB8AC3E}">
        <p14:creationId xmlns:p14="http://schemas.microsoft.com/office/powerpoint/2010/main" xmlns="" val="1025671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Detención De Pensamiento</a:t>
            </a:r>
            <a:endParaRPr lang="es-ES" dirty="0"/>
          </a:p>
        </p:txBody>
      </p:sp>
      <p:sp>
        <p:nvSpPr>
          <p:cNvPr id="3" name="2 Marcador de contenido"/>
          <p:cNvSpPr>
            <a:spLocks noGrp="1"/>
          </p:cNvSpPr>
          <p:nvPr>
            <p:ph idx="1"/>
          </p:nvPr>
        </p:nvSpPr>
        <p:spPr/>
        <p:txBody>
          <a:bodyPr>
            <a:normAutofit fontScale="62500" lnSpcReduction="20000"/>
          </a:bodyPr>
          <a:lstStyle/>
          <a:p>
            <a:pPr marL="0" indent="0">
              <a:buNone/>
            </a:pPr>
            <a:r>
              <a:rPr lang="es-ES" sz="3200" b="1" u="sng" dirty="0" smtClean="0"/>
              <a:t>Pasos: </a:t>
            </a:r>
          </a:p>
          <a:p>
            <a:pPr marL="514350" indent="-514350">
              <a:buFont typeface="+mj-lt"/>
              <a:buAutoNum type="arabicPeriod"/>
            </a:pPr>
            <a:r>
              <a:rPr lang="es-ES" sz="3200" dirty="0" smtClean="0"/>
              <a:t>Identificar el pensamiento ansiógeno.</a:t>
            </a:r>
          </a:p>
          <a:p>
            <a:pPr marL="514350" indent="-514350">
              <a:buFont typeface="+mj-lt"/>
              <a:buAutoNum type="arabicPeriod"/>
            </a:pPr>
            <a:r>
              <a:rPr lang="es-ES" sz="3200" dirty="0" smtClean="0"/>
              <a:t>Pronunciarlo en voz alta.</a:t>
            </a:r>
          </a:p>
          <a:p>
            <a:pPr marL="514350" indent="-514350">
              <a:buFont typeface="+mj-lt"/>
              <a:buAutoNum type="arabicPeriod"/>
            </a:pPr>
            <a:r>
              <a:rPr lang="es-ES" sz="3200" dirty="0" smtClean="0"/>
              <a:t>Seleccionar un estimulo de corte (BASTA, STOP).</a:t>
            </a:r>
          </a:p>
          <a:p>
            <a:pPr marL="514350" indent="-514350">
              <a:buFont typeface="+mj-lt"/>
              <a:buAutoNum type="arabicPeriod"/>
            </a:pPr>
            <a:r>
              <a:rPr lang="es-ES" sz="3200" dirty="0" smtClean="0"/>
              <a:t>Pronunciarlo mentalmente repetidas veces.</a:t>
            </a:r>
          </a:p>
          <a:p>
            <a:pPr marL="514350" indent="-514350">
              <a:buFont typeface="+mj-lt"/>
              <a:buAutoNum type="arabicPeriod"/>
            </a:pPr>
            <a:r>
              <a:rPr lang="es-ES" sz="3200" dirty="0" smtClean="0"/>
              <a:t>Cambiar de actividad (darse una vuelta, descansar unos minutos). </a:t>
            </a:r>
          </a:p>
          <a:p>
            <a:pPr marL="514350" indent="-514350">
              <a:buFont typeface="+mj-lt"/>
              <a:buAutoNum type="arabicPeriod"/>
            </a:pPr>
            <a:endParaRPr lang="es-ES" dirty="0"/>
          </a:p>
        </p:txBody>
      </p:sp>
    </p:spTree>
    <p:extLst>
      <p:ext uri="{BB962C8B-B14F-4D97-AF65-F5344CB8AC3E}">
        <p14:creationId xmlns:p14="http://schemas.microsoft.com/office/powerpoint/2010/main" xmlns="" val="2924419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Reestructuración </a:t>
            </a:r>
            <a:endParaRPr lang="es-ES" dirty="0"/>
          </a:p>
        </p:txBody>
      </p:sp>
      <p:sp>
        <p:nvSpPr>
          <p:cNvPr id="3" name="2 Marcador de contenido"/>
          <p:cNvSpPr>
            <a:spLocks noGrp="1"/>
          </p:cNvSpPr>
          <p:nvPr>
            <p:ph idx="1"/>
          </p:nvPr>
        </p:nvSpPr>
        <p:spPr/>
        <p:txBody>
          <a:bodyPr>
            <a:noAutofit/>
          </a:bodyPr>
          <a:lstStyle/>
          <a:p>
            <a:r>
              <a:rPr lang="es-ES" dirty="0" smtClean="0"/>
              <a:t>Se trata de cambiar la forma de pensar. </a:t>
            </a:r>
            <a:endParaRPr lang="es-ES" dirty="0"/>
          </a:p>
          <a:p>
            <a:r>
              <a:rPr lang="es-ES" dirty="0" smtClean="0"/>
              <a:t>Modificar los pensamientos negativos por pensamientos positivos.</a:t>
            </a:r>
            <a:endParaRPr lang="es-ES" dirty="0"/>
          </a:p>
          <a:p>
            <a:r>
              <a:rPr lang="es-ES" dirty="0" smtClean="0"/>
              <a:t>Reestructurar un pensamiento paralizador por uno que nos lleve a la acción ( no voy a ser capaz </a:t>
            </a:r>
            <a:r>
              <a:rPr lang="es-ES" dirty="0" smtClean="0">
                <a:sym typeface="Wingdings" pitchFamily="2" charset="2"/>
              </a:rPr>
              <a:t> lo tengo que intentar.</a:t>
            </a:r>
            <a:endParaRPr lang="es-ES" dirty="0"/>
          </a:p>
        </p:txBody>
      </p:sp>
    </p:spTree>
    <p:extLst>
      <p:ext uri="{BB962C8B-B14F-4D97-AF65-F5344CB8AC3E}">
        <p14:creationId xmlns:p14="http://schemas.microsoft.com/office/powerpoint/2010/main" xmlns="" val="2283951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2 Marcador de contenido"/>
          <p:cNvSpPr>
            <a:spLocks noGrp="1"/>
          </p:cNvSpPr>
          <p:nvPr>
            <p:ph idx="4294967295"/>
          </p:nvPr>
        </p:nvSpPr>
        <p:spPr>
          <a:xfrm>
            <a:off x="0" y="3011488"/>
            <a:ext cx="7716838" cy="3389312"/>
          </a:xfrm>
        </p:spPr>
        <p:txBody>
          <a:bodyPr/>
          <a:lstStyle/>
          <a:p>
            <a:endParaRPr lang="es-ES_tradnl" smtClean="0"/>
          </a:p>
          <a:p>
            <a:endParaRPr lang="es-ES" smtClean="0"/>
          </a:p>
        </p:txBody>
      </p:sp>
      <p:graphicFrame>
        <p:nvGraphicFramePr>
          <p:cNvPr id="5" name="4 Tabla"/>
          <p:cNvGraphicFramePr>
            <a:graphicFrameLocks noGrp="1"/>
          </p:cNvGraphicFramePr>
          <p:nvPr>
            <p:extLst>
              <p:ext uri="{D42A27DB-BD31-4B8C-83A1-F6EECF244321}">
                <p14:modId xmlns:p14="http://schemas.microsoft.com/office/powerpoint/2010/main" xmlns="" val="1299984567"/>
              </p:ext>
            </p:extLst>
          </p:nvPr>
        </p:nvGraphicFramePr>
        <p:xfrm>
          <a:off x="1076020" y="1008847"/>
          <a:ext cx="7353605" cy="5567668"/>
        </p:xfrm>
        <a:graphic>
          <a:graphicData uri="http://schemas.openxmlformats.org/drawingml/2006/table">
            <a:tbl>
              <a:tblPr firstRow="1" bandRow="1">
                <a:tableStyleId>{5C22544A-7EE6-4342-B048-85BDC9FD1C3A}</a:tableStyleId>
              </a:tblPr>
              <a:tblGrid>
                <a:gridCol w="3119711"/>
                <a:gridCol w="4233894"/>
              </a:tblGrid>
              <a:tr h="254151">
                <a:tc>
                  <a:txBody>
                    <a:bodyPr/>
                    <a:lstStyle/>
                    <a:p>
                      <a:r>
                        <a:rPr lang="es-ES_tradnl" sz="1700" dirty="0" smtClean="0"/>
                        <a:t>Pensamientos Negativos</a:t>
                      </a:r>
                      <a:endParaRPr lang="es-ES" sz="1700" dirty="0"/>
                    </a:p>
                  </a:txBody>
                  <a:tcPr marL="91449" marR="91449" marT="43177" marB="43177"/>
                </a:tc>
                <a:tc>
                  <a:txBody>
                    <a:bodyPr/>
                    <a:lstStyle/>
                    <a:p>
                      <a:r>
                        <a:rPr lang="es-ES_tradnl" sz="1700" dirty="0" smtClean="0"/>
                        <a:t>Pensamientos Positivos</a:t>
                      </a:r>
                      <a:endParaRPr lang="es-ES" sz="1700" dirty="0"/>
                    </a:p>
                  </a:txBody>
                  <a:tcPr marL="91449" marR="91449" marT="43177" marB="43177"/>
                </a:tc>
              </a:tr>
              <a:tr h="4514984">
                <a:tc>
                  <a:txBody>
                    <a:bodyPr/>
                    <a:lstStyle/>
                    <a:p>
                      <a:r>
                        <a:rPr kumimoji="0" lang="es-ES" sz="2000" kern="1200" dirty="0" smtClean="0">
                          <a:solidFill>
                            <a:schemeClr val="dk1"/>
                          </a:solidFill>
                          <a:latin typeface="+mn-lt"/>
                          <a:ea typeface="+mn-ea"/>
                          <a:cs typeface="Times New Roman" pitchFamily="18" charset="0"/>
                        </a:rPr>
                        <a:t>No me va a dar tiempo </a:t>
                      </a:r>
                    </a:p>
                    <a:p>
                      <a:endParaRPr kumimoji="0" lang="es-ES_tradnl" sz="2000" kern="1200" dirty="0" smtClean="0">
                        <a:solidFill>
                          <a:schemeClr val="dk1"/>
                        </a:solidFill>
                        <a:latin typeface="+mn-lt"/>
                        <a:ea typeface="+mn-ea"/>
                        <a:cs typeface="Times New Roman" pitchFamily="18" charset="0"/>
                      </a:endParaRPr>
                    </a:p>
                    <a:p>
                      <a:endParaRPr kumimoji="0" lang="es-ES" sz="2000" kern="1200" dirty="0" smtClean="0">
                        <a:solidFill>
                          <a:schemeClr val="dk1"/>
                        </a:solidFill>
                        <a:latin typeface="+mn-lt"/>
                        <a:ea typeface="+mn-ea"/>
                        <a:cs typeface="Times New Roman" pitchFamily="18" charset="0"/>
                      </a:endParaRPr>
                    </a:p>
                    <a:p>
                      <a:r>
                        <a:rPr kumimoji="0" lang="es-ES" sz="2000" kern="1200" dirty="0" smtClean="0">
                          <a:solidFill>
                            <a:schemeClr val="dk1"/>
                          </a:solidFill>
                          <a:latin typeface="+mn-lt"/>
                          <a:ea typeface="+mn-ea"/>
                          <a:cs typeface="Times New Roman" pitchFamily="18" charset="0"/>
                        </a:rPr>
                        <a:t>No lo aprenderé nunca </a:t>
                      </a:r>
                    </a:p>
                    <a:p>
                      <a:endParaRPr kumimoji="0" lang="es-ES_tradnl" sz="2000" kern="1200" dirty="0" smtClean="0">
                        <a:solidFill>
                          <a:schemeClr val="dk1"/>
                        </a:solidFill>
                        <a:latin typeface="+mn-lt"/>
                        <a:ea typeface="+mn-ea"/>
                        <a:cs typeface="Times New Roman" pitchFamily="18" charset="0"/>
                      </a:endParaRPr>
                    </a:p>
                    <a:p>
                      <a:endParaRPr kumimoji="0" lang="es-ES_tradnl" sz="2000" kern="1200" dirty="0" smtClean="0">
                        <a:solidFill>
                          <a:schemeClr val="dk1"/>
                        </a:solidFill>
                        <a:latin typeface="+mn-lt"/>
                        <a:ea typeface="+mn-ea"/>
                        <a:cs typeface="Times New Roman" pitchFamily="18" charset="0"/>
                      </a:endParaRPr>
                    </a:p>
                    <a:p>
                      <a:endParaRPr kumimoji="0" lang="es-ES" sz="2000" kern="1200" dirty="0" smtClean="0">
                        <a:solidFill>
                          <a:schemeClr val="dk1"/>
                        </a:solidFill>
                        <a:latin typeface="+mn-lt"/>
                        <a:ea typeface="+mn-ea"/>
                        <a:cs typeface="Times New Roman" pitchFamily="18" charset="0"/>
                      </a:endParaRPr>
                    </a:p>
                    <a:p>
                      <a:r>
                        <a:rPr kumimoji="0" lang="es-ES" sz="2000" kern="1200" dirty="0" smtClean="0">
                          <a:solidFill>
                            <a:schemeClr val="dk1"/>
                          </a:solidFill>
                          <a:latin typeface="+mn-lt"/>
                          <a:ea typeface="+mn-ea"/>
                          <a:cs typeface="Times New Roman" pitchFamily="18" charset="0"/>
                        </a:rPr>
                        <a:t>Esto es súper difícil </a:t>
                      </a:r>
                    </a:p>
                    <a:p>
                      <a:endParaRPr kumimoji="0" lang="es-ES_tradnl" sz="2000" kern="1200" dirty="0" smtClean="0">
                        <a:solidFill>
                          <a:schemeClr val="dk1"/>
                        </a:solidFill>
                        <a:latin typeface="+mn-lt"/>
                        <a:ea typeface="+mn-ea"/>
                        <a:cs typeface="Times New Roman" pitchFamily="18" charset="0"/>
                      </a:endParaRPr>
                    </a:p>
                    <a:p>
                      <a:endParaRPr kumimoji="0" lang="es-ES_tradnl" sz="2000" kern="1200" dirty="0" smtClean="0">
                        <a:solidFill>
                          <a:schemeClr val="dk1"/>
                        </a:solidFill>
                        <a:latin typeface="+mn-lt"/>
                        <a:ea typeface="+mn-ea"/>
                        <a:cs typeface="Times New Roman" pitchFamily="18" charset="0"/>
                      </a:endParaRPr>
                    </a:p>
                    <a:p>
                      <a:endParaRPr kumimoji="0" lang="es-ES_tradnl" sz="2000" kern="1200" dirty="0" smtClean="0">
                        <a:solidFill>
                          <a:schemeClr val="dk1"/>
                        </a:solidFill>
                        <a:latin typeface="+mn-lt"/>
                        <a:ea typeface="+mn-ea"/>
                        <a:cs typeface="Times New Roman" pitchFamily="18" charset="0"/>
                      </a:endParaRPr>
                    </a:p>
                    <a:p>
                      <a:r>
                        <a:rPr kumimoji="0" lang="es-ES" sz="2000" kern="1200" dirty="0" smtClean="0">
                          <a:solidFill>
                            <a:schemeClr val="dk1"/>
                          </a:solidFill>
                          <a:latin typeface="+mn-lt"/>
                          <a:ea typeface="+mn-ea"/>
                          <a:cs typeface="Times New Roman" pitchFamily="18" charset="0"/>
                        </a:rPr>
                        <a:t>Me voy a quedar en blanco </a:t>
                      </a:r>
                    </a:p>
                    <a:p>
                      <a:endParaRPr kumimoji="0" lang="es-ES" sz="1700" kern="1200" dirty="0" smtClean="0">
                        <a:solidFill>
                          <a:schemeClr val="dk1"/>
                        </a:solidFill>
                        <a:latin typeface="Times New Roman" pitchFamily="18" charset="0"/>
                        <a:ea typeface="+mn-ea"/>
                        <a:cs typeface="Times New Roman" pitchFamily="18" charset="0"/>
                      </a:endParaRPr>
                    </a:p>
                    <a:p>
                      <a:endParaRPr lang="es-ES" sz="1700" dirty="0">
                        <a:latin typeface="Times New Roman" pitchFamily="18" charset="0"/>
                        <a:cs typeface="Times New Roman" pitchFamily="18" charset="0"/>
                      </a:endParaRPr>
                    </a:p>
                  </a:txBody>
                  <a:tcPr marL="91449" marR="91449" marT="43177" marB="43177"/>
                </a:tc>
                <a:tc>
                  <a:txBody>
                    <a:bodyPr/>
                    <a:lstStyle/>
                    <a:p>
                      <a:r>
                        <a:rPr kumimoji="0" lang="es-ES_tradnl" sz="2000" kern="1200" dirty="0" smtClean="0">
                          <a:solidFill>
                            <a:schemeClr val="dk1"/>
                          </a:solidFill>
                          <a:latin typeface="+mn-lt"/>
                          <a:ea typeface="+mn-ea"/>
                          <a:cs typeface="Times New Roman" pitchFamily="18" charset="0"/>
                        </a:rPr>
                        <a:t>Voy a dar lo máximo de mi, eso siempre tiene sus frutos.</a:t>
                      </a:r>
                    </a:p>
                    <a:p>
                      <a:endParaRPr kumimoji="0" lang="es-ES" sz="2000" kern="1200" dirty="0" smtClean="0">
                        <a:solidFill>
                          <a:schemeClr val="dk1"/>
                        </a:solidFill>
                        <a:latin typeface="+mn-lt"/>
                        <a:ea typeface="+mn-ea"/>
                        <a:cs typeface="Times New Roman" pitchFamily="18" charset="0"/>
                      </a:endParaRPr>
                    </a:p>
                    <a:p>
                      <a:r>
                        <a:rPr kumimoji="0" lang="es-ES_tradnl" sz="2000" kern="1200" dirty="0" smtClean="0">
                          <a:solidFill>
                            <a:schemeClr val="dk1"/>
                          </a:solidFill>
                          <a:latin typeface="+mn-lt"/>
                          <a:ea typeface="+mn-ea"/>
                          <a:cs typeface="Times New Roman" pitchFamily="18" charset="0"/>
                        </a:rPr>
                        <a:t>Es</a:t>
                      </a:r>
                      <a:r>
                        <a:rPr kumimoji="0" lang="es-ES_tradnl" sz="2000" kern="1200" baseline="0" dirty="0" smtClean="0">
                          <a:solidFill>
                            <a:schemeClr val="dk1"/>
                          </a:solidFill>
                          <a:latin typeface="+mn-lt"/>
                          <a:ea typeface="+mn-ea"/>
                          <a:cs typeface="Times New Roman" pitchFamily="18" charset="0"/>
                        </a:rPr>
                        <a:t> cuestión de dedicarle tiempo, más tarde o más temprano acabaré aprendiéndolo.</a:t>
                      </a:r>
                      <a:endParaRPr kumimoji="0" lang="es-ES_tradnl" sz="2000" kern="1200" dirty="0" smtClean="0">
                        <a:solidFill>
                          <a:schemeClr val="dk1"/>
                        </a:solidFill>
                        <a:latin typeface="+mn-lt"/>
                        <a:ea typeface="+mn-ea"/>
                        <a:cs typeface="Times New Roman" pitchFamily="18" charset="0"/>
                      </a:endParaRPr>
                    </a:p>
                    <a:p>
                      <a:endParaRPr kumimoji="0" lang="es-ES_tradnl" sz="2000" kern="1200" dirty="0" smtClean="0">
                        <a:solidFill>
                          <a:schemeClr val="dk1"/>
                        </a:solidFill>
                        <a:latin typeface="+mn-lt"/>
                        <a:ea typeface="+mn-ea"/>
                        <a:cs typeface="Times New Roman" pitchFamily="18" charset="0"/>
                      </a:endParaRPr>
                    </a:p>
                    <a:p>
                      <a:endParaRPr kumimoji="0" lang="es-ES" sz="2000" kern="1200" dirty="0" smtClean="0">
                        <a:solidFill>
                          <a:schemeClr val="dk1"/>
                        </a:solidFill>
                        <a:latin typeface="+mn-lt"/>
                        <a:ea typeface="+mn-ea"/>
                        <a:cs typeface="Times New Roman" pitchFamily="18" charset="0"/>
                      </a:endParaRPr>
                    </a:p>
                    <a:p>
                      <a:r>
                        <a:rPr kumimoji="0" lang="es-ES" sz="2000" kern="1200" dirty="0" smtClean="0">
                          <a:solidFill>
                            <a:schemeClr val="dk1"/>
                          </a:solidFill>
                          <a:latin typeface="+mn-lt"/>
                          <a:ea typeface="+mn-ea"/>
                          <a:cs typeface="Times New Roman" pitchFamily="18" charset="0"/>
                        </a:rPr>
                        <a:t>Es una asignatura complicada, pero con una buena planificación es</a:t>
                      </a:r>
                      <a:r>
                        <a:rPr kumimoji="0" lang="es-ES" sz="2000" kern="1200" baseline="0" dirty="0" smtClean="0">
                          <a:solidFill>
                            <a:schemeClr val="dk1"/>
                          </a:solidFill>
                          <a:latin typeface="+mn-lt"/>
                          <a:ea typeface="+mn-ea"/>
                          <a:cs typeface="Times New Roman" pitchFamily="18" charset="0"/>
                        </a:rPr>
                        <a:t> posible.</a:t>
                      </a:r>
                      <a:endParaRPr kumimoji="0" lang="es-ES" sz="2000" kern="1200" dirty="0" smtClean="0">
                        <a:solidFill>
                          <a:schemeClr val="dk1"/>
                        </a:solidFill>
                        <a:latin typeface="+mn-lt"/>
                        <a:ea typeface="+mn-ea"/>
                        <a:cs typeface="Times New Roman" pitchFamily="18" charset="0"/>
                      </a:endParaRPr>
                    </a:p>
                    <a:p>
                      <a:endParaRPr kumimoji="0" lang="es-ES_tradnl" sz="2000" kern="1200" dirty="0" smtClean="0">
                        <a:solidFill>
                          <a:schemeClr val="dk1"/>
                        </a:solidFill>
                        <a:latin typeface="+mn-lt"/>
                        <a:ea typeface="+mn-ea"/>
                        <a:cs typeface="Times New Roman" pitchFamily="18" charset="0"/>
                      </a:endParaRPr>
                    </a:p>
                    <a:p>
                      <a:endParaRPr kumimoji="0" lang="es-ES" sz="2000" kern="1200" dirty="0" smtClean="0">
                        <a:solidFill>
                          <a:schemeClr val="dk1"/>
                        </a:solidFill>
                        <a:latin typeface="+mn-lt"/>
                        <a:ea typeface="+mn-ea"/>
                        <a:cs typeface="Times New Roman" pitchFamily="18" charset="0"/>
                      </a:endParaRPr>
                    </a:p>
                    <a:p>
                      <a:r>
                        <a:rPr kumimoji="0" lang="es-ES" sz="2000" kern="1200" dirty="0" smtClean="0">
                          <a:solidFill>
                            <a:schemeClr val="dk1"/>
                          </a:solidFill>
                          <a:latin typeface="+mn-lt"/>
                          <a:ea typeface="+mn-ea"/>
                          <a:cs typeface="Times New Roman" pitchFamily="18" charset="0"/>
                        </a:rPr>
                        <a:t>Voy a estudiar lo suficiente, repasaré</a:t>
                      </a:r>
                      <a:r>
                        <a:rPr kumimoji="0" lang="es-ES" sz="2000" kern="1200" baseline="0" dirty="0" smtClean="0">
                          <a:solidFill>
                            <a:schemeClr val="dk1"/>
                          </a:solidFill>
                          <a:latin typeface="+mn-lt"/>
                          <a:ea typeface="+mn-ea"/>
                          <a:cs typeface="Times New Roman" pitchFamily="18" charset="0"/>
                        </a:rPr>
                        <a:t> </a:t>
                      </a:r>
                      <a:r>
                        <a:rPr kumimoji="0" lang="es-ES" sz="2000" kern="1200" dirty="0" smtClean="0">
                          <a:solidFill>
                            <a:schemeClr val="dk1"/>
                          </a:solidFill>
                          <a:latin typeface="+mn-lt"/>
                          <a:ea typeface="+mn-ea"/>
                          <a:cs typeface="Times New Roman" pitchFamily="18" charset="0"/>
                        </a:rPr>
                        <a:t> la materia, </a:t>
                      </a:r>
                      <a:r>
                        <a:rPr kumimoji="0" lang="es-ES" sz="2000" kern="1200" baseline="0" dirty="0" smtClean="0">
                          <a:solidFill>
                            <a:schemeClr val="dk1"/>
                          </a:solidFill>
                          <a:latin typeface="+mn-lt"/>
                          <a:ea typeface="+mn-ea"/>
                          <a:cs typeface="Times New Roman" pitchFamily="18" charset="0"/>
                        </a:rPr>
                        <a:t> y eso se verá reflejado en el examen.</a:t>
                      </a:r>
                      <a:endParaRPr kumimoji="0" lang="es-ES" sz="2000" kern="1200" dirty="0" smtClean="0">
                        <a:solidFill>
                          <a:schemeClr val="dk1"/>
                        </a:solidFill>
                        <a:latin typeface="+mn-lt"/>
                        <a:ea typeface="+mn-ea"/>
                        <a:cs typeface="Times New Roman" pitchFamily="18" charset="0"/>
                      </a:endParaRPr>
                    </a:p>
                    <a:p>
                      <a:endParaRPr lang="es-ES" sz="1700" dirty="0">
                        <a:latin typeface="Times New Roman" pitchFamily="18" charset="0"/>
                        <a:cs typeface="Times New Roman" pitchFamily="18" charset="0"/>
                      </a:endParaRPr>
                    </a:p>
                  </a:txBody>
                  <a:tcPr marL="91449" marR="91449" marT="43177" marB="43177"/>
                </a:tc>
              </a:tr>
            </a:tbl>
          </a:graphicData>
        </a:graphic>
      </p:graphicFrame>
      <p:sp>
        <p:nvSpPr>
          <p:cNvPr id="66576" name="5 CuadroTexto"/>
          <p:cNvSpPr txBox="1">
            <a:spLocks noChangeArrowheads="1"/>
          </p:cNvSpPr>
          <p:nvPr/>
        </p:nvSpPr>
        <p:spPr bwMode="auto">
          <a:xfrm>
            <a:off x="8243888" y="6381750"/>
            <a:ext cx="431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2400">
                <a:latin typeface="Times New Roman" pitchFamily="18" charset="0"/>
                <a:cs typeface="Times New Roman" pitchFamily="18" charset="0"/>
                <a:hlinkClick r:id="" action="ppaction://noaction"/>
              </a:rPr>
              <a:t>*</a:t>
            </a:r>
            <a:endParaRPr lang="es-ES" sz="2400">
              <a:latin typeface="Times New Roman" pitchFamily="18" charset="0"/>
              <a:cs typeface="Times New Roman" pitchFamily="18" charset="0"/>
            </a:endParaRPr>
          </a:p>
        </p:txBody>
      </p:sp>
    </p:spTree>
    <p:extLst>
      <p:ext uri="{BB962C8B-B14F-4D97-AF65-F5344CB8AC3E}">
        <p14:creationId xmlns:p14="http://schemas.microsoft.com/office/powerpoint/2010/main" xmlns="" val="1696527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Relajación</a:t>
            </a:r>
            <a:endParaRPr lang="es-ES" dirty="0"/>
          </a:p>
        </p:txBody>
      </p:sp>
      <p:sp>
        <p:nvSpPr>
          <p:cNvPr id="3" name="Content Placeholder 2"/>
          <p:cNvSpPr>
            <a:spLocks noGrp="1"/>
          </p:cNvSpPr>
          <p:nvPr>
            <p:ph idx="1"/>
          </p:nvPr>
        </p:nvSpPr>
        <p:spPr>
          <a:xfrm>
            <a:off x="873758" y="3888678"/>
            <a:ext cx="7716838" cy="2300740"/>
          </a:xfrm>
        </p:spPr>
        <p:txBody>
          <a:bodyPr/>
          <a:lstStyle/>
          <a:p>
            <a:pPr marL="0" indent="0">
              <a:buNone/>
            </a:pPr>
            <a:r>
              <a:rPr lang="es-ES" dirty="0" smtClean="0"/>
              <a:t>A continuación explicaremos una técnica de relajación, que podremos practicar, antes y durante  algún examen, o una situación que nos produzca ansiedad.</a:t>
            </a:r>
            <a:endParaRPr lang="es-ES" dirty="0"/>
          </a:p>
        </p:txBody>
      </p:sp>
    </p:spTree>
    <p:extLst>
      <p:ext uri="{BB962C8B-B14F-4D97-AF65-F5344CB8AC3E}">
        <p14:creationId xmlns:p14="http://schemas.microsoft.com/office/powerpoint/2010/main" xmlns="" val="2876890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Gestión del tiempo </a:t>
            </a:r>
            <a:endParaRPr lang="es-ES" dirty="0"/>
          </a:p>
        </p:txBody>
      </p:sp>
      <p:sp>
        <p:nvSpPr>
          <p:cNvPr id="3" name="Content Placeholder 2"/>
          <p:cNvSpPr>
            <a:spLocks noGrp="1"/>
          </p:cNvSpPr>
          <p:nvPr>
            <p:ph idx="1"/>
          </p:nvPr>
        </p:nvSpPr>
        <p:spPr/>
        <p:txBody>
          <a:bodyPr/>
          <a:lstStyle/>
          <a:p>
            <a:r>
              <a:rPr lang="es-ES_tradnl" dirty="0" smtClean="0"/>
              <a:t>Crear listas con todas las cosas que hay que hacer.</a:t>
            </a:r>
          </a:p>
          <a:p>
            <a:r>
              <a:rPr lang="es-ES_tradnl" dirty="0" smtClean="0"/>
              <a:t>Establecer pequeñas metas de estudio.</a:t>
            </a:r>
          </a:p>
          <a:p>
            <a:r>
              <a:rPr lang="es-ES_tradnl" dirty="0" smtClean="0"/>
              <a:t>La planificación con tiempo es esencial.</a:t>
            </a:r>
          </a:p>
          <a:p>
            <a:r>
              <a:rPr lang="es-ES_tradnl" dirty="0" smtClean="0"/>
              <a:t>Horarios abiertos.</a:t>
            </a:r>
          </a:p>
        </p:txBody>
      </p:sp>
    </p:spTree>
    <p:extLst>
      <p:ext uri="{BB962C8B-B14F-4D97-AF65-F5344CB8AC3E}">
        <p14:creationId xmlns:p14="http://schemas.microsoft.com/office/powerpoint/2010/main" xmlns="" val="334761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a:t>
            </a:r>
            <a:r>
              <a:rPr lang="en-US" dirty="0" err="1" smtClean="0"/>
              <a:t>evaluación</a:t>
            </a:r>
            <a:endParaRPr lang="en-US" dirty="0"/>
          </a:p>
        </p:txBody>
      </p:sp>
      <p:sp>
        <p:nvSpPr>
          <p:cNvPr id="3" name="Content Placeholder 2"/>
          <p:cNvSpPr>
            <a:spLocks noGrp="1"/>
          </p:cNvSpPr>
          <p:nvPr>
            <p:ph idx="1"/>
          </p:nvPr>
        </p:nvSpPr>
        <p:spPr>
          <a:xfrm>
            <a:off x="712788" y="3530909"/>
            <a:ext cx="7716838" cy="2658509"/>
          </a:xfrm>
        </p:spPr>
        <p:txBody>
          <a:bodyPr/>
          <a:lstStyle/>
          <a:p>
            <a:r>
              <a:rPr lang="es-ES_tradnl" dirty="0"/>
              <a:t>La auto-puntuación de este test sirve para que las personas vean el apoyo que puedan tener en la misma clase. Por otro lado se estaría autoevaluando a la presión social que tiende la familia o el grupo de iguales referente a las notas.</a:t>
            </a:r>
            <a:endParaRPr lang="en-US" dirty="0"/>
          </a:p>
          <a:p>
            <a:pPr marL="0" indent="0">
              <a:buNone/>
            </a:pPr>
            <a:endParaRPr lang="en-US" dirty="0"/>
          </a:p>
        </p:txBody>
      </p:sp>
    </p:spTree>
    <p:extLst>
      <p:ext uri="{BB962C8B-B14F-4D97-AF65-F5344CB8AC3E}">
        <p14:creationId xmlns:p14="http://schemas.microsoft.com/office/powerpoint/2010/main" xmlns="" val="1677243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Técnicas de estudio</a:t>
            </a:r>
            <a:endParaRPr lang="es-ES" dirty="0"/>
          </a:p>
        </p:txBody>
      </p:sp>
      <p:sp>
        <p:nvSpPr>
          <p:cNvPr id="3" name="Content Placeholder 2"/>
          <p:cNvSpPr>
            <a:spLocks noGrp="1"/>
          </p:cNvSpPr>
          <p:nvPr>
            <p:ph idx="1"/>
          </p:nvPr>
        </p:nvSpPr>
        <p:spPr/>
        <p:txBody>
          <a:bodyPr/>
          <a:lstStyle/>
          <a:p>
            <a:r>
              <a:rPr lang="es-ES" dirty="0" smtClean="0"/>
              <a:t>Subrayar </a:t>
            </a:r>
          </a:p>
          <a:p>
            <a:r>
              <a:rPr lang="es-ES" dirty="0" smtClean="0"/>
              <a:t>Mapas mentales </a:t>
            </a:r>
          </a:p>
          <a:p>
            <a:r>
              <a:rPr lang="es-ES" dirty="0" smtClean="0"/>
              <a:t>Fichas de estudio</a:t>
            </a:r>
          </a:p>
          <a:p>
            <a:r>
              <a:rPr lang="es-ES" dirty="0" err="1" smtClean="0"/>
              <a:t>Brainstorming</a:t>
            </a:r>
            <a:endParaRPr lang="es-ES" dirty="0"/>
          </a:p>
        </p:txBody>
      </p:sp>
    </p:spTree>
    <p:extLst>
      <p:ext uri="{BB962C8B-B14F-4D97-AF65-F5344CB8AC3E}">
        <p14:creationId xmlns:p14="http://schemas.microsoft.com/office/powerpoint/2010/main" xmlns="" val="456595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smtClean="0"/>
              <a:t>Subrayar</a:t>
            </a:r>
            <a:endParaRPr lang="es-ES" dirty="0"/>
          </a:p>
        </p:txBody>
      </p:sp>
      <p:pic>
        <p:nvPicPr>
          <p:cNvPr id="6" name="Picture Placeholder 5" descr="images-19.jpg"/>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l="-308" t="-714" r="610" b="714"/>
          <a:stretch/>
        </p:blipFill>
        <p:spPr>
          <a:xfrm rot="21416935">
            <a:off x="440178" y="2034303"/>
            <a:ext cx="3416723" cy="4523472"/>
          </a:xfrm>
        </p:spPr>
      </p:pic>
      <p:sp>
        <p:nvSpPr>
          <p:cNvPr id="5" name="Text Placeholder 4"/>
          <p:cNvSpPr>
            <a:spLocks noGrp="1"/>
          </p:cNvSpPr>
          <p:nvPr>
            <p:ph type="body" sz="half" idx="2"/>
          </p:nvPr>
        </p:nvSpPr>
        <p:spPr>
          <a:xfrm>
            <a:off x="4477870" y="3191924"/>
            <a:ext cx="3951755" cy="2997494"/>
          </a:xfrm>
        </p:spPr>
        <p:txBody>
          <a:bodyPr>
            <a:normAutofit/>
          </a:bodyPr>
          <a:lstStyle/>
          <a:p>
            <a:r>
              <a:rPr lang="es-ES" sz="2800" dirty="0" smtClean="0"/>
              <a:t>El objetivo del subrayado es destacar las ideas más importantes, de manera que sea más fácil  recordar .</a:t>
            </a:r>
            <a:endParaRPr lang="es-ES" sz="2800" dirty="0"/>
          </a:p>
        </p:txBody>
      </p:sp>
    </p:spTree>
    <p:extLst>
      <p:ext uri="{BB962C8B-B14F-4D97-AF65-F5344CB8AC3E}">
        <p14:creationId xmlns:p14="http://schemas.microsoft.com/office/powerpoint/2010/main" xmlns="" val="3001062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Mapas Mentales </a:t>
            </a:r>
            <a:endParaRPr lang="es-ES_tradnl" dirty="0"/>
          </a:p>
        </p:txBody>
      </p:sp>
      <p:sp>
        <p:nvSpPr>
          <p:cNvPr id="4" name="Text Placeholder 3"/>
          <p:cNvSpPr>
            <a:spLocks noGrp="1"/>
          </p:cNvSpPr>
          <p:nvPr>
            <p:ph type="body" sz="half" idx="2"/>
          </p:nvPr>
        </p:nvSpPr>
        <p:spPr>
          <a:xfrm>
            <a:off x="4683301" y="3281366"/>
            <a:ext cx="3951755" cy="2764944"/>
          </a:xfrm>
        </p:spPr>
        <p:txBody>
          <a:bodyPr>
            <a:normAutofit/>
          </a:bodyPr>
          <a:lstStyle/>
          <a:p>
            <a:r>
              <a:rPr lang="es-ES" sz="2800" dirty="0" smtClean="0"/>
              <a:t>Permiten convertir lecciones tediosas en algo más ameno a la hora de estudiar.  Se trata de organizar las ideas</a:t>
            </a:r>
            <a:r>
              <a:rPr lang="en-US" sz="2800" dirty="0" smtClean="0"/>
              <a:t>.</a:t>
            </a:r>
            <a:endParaRPr lang="en-US" sz="2800" dirty="0"/>
          </a:p>
        </p:txBody>
      </p:sp>
      <p:pic>
        <p:nvPicPr>
          <p:cNvPr id="7" name="Picture Placeholder 6" descr="mind-skills-mind-map.jpg"/>
          <p:cNvPicPr>
            <a:picLocks noGrp="1" noChangeAspect="1"/>
          </p:cNvPicPr>
          <p:nvPr>
            <p:ph type="pic" idx="1"/>
          </p:nvPr>
        </p:nvPicPr>
        <p:blipFill rotWithShape="1">
          <a:blip r:embed="rId3" cstate="email">
            <a:extLst>
              <a:ext uri="{28A0092B-C50C-407E-A947-70E740481C1C}">
                <a14:useLocalDpi xmlns:a14="http://schemas.microsoft.com/office/drawing/2010/main" xmlns="" val="0"/>
              </a:ext>
            </a:extLst>
          </a:blip>
          <a:srcRect l="21842" t="11810" r="22330"/>
          <a:stretch/>
        </p:blipFill>
        <p:spPr>
          <a:xfrm rot="21416935">
            <a:off x="283621" y="1933443"/>
            <a:ext cx="3614361" cy="4438309"/>
          </a:xfrm>
        </p:spPr>
      </p:pic>
    </p:spTree>
    <p:extLst>
      <p:ext uri="{BB962C8B-B14F-4D97-AF65-F5344CB8AC3E}">
        <p14:creationId xmlns:p14="http://schemas.microsoft.com/office/powerpoint/2010/main" xmlns="" val="2780193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Brainstorming</a:t>
            </a:r>
            <a:endParaRPr lang="en-US" dirty="0"/>
          </a:p>
        </p:txBody>
      </p:sp>
      <p:pic>
        <p:nvPicPr>
          <p:cNvPr id="5" name="Picture Placeholder 4" descr="thebigidea-resized-600.png"/>
          <p:cNvPicPr>
            <a:picLocks noGrp="1" noChangeAspect="1"/>
          </p:cNvPicPr>
          <p:nvPr>
            <p:ph type="pic" idx="1"/>
          </p:nvPr>
        </p:nvPicPr>
        <p:blipFill>
          <a:blip r:embed="rId2" cstate="email">
            <a:extLst>
              <a:ext uri="{28A0092B-C50C-407E-A947-70E740481C1C}">
                <a14:useLocalDpi xmlns:a14="http://schemas.microsoft.com/office/drawing/2010/main" xmlns="" val="0"/>
              </a:ext>
            </a:extLst>
          </a:blip>
          <a:srcRect l="14403" r="14403"/>
          <a:stretch>
            <a:fillRect/>
          </a:stretch>
        </p:blipFill>
        <p:spPr>
          <a:xfrm rot="21416935">
            <a:off x="437015" y="1978242"/>
            <a:ext cx="3703911" cy="4349027"/>
          </a:xfrm>
        </p:spPr>
      </p:pic>
      <p:sp>
        <p:nvSpPr>
          <p:cNvPr id="4" name="Text Placeholder 3"/>
          <p:cNvSpPr>
            <a:spLocks noGrp="1"/>
          </p:cNvSpPr>
          <p:nvPr>
            <p:ph type="body" sz="half" idx="2"/>
          </p:nvPr>
        </p:nvSpPr>
        <p:spPr>
          <a:xfrm>
            <a:off x="4674611" y="2977261"/>
            <a:ext cx="3951755" cy="3176379"/>
          </a:xfrm>
        </p:spPr>
        <p:txBody>
          <a:bodyPr>
            <a:normAutofit/>
          </a:bodyPr>
          <a:lstStyle/>
          <a:p>
            <a:r>
              <a:rPr lang="es-ES" sz="2800" dirty="0" smtClean="0"/>
              <a:t>El objetivo es romper las limitaciones habituales del pensamiento y crear un conjunto de ideas entre las que poder escoger.</a:t>
            </a:r>
            <a:endParaRPr lang="es-ES" sz="2800" dirty="0"/>
          </a:p>
        </p:txBody>
      </p:sp>
    </p:spTree>
    <p:extLst>
      <p:ext uri="{BB962C8B-B14F-4D97-AF65-F5344CB8AC3E}">
        <p14:creationId xmlns:p14="http://schemas.microsoft.com/office/powerpoint/2010/main" xmlns="" val="3190852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Después Del Examen</a:t>
            </a:r>
            <a:endParaRPr lang="es-ES" dirty="0"/>
          </a:p>
        </p:txBody>
      </p:sp>
      <p:sp>
        <p:nvSpPr>
          <p:cNvPr id="3" name="2 Marcador de contenido"/>
          <p:cNvSpPr>
            <a:spLocks noGrp="1"/>
          </p:cNvSpPr>
          <p:nvPr>
            <p:ph idx="1"/>
          </p:nvPr>
        </p:nvSpPr>
        <p:spPr/>
        <p:txBody>
          <a:bodyPr>
            <a:normAutofit fontScale="70000" lnSpcReduction="20000"/>
          </a:bodyPr>
          <a:lstStyle/>
          <a:p>
            <a:pPr lvl="1"/>
            <a:r>
              <a:rPr lang="es-ES" sz="3200" dirty="0" smtClean="0"/>
              <a:t>No es recomendable buscar en los apuntes aquello en lo que teníamos duda</a:t>
            </a:r>
          </a:p>
          <a:p>
            <a:pPr lvl="1"/>
            <a:endParaRPr lang="es-ES" sz="3200" dirty="0" smtClean="0"/>
          </a:p>
          <a:p>
            <a:pPr lvl="1"/>
            <a:r>
              <a:rPr lang="es-ES" sz="3200" dirty="0" smtClean="0"/>
              <a:t>Apunta las preguntas que recuerdes y repasa solo aquella que has dejado en blanco.</a:t>
            </a:r>
          </a:p>
          <a:p>
            <a:pPr lvl="1"/>
            <a:endParaRPr lang="es-ES" sz="3200" dirty="0" smtClean="0"/>
          </a:p>
          <a:p>
            <a:pPr lvl="1"/>
            <a:r>
              <a:rPr lang="es-ES" sz="3200" dirty="0"/>
              <a:t>No asegurar con tus compañeros las preguntas dudosas. </a:t>
            </a:r>
          </a:p>
          <a:p>
            <a:pPr marL="274320" lvl="1" indent="0">
              <a:buNone/>
            </a:pPr>
            <a:endParaRPr lang="es-ES" sz="3200" dirty="0" smtClean="0"/>
          </a:p>
        </p:txBody>
      </p:sp>
    </p:spTree>
    <p:extLst>
      <p:ext uri="{BB962C8B-B14F-4D97-AF65-F5344CB8AC3E}">
        <p14:creationId xmlns:p14="http://schemas.microsoft.com/office/powerpoint/2010/main" xmlns="" val="2834798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Después Del Examen</a:t>
            </a:r>
            <a:endParaRPr lang="es-ES" dirty="0"/>
          </a:p>
        </p:txBody>
      </p:sp>
      <p:sp>
        <p:nvSpPr>
          <p:cNvPr id="3" name="2 Marcador de contenido"/>
          <p:cNvSpPr>
            <a:spLocks noGrp="1"/>
          </p:cNvSpPr>
          <p:nvPr>
            <p:ph idx="1"/>
          </p:nvPr>
        </p:nvSpPr>
        <p:spPr/>
        <p:txBody>
          <a:bodyPr>
            <a:normAutofit fontScale="92500" lnSpcReduction="10000"/>
          </a:bodyPr>
          <a:lstStyle/>
          <a:p>
            <a:endParaRPr lang="es-ES" sz="3200" dirty="0"/>
          </a:p>
          <a:p>
            <a:pPr marL="182880" lvl="1"/>
            <a:r>
              <a:rPr lang="es-ES" sz="2800" dirty="0" smtClean="0"/>
              <a:t>No es recomendable empezar a estudiar ese mismo día para otro examen </a:t>
            </a:r>
          </a:p>
          <a:p>
            <a:pPr marL="182880" lvl="1"/>
            <a:endParaRPr lang="es-ES" sz="2800" dirty="0"/>
          </a:p>
          <a:p>
            <a:pPr marL="182880" lvl="1"/>
            <a:r>
              <a:rPr lang="es-ES" sz="2800" dirty="0" smtClean="0"/>
              <a:t>Es </a:t>
            </a:r>
            <a:r>
              <a:rPr lang="es-ES" sz="2800" dirty="0"/>
              <a:t>hora de pensar en lo que se podría mejorar de cara al próximo </a:t>
            </a:r>
            <a:r>
              <a:rPr lang="es-ES" sz="2800" dirty="0" smtClean="0"/>
              <a:t>examen y lo que hicimos bien y debemos mantener </a:t>
            </a:r>
            <a:endParaRPr lang="es-ES" sz="2800" dirty="0"/>
          </a:p>
          <a:p>
            <a:endParaRPr lang="es-ES" sz="3200" dirty="0"/>
          </a:p>
        </p:txBody>
      </p:sp>
    </p:spTree>
    <p:extLst>
      <p:ext uri="{BB962C8B-B14F-4D97-AF65-F5344CB8AC3E}">
        <p14:creationId xmlns:p14="http://schemas.microsoft.com/office/powerpoint/2010/main" xmlns="" val="377791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Piensa Que…</a:t>
            </a:r>
            <a:endParaRPr lang="es-ES" dirty="0"/>
          </a:p>
        </p:txBody>
      </p:sp>
      <p:sp>
        <p:nvSpPr>
          <p:cNvPr id="3" name="2 Marcador de contenido"/>
          <p:cNvSpPr>
            <a:spLocks noGrp="1"/>
          </p:cNvSpPr>
          <p:nvPr>
            <p:ph idx="1"/>
          </p:nvPr>
        </p:nvSpPr>
        <p:spPr/>
        <p:txBody>
          <a:bodyPr>
            <a:normAutofit fontScale="77500" lnSpcReduction="20000"/>
          </a:bodyPr>
          <a:lstStyle/>
          <a:p>
            <a:r>
              <a:rPr lang="es-ES" sz="3200" dirty="0" smtClean="0"/>
              <a:t>Si te ves capaz de afrontarlo y superarlo, no sufrirás las consecuencia de la ansiedad </a:t>
            </a:r>
            <a:endParaRPr lang="es-ES" sz="3200" dirty="0"/>
          </a:p>
          <a:p>
            <a:r>
              <a:rPr lang="es-ES" sz="3200" dirty="0" smtClean="0"/>
              <a:t>Si la ansiedad no la causa el examen y la causamos nosotros, esta en nuestra mano reducirla </a:t>
            </a:r>
            <a:endParaRPr lang="es-ES" sz="3200" dirty="0"/>
          </a:p>
          <a:p>
            <a:r>
              <a:rPr lang="es-ES" sz="3200" dirty="0" smtClean="0"/>
              <a:t>Si alguna vez has tenido una mala experiencia, ten presente que…</a:t>
            </a:r>
          </a:p>
          <a:p>
            <a:endParaRPr lang="es-ES" dirty="0"/>
          </a:p>
          <a:p>
            <a:pPr marL="0" indent="0">
              <a:buNone/>
            </a:pPr>
            <a:endParaRPr lang="es-ES" dirty="0"/>
          </a:p>
        </p:txBody>
      </p:sp>
    </p:spTree>
    <p:extLst>
      <p:ext uri="{BB962C8B-B14F-4D97-AF65-F5344CB8AC3E}">
        <p14:creationId xmlns:p14="http://schemas.microsoft.com/office/powerpoint/2010/main" xmlns="" val="4216531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0622" y="2477337"/>
            <a:ext cx="7333086" cy="2862322"/>
          </a:xfrm>
          <a:prstGeom prst="rect">
            <a:avLst/>
          </a:prstGeom>
        </p:spPr>
        <p:txBody>
          <a:bodyPr wrap="square">
            <a:spAutoFit/>
          </a:bodyPr>
          <a:lstStyle/>
          <a:p>
            <a:r>
              <a:rPr lang="es-ES" sz="3600" dirty="0">
                <a:solidFill>
                  <a:schemeClr val="bg1"/>
                </a:solidFill>
              </a:rPr>
              <a:t>“NO ES EL EXAMEN LO QUE NOS PROVOCA ANSIEDAD, SOMOS NOSOTROS MISMOS AL CREER QUE NO PODREMOS SUPERARLO”</a:t>
            </a:r>
          </a:p>
        </p:txBody>
      </p:sp>
    </p:spTree>
    <p:extLst>
      <p:ext uri="{BB962C8B-B14F-4D97-AF65-F5344CB8AC3E}">
        <p14:creationId xmlns:p14="http://schemas.microsoft.com/office/powerpoint/2010/main" xmlns="" val="4241635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GRACIAS POR LA ATENCIÓN</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78976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a:t>
            </a:r>
            <a:r>
              <a:rPr lang="en-US" dirty="0" err="1" smtClean="0"/>
              <a:t>evaluación</a:t>
            </a:r>
            <a:endParaRPr lang="en-US" dirty="0"/>
          </a:p>
        </p:txBody>
      </p:sp>
      <p:sp>
        <p:nvSpPr>
          <p:cNvPr id="3" name="Content Placeholder 2"/>
          <p:cNvSpPr>
            <a:spLocks noGrp="1"/>
          </p:cNvSpPr>
          <p:nvPr>
            <p:ph idx="1"/>
          </p:nvPr>
        </p:nvSpPr>
        <p:spPr/>
        <p:txBody>
          <a:bodyPr>
            <a:normAutofit lnSpcReduction="10000"/>
          </a:bodyPr>
          <a:lstStyle/>
          <a:p>
            <a:r>
              <a:rPr lang="es-ES_tradnl" dirty="0"/>
              <a:t>El auto-test se analizaría de la siguiente forma:</a:t>
            </a:r>
          </a:p>
          <a:p>
            <a:r>
              <a:rPr lang="es-ES_tradnl" dirty="0" smtClean="0"/>
              <a:t>1</a:t>
            </a:r>
            <a:r>
              <a:rPr lang="es-ES_tradnl" dirty="0"/>
              <a:t>. Nunca le ocurre esta </a:t>
            </a:r>
            <a:r>
              <a:rPr lang="es-ES_tradnl" dirty="0" smtClean="0"/>
              <a:t>situación.</a:t>
            </a:r>
          </a:p>
          <a:p>
            <a:r>
              <a:rPr lang="es-ES_tradnl" dirty="0" smtClean="0"/>
              <a:t>2</a:t>
            </a:r>
            <a:r>
              <a:rPr lang="es-ES_tradnl" dirty="0"/>
              <a:t>. Casi Nunca le </a:t>
            </a:r>
            <a:r>
              <a:rPr lang="es-ES_tradnl" dirty="0" smtClean="0"/>
              <a:t>ocurre.</a:t>
            </a:r>
            <a:endParaRPr lang="es-ES_tradnl" dirty="0"/>
          </a:p>
          <a:p>
            <a:r>
              <a:rPr lang="es-ES_tradnl" dirty="0"/>
              <a:t>3. Regularmente le </a:t>
            </a:r>
            <a:r>
              <a:rPr lang="es-ES_tradnl" dirty="0" smtClean="0"/>
              <a:t>ocurre.</a:t>
            </a:r>
            <a:endParaRPr lang="es-ES_tradnl" dirty="0"/>
          </a:p>
          <a:p>
            <a:r>
              <a:rPr lang="es-ES_tradnl" dirty="0"/>
              <a:t>4. Casi siempre le </a:t>
            </a:r>
            <a:r>
              <a:rPr lang="es-ES_tradnl" dirty="0" smtClean="0"/>
              <a:t>ocurre.</a:t>
            </a:r>
            <a:endParaRPr lang="es-ES_tradnl" dirty="0"/>
          </a:p>
          <a:p>
            <a:r>
              <a:rPr lang="es-ES_tradnl" dirty="0"/>
              <a:t>5. Siempre le </a:t>
            </a:r>
            <a:r>
              <a:rPr lang="es-ES_tradnl" dirty="0" smtClean="0"/>
              <a:t>ocurre.</a:t>
            </a:r>
            <a:endParaRPr lang="en-US" dirty="0"/>
          </a:p>
        </p:txBody>
      </p:sp>
    </p:spTree>
    <p:extLst>
      <p:ext uri="{BB962C8B-B14F-4D97-AF65-F5344CB8AC3E}">
        <p14:creationId xmlns:p14="http://schemas.microsoft.com/office/powerpoint/2010/main" xmlns="" val="400350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2-23 at 10.29.57.png"/>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rcRect l="1211" r="1211"/>
          <a:stretch>
            <a:fillRect/>
          </a:stretch>
        </p:blipFill>
        <p:spPr>
          <a:xfrm>
            <a:off x="715423" y="1699407"/>
            <a:ext cx="7923310" cy="4633119"/>
          </a:xfrm>
        </p:spPr>
      </p:pic>
    </p:spTree>
    <p:extLst>
      <p:ext uri="{BB962C8B-B14F-4D97-AF65-F5344CB8AC3E}">
        <p14:creationId xmlns:p14="http://schemas.microsoft.com/office/powerpoint/2010/main" xmlns="" val="18306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a:t>
            </a:r>
            <a:r>
              <a:rPr lang="es-ES_tradnl" dirty="0" smtClean="0"/>
              <a:t>Psicológico</a:t>
            </a:r>
            <a:endParaRPr lang="es-ES_tradnl" dirty="0"/>
          </a:p>
        </p:txBody>
      </p:sp>
      <p:sp>
        <p:nvSpPr>
          <p:cNvPr id="4" name="Content Placeholder 3"/>
          <p:cNvSpPr>
            <a:spLocks noGrp="1"/>
          </p:cNvSpPr>
          <p:nvPr>
            <p:ph idx="1"/>
          </p:nvPr>
        </p:nvSpPr>
        <p:spPr/>
        <p:txBody>
          <a:bodyPr>
            <a:normAutofit/>
          </a:bodyPr>
          <a:lstStyle/>
          <a:p>
            <a:r>
              <a:rPr lang="es-ES" dirty="0">
                <a:effectLst/>
              </a:rPr>
              <a:t>Este test es totalmente psicológico donde los/as estudiantes se identificaran los síntomas a nivel fisiológicos, cognitivos y conductuales.</a:t>
            </a:r>
            <a:endParaRPr lang="en-US" dirty="0">
              <a:effectLst/>
            </a:endParaRPr>
          </a:p>
          <a:p>
            <a:endParaRPr lang="en-US" dirty="0"/>
          </a:p>
        </p:txBody>
      </p:sp>
    </p:spTree>
    <p:extLst>
      <p:ext uri="{BB962C8B-B14F-4D97-AF65-F5344CB8AC3E}">
        <p14:creationId xmlns:p14="http://schemas.microsoft.com/office/powerpoint/2010/main" xmlns="" val="317754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t>
            </a:r>
            <a:r>
              <a:rPr lang="es-ES_tradnl" dirty="0" smtClean="0"/>
              <a:t>Psicológico</a:t>
            </a:r>
            <a:endParaRPr lang="es-ES_tradnl" dirty="0"/>
          </a:p>
        </p:txBody>
      </p:sp>
      <p:sp>
        <p:nvSpPr>
          <p:cNvPr id="3" name="Content Placeholder 2"/>
          <p:cNvSpPr>
            <a:spLocks noGrp="1"/>
          </p:cNvSpPr>
          <p:nvPr>
            <p:ph idx="1"/>
          </p:nvPr>
        </p:nvSpPr>
        <p:spPr/>
        <p:txBody>
          <a:bodyPr/>
          <a:lstStyle/>
          <a:p>
            <a:r>
              <a:rPr lang="es-ES" dirty="0">
                <a:effectLst/>
              </a:rPr>
              <a:t>Los fisiológicos se analizarían con los ítems -</a:t>
            </a:r>
            <a:r>
              <a:rPr lang="es-ES" dirty="0">
                <a:effectLst/>
                <a:sym typeface="Wingdings"/>
              </a:rPr>
              <a:t></a:t>
            </a:r>
            <a:r>
              <a:rPr lang="es-ES" dirty="0">
                <a:effectLst/>
              </a:rPr>
              <a:t>02, 05, 08, 11</a:t>
            </a:r>
            <a:endParaRPr lang="en-US" dirty="0">
              <a:effectLst/>
            </a:endParaRPr>
          </a:p>
          <a:p>
            <a:r>
              <a:rPr lang="es-ES" dirty="0">
                <a:effectLst/>
              </a:rPr>
              <a:t>Los cognitivos se analizarían con los ítems -</a:t>
            </a:r>
            <a:r>
              <a:rPr lang="es-ES" dirty="0">
                <a:effectLst/>
                <a:sym typeface="Wingdings"/>
              </a:rPr>
              <a:t></a:t>
            </a:r>
            <a:r>
              <a:rPr lang="es-ES" dirty="0">
                <a:effectLst/>
              </a:rPr>
              <a:t>01, 04, 07, 10</a:t>
            </a:r>
            <a:endParaRPr lang="en-US" dirty="0">
              <a:effectLst/>
            </a:endParaRPr>
          </a:p>
          <a:p>
            <a:r>
              <a:rPr lang="es-ES" dirty="0">
                <a:effectLst/>
              </a:rPr>
              <a:t>Los conductuales se analizarían con los ítems-</a:t>
            </a:r>
            <a:r>
              <a:rPr lang="es-ES" dirty="0">
                <a:effectLst/>
                <a:sym typeface="Wingdings"/>
              </a:rPr>
              <a:t></a:t>
            </a:r>
            <a:r>
              <a:rPr lang="es-ES" dirty="0">
                <a:effectLst/>
              </a:rPr>
              <a:t> 03,06, 09,12</a:t>
            </a:r>
            <a:endParaRPr lang="en-US" dirty="0">
              <a:effectLst/>
            </a:endParaRPr>
          </a:p>
          <a:p>
            <a:endParaRPr lang="en-US" dirty="0"/>
          </a:p>
        </p:txBody>
      </p:sp>
    </p:spTree>
    <p:extLst>
      <p:ext uri="{BB962C8B-B14F-4D97-AF65-F5344CB8AC3E}">
        <p14:creationId xmlns:p14="http://schemas.microsoft.com/office/powerpoint/2010/main" xmlns="" val="3633082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2-23 at 21.08.23.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9137" y="1550577"/>
            <a:ext cx="6758863" cy="4404296"/>
          </a:xfrm>
          <a:prstGeom prst="rect">
            <a:avLst/>
          </a:prstGeom>
        </p:spPr>
      </p:pic>
    </p:spTree>
    <p:extLst>
      <p:ext uri="{BB962C8B-B14F-4D97-AF65-F5344CB8AC3E}">
        <p14:creationId xmlns:p14="http://schemas.microsoft.com/office/powerpoint/2010/main" xmlns="" val="154476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2-23 at 21.14.47.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1207" y="2160910"/>
            <a:ext cx="7273964" cy="3942422"/>
          </a:xfrm>
          <a:prstGeom prst="rect">
            <a:avLst/>
          </a:prstGeom>
        </p:spPr>
      </p:pic>
    </p:spTree>
    <p:extLst>
      <p:ext uri="{BB962C8B-B14F-4D97-AF65-F5344CB8AC3E}">
        <p14:creationId xmlns:p14="http://schemas.microsoft.com/office/powerpoint/2010/main" xmlns="" val="101704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479</TotalTime>
  <Words>1431</Words>
  <Application>Microsoft Office PowerPoint</Application>
  <PresentationFormat>Presentación en pantalla (4:3)</PresentationFormat>
  <Paragraphs>164</Paragraphs>
  <Slides>38</Slides>
  <Notes>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Sky</vt:lpstr>
      <vt:lpstr>Ansiedad Ante Los Exámenes </vt:lpstr>
      <vt:lpstr>Test Auto-evaluación</vt:lpstr>
      <vt:lpstr>Test Auto-evaluación</vt:lpstr>
      <vt:lpstr>Test Auto-evaluación</vt:lpstr>
      <vt:lpstr>Diapositiva 5</vt:lpstr>
      <vt:lpstr>Test Psicológico</vt:lpstr>
      <vt:lpstr>Test Psicológico</vt:lpstr>
      <vt:lpstr>Diapositiva 8</vt:lpstr>
      <vt:lpstr>Diapositiva 9</vt:lpstr>
      <vt:lpstr>¿Cómo os habéis sentido ante la posibilidad de hacer un examen sorpresa?</vt:lpstr>
      <vt:lpstr>Ansiedad</vt:lpstr>
      <vt:lpstr>Ansiedad…</vt:lpstr>
      <vt:lpstr>…En Los Exámenes </vt:lpstr>
      <vt:lpstr>Tipos De Ansiedad</vt:lpstr>
      <vt:lpstr>¿Por Qué Se Produce?</vt:lpstr>
      <vt:lpstr>Estrategias sociales </vt:lpstr>
      <vt:lpstr>Exámenes </vt:lpstr>
      <vt:lpstr>Presión Social</vt:lpstr>
      <vt:lpstr>Expectativas Familiares</vt:lpstr>
      <vt:lpstr>Estrategias Sociales </vt:lpstr>
      <vt:lpstr>Estrategias Sociales </vt:lpstr>
      <vt:lpstr>A continuación os proponemos una dinámica.</vt:lpstr>
      <vt:lpstr>Estrategias Psicológicas</vt:lpstr>
      <vt:lpstr>Detención De Pensamiento</vt:lpstr>
      <vt:lpstr>Detención De Pensamiento</vt:lpstr>
      <vt:lpstr>Reestructuración </vt:lpstr>
      <vt:lpstr>Diapositiva 27</vt:lpstr>
      <vt:lpstr>Relajación</vt:lpstr>
      <vt:lpstr>Gestión del tiempo </vt:lpstr>
      <vt:lpstr>Técnicas de estudio</vt:lpstr>
      <vt:lpstr>Subrayar</vt:lpstr>
      <vt:lpstr>Mapas Mentales </vt:lpstr>
      <vt:lpstr>Brainstorming</vt:lpstr>
      <vt:lpstr>Después Del Examen</vt:lpstr>
      <vt:lpstr>Después Del Examen</vt:lpstr>
      <vt:lpstr>Piensa Que…</vt:lpstr>
      <vt:lpstr>Diapositiva 37</vt:lpstr>
      <vt:lpstr>GRACIAS POR LA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Ansiedad ante los exámenes</dc:title>
  <dc:creator>mac</dc:creator>
  <cp:lastModifiedBy>Paco</cp:lastModifiedBy>
  <cp:revision>25</cp:revision>
  <dcterms:created xsi:type="dcterms:W3CDTF">2015-02-23T07:10:26Z</dcterms:created>
  <dcterms:modified xsi:type="dcterms:W3CDTF">2015-02-25T10:50:24Z</dcterms:modified>
</cp:coreProperties>
</file>