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3" r:id="rId5"/>
    <p:sldId id="271" r:id="rId6"/>
    <p:sldId id="272" r:id="rId7"/>
    <p:sldId id="276" r:id="rId8"/>
    <p:sldId id="274" r:id="rId9"/>
    <p:sldId id="275" r:id="rId10"/>
    <p:sldId id="277" r:id="rId11"/>
    <p:sldId id="278" r:id="rId12"/>
    <p:sldId id="279" r:id="rId13"/>
    <p:sldId id="280" r:id="rId14"/>
    <p:sldId id="284" r:id="rId15"/>
    <p:sldId id="281" r:id="rId16"/>
    <p:sldId id="28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79BB0B07-4B13-4074-896C-DD491D1F3983}">
          <p14:sldIdLst>
            <p14:sldId id="256"/>
            <p14:sldId id="268"/>
            <p14:sldId id="269"/>
            <p14:sldId id="273"/>
            <p14:sldId id="271"/>
            <p14:sldId id="272"/>
            <p14:sldId id="276"/>
            <p14:sldId id="274"/>
            <p14:sldId id="275"/>
            <p14:sldId id="277"/>
            <p14:sldId id="278"/>
            <p14:sldId id="279"/>
            <p14:sldId id="280"/>
            <p14:sldId id="284"/>
            <p14:sldId id="281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teca.uma.e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bega.uma.es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biblioteca.uma.es/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twitter.com/Biblioteca_UMA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5.jpeg"/><Relationship Id="rId10" Type="http://schemas.openxmlformats.org/officeDocument/2006/relationships/hyperlink" Target="https://www.google.es/url?sa=i&amp;rct=j&amp;q=&amp;esrc=s&amp;source=images&amp;cd=&amp;cad=rja&amp;uact=8&amp;ved=0ahUKEwj1jNHqh6DPAhXKuBoKHWQhAGsQjRwIBw&amp;url=https://commons.wikimedia.org/wiki/File:WhatsApp_logo-color-vertical.svg&amp;psig=AFQjCNEPQ-COQLuoTDhW5K88rqCtWl8lcw&amp;ust=1474533587815753" TargetMode="External"/><Relationship Id="rId4" Type="http://schemas.openxmlformats.org/officeDocument/2006/relationships/hyperlink" Target="http://bibliouma.blogspot.com/" TargetMode="External"/><Relationship Id="rId9" Type="http://schemas.openxmlformats.org/officeDocument/2006/relationships/hyperlink" Target="http://www.uma.es/ficha.php?id=135605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google.es/url?sa=i&amp;rct=j&amp;q=&amp;esrc=s&amp;source=images&amp;cd=&amp;cad=rja&amp;uact=8&amp;docid=_I7Lv90_SeWi6M&amp;tbnid=xviY1pHu1kYYhM:&amp;ved=0CAcQjRw&amp;url=http://mlluva.blogspot.com/&amp;ei=c7caVP-7G9CdygTJw4DQAw&amp;bvm=bv.75097201,d.aWw&amp;psig=AFQjCNExdArdZGUp7mCr10sylY0T-8r_xA&amp;ust=1411123446903487" TargetMode="External"/><Relationship Id="rId7" Type="http://schemas.openxmlformats.org/officeDocument/2006/relationships/hyperlink" Target="http://www.uma.es/ficha.php?id=104146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hyperlink" Target="http://www.pinterest.com/bumadifusion/" TargetMode="External"/><Relationship Id="rId10" Type="http://schemas.openxmlformats.org/officeDocument/2006/relationships/image" Target="../media/image2.jpeg"/><Relationship Id="rId4" Type="http://schemas.openxmlformats.org/officeDocument/2006/relationships/image" Target="../media/image19.jpeg"/><Relationship Id="rId9" Type="http://schemas.openxmlformats.org/officeDocument/2006/relationships/hyperlink" Target="http://www.facebook.com/BibliotecaU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IMG_06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6" y="3665339"/>
            <a:ext cx="2343004" cy="175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3 Imagen" descr="cabeceraBU copia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graphicFrame>
        <p:nvGraphicFramePr>
          <p:cNvPr id="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44193"/>
              </p:ext>
            </p:extLst>
          </p:nvPr>
        </p:nvGraphicFramePr>
        <p:xfrm>
          <a:off x="0" y="984895"/>
          <a:ext cx="9144000" cy="859929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859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00338" algn="ctr"/>
                          <a:tab pos="5400675" algn="r"/>
                        </a:tabLst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BIBLIOTECA FACULTAD DE ECONÓMICAS</a:t>
                      </a:r>
                    </a:p>
                  </a:txBody>
                  <a:tcPr marL="67848" marR="67848" marT="33925" marB="339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982804" y="5461164"/>
            <a:ext cx="7191044" cy="1411957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67848" tIns="33925" rIns="67848" bIns="33925">
            <a:spAutoFit/>
          </a:bodyPr>
          <a:lstStyle/>
          <a:p>
            <a:pPr defTabSz="679450" eaLnBrk="0" hangingPunct="0">
              <a:lnSpc>
                <a:spcPct val="90000"/>
              </a:lnSpc>
              <a:spcBef>
                <a:spcPct val="0"/>
              </a:spcBef>
            </a:pPr>
            <a:r>
              <a:rPr lang="es-ES_tradnl" sz="1900" dirty="0" smtClean="0">
                <a:solidFill>
                  <a:schemeClr val="bg1"/>
                </a:solidFill>
                <a:latin typeface="Times New Roman" pitchFamily="18" charset="0"/>
              </a:rPr>
              <a:t>              </a:t>
            </a:r>
          </a:p>
          <a:p>
            <a:pPr defTabSz="679450" eaLnBrk="0" hangingPunct="0">
              <a:lnSpc>
                <a:spcPct val="90000"/>
              </a:lnSpc>
              <a:spcBef>
                <a:spcPct val="0"/>
              </a:spcBef>
            </a:pPr>
            <a:r>
              <a:rPr lang="es-ES_tradnl" sz="1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Universidad Málaga. </a:t>
            </a:r>
            <a:r>
              <a:rPr lang="es-ES_tradnl" sz="19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Fac</a:t>
            </a:r>
            <a:r>
              <a:rPr lang="es-ES_tradnl" sz="1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. de </a:t>
            </a:r>
            <a:r>
              <a:rPr lang="es-ES_tradnl" sz="19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Cc.</a:t>
            </a:r>
            <a:r>
              <a:rPr lang="es-ES_tradnl" sz="1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Económicas y Empresariales</a:t>
            </a:r>
          </a:p>
          <a:p>
            <a:pPr defTabSz="679450" eaLnBrk="0" hangingPunct="0">
              <a:lnSpc>
                <a:spcPct val="90000"/>
              </a:lnSpc>
              <a:spcBef>
                <a:spcPct val="0"/>
              </a:spcBef>
            </a:pPr>
            <a:r>
              <a:rPr lang="es-ES_tradnl" sz="2000" b="1" dirty="0">
                <a:solidFill>
                  <a:schemeClr val="bg1"/>
                </a:solidFill>
              </a:rPr>
              <a:t>BIBLIOTECA</a:t>
            </a:r>
            <a:endParaRPr lang="es-ES_tradnl" sz="19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defTabSz="679450" eaLnBrk="0" hangingPunct="0">
              <a:lnSpc>
                <a:spcPct val="90000"/>
              </a:lnSpc>
              <a:spcBef>
                <a:spcPct val="0"/>
              </a:spcBef>
            </a:pPr>
            <a:r>
              <a:rPr lang="es-ES_tradnl" sz="2000" b="1" dirty="0" smtClean="0">
                <a:solidFill>
                  <a:schemeClr val="bg1"/>
                </a:solidFill>
              </a:rPr>
              <a:t>bblccee@uma.es</a:t>
            </a:r>
            <a:r>
              <a:rPr lang="es-ES_tradnl" sz="2000" dirty="0" smtClean="0">
                <a:solidFill>
                  <a:schemeClr val="bg1"/>
                </a:solidFill>
                <a:latin typeface="Times New Roman" pitchFamily="18" charset="0"/>
              </a:rPr>
              <a:t>                </a:t>
            </a:r>
            <a:endParaRPr lang="es-ES_tradnl" sz="2000" dirty="0">
              <a:solidFill>
                <a:schemeClr val="bg1"/>
              </a:solidFill>
              <a:latin typeface="Times New Roman" pitchFamily="18" charset="0"/>
            </a:endParaRPr>
          </a:p>
          <a:p>
            <a:pPr defTabSz="679450" eaLnBrk="0" hangingPunct="0">
              <a:lnSpc>
                <a:spcPct val="90000"/>
              </a:lnSpc>
              <a:spcBef>
                <a:spcPct val="0"/>
              </a:spcBef>
            </a:pPr>
            <a:endParaRPr lang="es-ES_tradnl" sz="1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34" name="Picture 10" descr="IMG_06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14" y="2231999"/>
            <a:ext cx="3915054" cy="293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3" name="Picture 9" descr="IMG_06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337" y="1988840"/>
            <a:ext cx="2420144" cy="181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8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eceraBU copia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836712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NSTALACIONES</a:t>
            </a:r>
            <a:endParaRPr lang="es-E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\\bibuniv\BCEconomicas\Comun\FOTOS BIBLIOTECA HEMEROTECA\2012-FACEBOOK\P425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9584"/>
            <a:ext cx="6534472" cy="49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eceraBU copia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-1" y="836712"/>
            <a:ext cx="728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OLECCIÓN BIBLIOGRÁFICA</a:t>
            </a:r>
            <a:endParaRPr lang="es-ES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9 Marcador de contenido"/>
          <p:cNvSpPr>
            <a:spLocks noGrp="1"/>
          </p:cNvSpPr>
          <p:nvPr>
            <p:ph idx="1"/>
          </p:nvPr>
        </p:nvSpPr>
        <p:spPr>
          <a:xfrm>
            <a:off x="214312" y="1916832"/>
            <a:ext cx="8715375" cy="3554413"/>
          </a:xfrm>
        </p:spPr>
        <p:txBody>
          <a:bodyPr/>
          <a:lstStyle/>
          <a:p>
            <a:pPr algn="just" eaLnBrk="1" hangingPunct="1"/>
            <a:r>
              <a:rPr lang="es-ES" altLang="es-ES" sz="2400" dirty="0" smtClean="0">
                <a:solidFill>
                  <a:schemeClr val="accent1">
                    <a:lumMod val="75000"/>
                  </a:schemeClr>
                </a:solidFill>
              </a:rPr>
              <a:t>LIBROS: 92.360 Títulos.</a:t>
            </a:r>
          </a:p>
          <a:p>
            <a:pPr algn="just" eaLnBrk="1" hangingPunct="1"/>
            <a:r>
              <a:rPr lang="es-ES" altLang="es-ES" sz="2400" dirty="0" smtClean="0">
                <a:solidFill>
                  <a:schemeClr val="accent1">
                    <a:lumMod val="75000"/>
                  </a:schemeClr>
                </a:solidFill>
              </a:rPr>
              <a:t>PUBLICACIONES PERIÓDICAS: 2.918 títulos.</a:t>
            </a:r>
          </a:p>
          <a:p>
            <a:pPr algn="just" eaLnBrk="1" hangingPunct="1"/>
            <a:r>
              <a:rPr lang="es-ES" altLang="es-ES" sz="2400" dirty="0" smtClean="0">
                <a:solidFill>
                  <a:schemeClr val="accent1">
                    <a:lumMod val="75000"/>
                  </a:schemeClr>
                </a:solidFill>
              </a:rPr>
              <a:t>PUBLICACIONES ELECTRÓNICAS (Libros/Revistas/Bases de datos)</a:t>
            </a:r>
          </a:p>
          <a:p>
            <a:pPr algn="just" eaLnBrk="1" hangingPunct="1"/>
            <a:r>
              <a:rPr lang="es-ES" altLang="es-ES" sz="2400" dirty="0" smtClean="0">
                <a:solidFill>
                  <a:schemeClr val="accent1">
                    <a:lumMod val="75000"/>
                  </a:schemeClr>
                </a:solidFill>
              </a:rPr>
              <a:t>MATERIALES ESPECIALES: </a:t>
            </a:r>
            <a:r>
              <a:rPr lang="es-ES" alt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microformas</a:t>
            </a:r>
            <a:r>
              <a:rPr lang="es-ES" altLang="es-ES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altLang="es-ES" sz="2400" dirty="0" err="1" smtClean="0">
                <a:solidFill>
                  <a:schemeClr val="accent1">
                    <a:lumMod val="75000"/>
                  </a:schemeClr>
                </a:solidFill>
              </a:rPr>
              <a:t>CD-rom</a:t>
            </a:r>
            <a:r>
              <a:rPr lang="es-ES" altLang="es-ES" sz="2400" dirty="0" smtClean="0">
                <a:solidFill>
                  <a:schemeClr val="accent1">
                    <a:lumMod val="75000"/>
                  </a:schemeClr>
                </a:solidFill>
              </a:rPr>
              <a:t>, DVD, etc.</a:t>
            </a:r>
          </a:p>
          <a:p>
            <a:pPr algn="just" eaLnBrk="1" hangingPunct="1"/>
            <a:endParaRPr lang="es-ES" alt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>
              <a:buFont typeface="Arial" charset="0"/>
              <a:buNone/>
            </a:pPr>
            <a:endParaRPr lang="es-ES" alt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s-ES" altLang="es-ES" sz="2800" dirty="0" smtClean="0">
                <a:solidFill>
                  <a:schemeClr val="accent1">
                    <a:lumMod val="75000"/>
                  </a:schemeClr>
                </a:solidFill>
              </a:rPr>
              <a:t>ES UNAS DE LAS BIBLIOTECAS MÁS GRANDES DE LA UMA</a:t>
            </a:r>
          </a:p>
          <a:p>
            <a:pPr algn="just" eaLnBrk="1" hangingPunct="1"/>
            <a:endParaRPr lang="es-ES" altLang="es-ES" sz="2400" dirty="0" smtClean="0"/>
          </a:p>
          <a:p>
            <a:pPr algn="just" eaLnBrk="1" hangingPunct="1">
              <a:buFont typeface="Arial" charset="0"/>
              <a:buNone/>
            </a:pPr>
            <a:endParaRPr lang="es-ES" altLang="es-ES" sz="2400" dirty="0" smtClean="0"/>
          </a:p>
          <a:p>
            <a:pPr algn="just"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2759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eceraBU copia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-1" y="836712"/>
            <a:ext cx="728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ERVICIOS</a:t>
            </a:r>
            <a:endParaRPr lang="es-ES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Consulta en sala.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Salas de trabajo en grupo.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Préstamo a domicilio, </a:t>
            </a:r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Interbibliotecario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 y CBUA.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Propuesta de adquisiciones de fondos bibliográficos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Boletines mensuales de nuevas adquisiciones.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Servicio de reprografía.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Buzón de quejas,  sugerencias felicitaciones.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Servicio de Información bibliográfica y referencia.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Formación de usuarios/as (Tanto personalizada como programada).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14937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eceraBU copia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-1" y="836712"/>
            <a:ext cx="728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IBLIOTECA  </a:t>
            </a:r>
            <a:r>
              <a:rPr lang="es-ES_tradn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IGITAL</a:t>
            </a:r>
            <a:endParaRPr lang="es-ES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9 Marcador de contenido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357687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endParaRPr lang="es-ES" altLang="es-ES" dirty="0" smtClean="0"/>
          </a:p>
          <a:p>
            <a:pPr algn="just" eaLnBrk="1" hangingPunct="1"/>
            <a:r>
              <a:rPr lang="es-ES" altLang="es-ES" sz="2800" dirty="0" smtClean="0">
                <a:solidFill>
                  <a:schemeClr val="accent1">
                    <a:lumMod val="75000"/>
                  </a:schemeClr>
                </a:solidFill>
              </a:rPr>
              <a:t>Zona </a:t>
            </a:r>
            <a:r>
              <a:rPr lang="es-ES" alt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es-ES" altLang="es-ES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 eaLnBrk="1" hangingPunct="1"/>
            <a:r>
              <a:rPr lang="es-ES" altLang="es-ES" sz="2800" dirty="0" smtClean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es-ES" alt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OPACs</a:t>
            </a:r>
            <a:r>
              <a:rPr lang="es-ES" altLang="es-ES" sz="2800" dirty="0" smtClean="0">
                <a:solidFill>
                  <a:schemeClr val="accent1">
                    <a:lumMod val="75000"/>
                  </a:schemeClr>
                </a:solidFill>
              </a:rPr>
              <a:t>. Ordenadores para consulta del catálogo.</a:t>
            </a:r>
          </a:p>
          <a:p>
            <a:pPr algn="just" eaLnBrk="1" hangingPunct="1"/>
            <a:r>
              <a:rPr lang="es-ES" altLang="es-ES" sz="2800" dirty="0" smtClean="0">
                <a:solidFill>
                  <a:schemeClr val="accent1">
                    <a:lumMod val="75000"/>
                  </a:schemeClr>
                </a:solidFill>
              </a:rPr>
              <a:t>20 </a:t>
            </a:r>
            <a:r>
              <a:rPr lang="es-ES" alt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PCs</a:t>
            </a:r>
            <a:r>
              <a:rPr lang="es-ES" altLang="es-ES" sz="2800" dirty="0" smtClean="0">
                <a:solidFill>
                  <a:schemeClr val="accent1">
                    <a:lumMod val="75000"/>
                  </a:schemeClr>
                </a:solidFill>
              </a:rPr>
              <a:t> para trabajos de clase (</a:t>
            </a:r>
            <a:r>
              <a:rPr lang="es-ES" alt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ETUs</a:t>
            </a:r>
            <a:r>
              <a:rPr lang="es-ES" altLang="es-ES" sz="28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algn="just" eaLnBrk="1" hangingPunct="1"/>
            <a:r>
              <a:rPr lang="es-ES" altLang="es-ES" sz="2800" dirty="0" smtClean="0">
                <a:solidFill>
                  <a:schemeClr val="accent1">
                    <a:lumMod val="75000"/>
                  </a:schemeClr>
                </a:solidFill>
              </a:rPr>
              <a:t>44 ordenadores portátiles para  préstamo con acceso a Internet.</a:t>
            </a:r>
          </a:p>
          <a:p>
            <a:pPr algn="just" eaLnBrk="1" hangingPunct="1"/>
            <a:r>
              <a:rPr lang="es-ES" altLang="es-ES" sz="2800" dirty="0" smtClean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es-ES" alt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ebooks</a:t>
            </a:r>
            <a:r>
              <a:rPr lang="es-ES" altLang="es-ES" sz="2800" dirty="0" smtClean="0">
                <a:solidFill>
                  <a:schemeClr val="accent1">
                    <a:lumMod val="75000"/>
                  </a:schemeClr>
                </a:solidFill>
              </a:rPr>
              <a:t> (lector de libro electrónico </a:t>
            </a:r>
            <a:r>
              <a:rPr lang="es-ES" alt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Papyre</a:t>
            </a:r>
            <a:r>
              <a:rPr lang="es-ES" altLang="es-ES" sz="28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545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eceraBU copia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-1" y="836712"/>
            <a:ext cx="728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ÁGINAS  </a:t>
            </a:r>
            <a:r>
              <a:rPr lang="es-ES_tradn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EBS</a:t>
            </a:r>
            <a:endParaRPr lang="es-ES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9 Marcador de contenido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357687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endParaRPr lang="es-ES" altLang="es-ES" dirty="0" smtClean="0"/>
          </a:p>
          <a:p>
            <a:pPr algn="just" eaLnBrk="1" hangingPunct="1"/>
            <a:r>
              <a:rPr lang="es-ES_tradnl" altLang="es-ES" sz="2800" dirty="0" smtClean="0">
                <a:solidFill>
                  <a:schemeClr val="accent1">
                    <a:lumMod val="75000"/>
                  </a:schemeClr>
                </a:solidFill>
              </a:rPr>
              <a:t>WEB DE LA BIBLIOTECA. </a:t>
            </a:r>
          </a:p>
          <a:p>
            <a:pPr marL="0" indent="0" algn="just" eaLnBrk="1" hangingPunct="1">
              <a:buNone/>
            </a:pPr>
            <a:r>
              <a:rPr lang="es-ES_tradnl" altLang="es-ES" sz="28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http://www.biblioteca.uma.es</a:t>
            </a:r>
            <a:endParaRPr lang="es-ES_tradnl" altLang="es-E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eaLnBrk="1" hangingPunct="1">
              <a:buNone/>
            </a:pPr>
            <a:endParaRPr lang="es-ES_tradnl" altLang="es-E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/>
            <a:r>
              <a:rPr lang="es-ES_tradnl" altLang="es-ES" sz="2800" dirty="0" smtClean="0">
                <a:solidFill>
                  <a:schemeClr val="accent1">
                    <a:lumMod val="75000"/>
                  </a:schemeClr>
                </a:solidFill>
              </a:rPr>
              <a:t>CATÁLOGO JÁBEGA. Búsqueda y localización de la información</a:t>
            </a:r>
          </a:p>
          <a:p>
            <a:pPr marL="0" indent="0" algn="just" eaLnBrk="1" hangingPunct="1">
              <a:buNone/>
            </a:pPr>
            <a:r>
              <a:rPr lang="es-ES_tradnl" altLang="es-ES" sz="28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http://jabega.uma.es</a:t>
            </a:r>
            <a:endParaRPr lang="es-ES_tradnl" altLang="es-E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eaLnBrk="1" hangingPunct="1">
              <a:buNone/>
            </a:pPr>
            <a:endParaRPr lang="es-ES_tradnl" altLang="es-E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eaLnBrk="1" hangingPunct="1">
              <a:buNone/>
            </a:pPr>
            <a:endParaRPr lang="es-ES" altLang="es-E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2966386"/>
            <a:ext cx="2299419" cy="1348494"/>
          </a:xfrm>
          <a:noFill/>
        </p:spPr>
      </p:pic>
      <p:sp>
        <p:nvSpPr>
          <p:cNvPr id="9220" name="6 Marcador de texto"/>
          <p:cNvSpPr>
            <a:spLocks noGrp="1"/>
          </p:cNvSpPr>
          <p:nvPr>
            <p:ph type="body" sz="half" idx="2"/>
          </p:nvPr>
        </p:nvSpPr>
        <p:spPr>
          <a:xfrm>
            <a:off x="5839618" y="2395922"/>
            <a:ext cx="2894012" cy="434975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WEB:   </a:t>
            </a:r>
            <a:r>
              <a:rPr lang="es-ES" altLang="es-ES" dirty="0" smtClean="0">
                <a:hlinkClick r:id="rId3"/>
              </a:rPr>
              <a:t>http://www.biblioteca.uma.es</a:t>
            </a:r>
            <a:endParaRPr lang="es-ES" altLang="es-ES" dirty="0" smtClean="0"/>
          </a:p>
          <a:p>
            <a:pPr eaLnBrk="1" hangingPunct="1"/>
            <a:endParaRPr lang="es-ES" altLang="es-ES" dirty="0" smtClean="0"/>
          </a:p>
        </p:txBody>
      </p:sp>
      <p:sp>
        <p:nvSpPr>
          <p:cNvPr id="9222" name="11 CuadroTexto"/>
          <p:cNvSpPr txBox="1">
            <a:spLocks noChangeArrowheads="1"/>
          </p:cNvSpPr>
          <p:nvPr/>
        </p:nvSpPr>
        <p:spPr bwMode="auto">
          <a:xfrm>
            <a:off x="3139218" y="4529063"/>
            <a:ext cx="3273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dirty="0"/>
              <a:t>Blog:  </a:t>
            </a:r>
            <a:r>
              <a:rPr lang="es-ES" altLang="es-ES" sz="1600" dirty="0">
                <a:hlinkClick r:id="rId4"/>
              </a:rPr>
              <a:t>http://bibliouma.blogspot.com</a:t>
            </a:r>
            <a:endParaRPr lang="es-ES" altLang="es-E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  <p:pic>
        <p:nvPicPr>
          <p:cNvPr id="9225" name="Picture 16" descr="C:\Documents and Settings\jogue\Mis documentos\Mis imágenes\Dibujo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56" y="5229200"/>
            <a:ext cx="25209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11 CuadroTexto"/>
          <p:cNvSpPr txBox="1">
            <a:spLocks noChangeArrowheads="1"/>
          </p:cNvSpPr>
          <p:nvPr/>
        </p:nvSpPr>
        <p:spPr bwMode="auto">
          <a:xfrm>
            <a:off x="664773" y="3025080"/>
            <a:ext cx="39592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dirty="0"/>
              <a:t>Twitter: </a:t>
            </a:r>
            <a:r>
              <a:rPr lang="es-ES" altLang="es-ES" sz="1600" dirty="0">
                <a:hlinkClick r:id="rId6"/>
              </a:rPr>
              <a:t>http://twitter.com/Biblioteca_UMA</a:t>
            </a:r>
            <a:endParaRPr lang="es-ES" altLang="es-E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  <p:pic>
        <p:nvPicPr>
          <p:cNvPr id="9227" name="Picture 17" descr="C:\Documents and Settings\jogue\Mis documentos\Mis imágenes\Dibujo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6" y="3647150"/>
            <a:ext cx="2218680" cy="83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cabeceraBU copia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-1" y="818063"/>
            <a:ext cx="728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STAMOS  </a:t>
            </a:r>
            <a:r>
              <a:rPr lang="es-ES_tradn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N…</a:t>
            </a:r>
            <a:endParaRPr lang="es-ES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1495811" y="1780369"/>
            <a:ext cx="365811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hlinkClick r:id="rId9"/>
              </a:rPr>
              <a:t>http://</a:t>
            </a:r>
            <a:r>
              <a:rPr lang="es-ES" sz="1600" dirty="0" smtClean="0">
                <a:hlinkClick r:id="rId9"/>
              </a:rPr>
              <a:t>www.uma.es/ficha.php?id=135605</a:t>
            </a:r>
            <a:endParaRPr lang="es-ES" sz="1600" dirty="0" smtClean="0"/>
          </a:p>
          <a:p>
            <a:endParaRPr lang="es-ES" dirty="0"/>
          </a:p>
        </p:txBody>
      </p:sp>
      <p:pic>
        <p:nvPicPr>
          <p:cNvPr id="1026" name="Picture 2" descr="Resultado de imagen de logo whatsapp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8" y="1496837"/>
            <a:ext cx="776436" cy="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11188" y="2131186"/>
            <a:ext cx="1237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b="1" dirty="0">
                <a:solidFill>
                  <a:srgbClr val="7030A0"/>
                </a:solidFill>
              </a:rPr>
              <a:t>670947756</a:t>
            </a:r>
            <a:endParaRPr lang="es-ES" altLang="es-E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3" y="1558925"/>
            <a:ext cx="3328763" cy="10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s://encrypted-tbn3.gstatic.com/images?q=tbn:ANd9GcRocX7mLPP51ArORZNmaLsT3gWxEtyG3HOr8VdUc_AsMPtSc6r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054"/>
            <a:ext cx="806149" cy="81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11 CuadroTexto"/>
          <p:cNvSpPr txBox="1">
            <a:spLocks noChangeArrowheads="1"/>
          </p:cNvSpPr>
          <p:nvPr/>
        </p:nvSpPr>
        <p:spPr bwMode="auto">
          <a:xfrm>
            <a:off x="310674" y="2924944"/>
            <a:ext cx="327501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dirty="0" err="1"/>
              <a:t>Pinterest</a:t>
            </a:r>
            <a:r>
              <a:rPr lang="es-ES" altLang="es-ES" sz="1600" dirty="0"/>
              <a:t>  </a:t>
            </a:r>
            <a:r>
              <a:rPr lang="es-ES" altLang="es-ES" sz="1600" dirty="0">
                <a:hlinkClick r:id="rId5"/>
              </a:rPr>
              <a:t>http://www.pinterest.com/bumadifusion</a:t>
            </a:r>
            <a:r>
              <a:rPr lang="es-ES" altLang="es-ES" sz="1600" dirty="0" smtClean="0">
                <a:hlinkClick r:id="rId5"/>
              </a:rPr>
              <a:t>/</a:t>
            </a:r>
            <a:endParaRPr lang="es-ES" altLang="es-E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  <p:pic>
        <p:nvPicPr>
          <p:cNvPr id="10247" name="Picture 13" descr="C:\Documents and Settings\jogue\Mis documentos\Mis imágenes\chatBibliote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80" y="1531938"/>
            <a:ext cx="2297808" cy="10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17 CuadroTexto"/>
          <p:cNvSpPr txBox="1">
            <a:spLocks noChangeArrowheads="1"/>
          </p:cNvSpPr>
          <p:nvPr/>
        </p:nvSpPr>
        <p:spPr bwMode="auto">
          <a:xfrm>
            <a:off x="5724128" y="2447900"/>
            <a:ext cx="2917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/>
              <a:t>Chat para resolver dudas </a:t>
            </a:r>
            <a:r>
              <a:rPr lang="es-ES" altLang="es-ES" sz="1400" dirty="0">
                <a:hlinkClick r:id="rId7"/>
              </a:rPr>
              <a:t>http://www.uma.es/ficha.php?id=104146</a:t>
            </a:r>
            <a:endParaRPr lang="es-ES" altLang="es-E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400" dirty="0"/>
          </a:p>
        </p:txBody>
      </p:sp>
      <p:pic>
        <p:nvPicPr>
          <p:cNvPr id="10249" name="Picture 10" descr="C:\Documents and Settings\jogue\Mis documentos\Mis imágenes\bibliofaceboo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89769"/>
            <a:ext cx="3310594" cy="100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15 CuadroTexto"/>
          <p:cNvSpPr txBox="1">
            <a:spLocks noChangeArrowheads="1"/>
          </p:cNvSpPr>
          <p:nvPr/>
        </p:nvSpPr>
        <p:spPr bwMode="auto">
          <a:xfrm>
            <a:off x="4860032" y="5099130"/>
            <a:ext cx="3938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/>
              <a:t>Facebook: </a:t>
            </a:r>
            <a:r>
              <a:rPr lang="es-ES" altLang="es-ES" sz="1400" dirty="0">
                <a:hlinkClick r:id="rId9"/>
              </a:rPr>
              <a:t>http://www.facebook.com/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 err="1">
                <a:hlinkClick r:id="rId9"/>
              </a:rPr>
              <a:t>BibliotecaUMA</a:t>
            </a:r>
            <a:endParaRPr lang="es-ES" altLang="es-E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  <p:pic>
        <p:nvPicPr>
          <p:cNvPr id="12" name="11 Imagen" descr="cabeceraBU copia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0" y="0"/>
            <a:ext cx="9036496" cy="977255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-1" y="818063"/>
            <a:ext cx="728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STAMOS  </a:t>
            </a:r>
            <a:r>
              <a:rPr lang="es-ES_tradn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N…</a:t>
            </a:r>
            <a:endParaRPr lang="es-ES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1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eceraBU copia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5446" y="977254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ERSONAL</a:t>
            </a:r>
            <a:endParaRPr lang="es-E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5446" y="1562029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930833" y="2852936"/>
            <a:ext cx="6331323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200" dirty="0" smtClean="0">
                <a:solidFill>
                  <a:schemeClr val="accent1">
                    <a:lumMod val="75000"/>
                  </a:schemeClr>
                </a:solidFill>
              </a:rPr>
              <a:t>12 bibliotecarios/as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200" dirty="0" smtClean="0">
                <a:solidFill>
                  <a:schemeClr val="accent1">
                    <a:lumMod val="75000"/>
                  </a:schemeClr>
                </a:solidFill>
              </a:rPr>
              <a:t>Turno de mañana y de tarde </a:t>
            </a:r>
          </a:p>
          <a:p>
            <a:endParaRPr lang="es-E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0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eceraBU copia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836712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ORARIOS</a:t>
            </a:r>
            <a:endParaRPr lang="es-E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ES" altLang="es-ES" dirty="0" smtClean="0"/>
          </a:p>
          <a:p>
            <a:r>
              <a:rPr lang="es-ES" altLang="es-ES" dirty="0" smtClean="0">
                <a:solidFill>
                  <a:schemeClr val="accent1">
                    <a:lumMod val="75000"/>
                  </a:schemeClr>
                </a:solidFill>
              </a:rPr>
              <a:t>Horario habitual:</a:t>
            </a:r>
          </a:p>
          <a:p>
            <a:pPr>
              <a:buFont typeface="Arial" charset="0"/>
              <a:buNone/>
            </a:pPr>
            <a:r>
              <a:rPr lang="es-ES" altLang="es-ES" dirty="0" smtClean="0">
                <a:solidFill>
                  <a:schemeClr val="accent1">
                    <a:lumMod val="75000"/>
                  </a:schemeClr>
                </a:solidFill>
              </a:rPr>
              <a:t> 	8:30 – 20:45 h.</a:t>
            </a:r>
          </a:p>
          <a:p>
            <a:pPr>
              <a:buFont typeface="Arial" charset="0"/>
              <a:buNone/>
            </a:pPr>
            <a:endParaRPr lang="es-ES" alt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altLang="es-ES" dirty="0" smtClean="0">
                <a:solidFill>
                  <a:schemeClr val="accent1">
                    <a:lumMod val="75000"/>
                  </a:schemeClr>
                </a:solidFill>
              </a:rPr>
              <a:t>Horario especial época de exámenes:</a:t>
            </a:r>
          </a:p>
          <a:p>
            <a:pPr>
              <a:buFont typeface="Arial" charset="0"/>
              <a:buNone/>
            </a:pPr>
            <a:r>
              <a:rPr lang="es-ES" altLang="es-ES" dirty="0" smtClean="0">
                <a:solidFill>
                  <a:schemeClr val="accent1">
                    <a:lumMod val="75000"/>
                  </a:schemeClr>
                </a:solidFill>
              </a:rPr>
              <a:t>Se informará puntualmente en Navidad, Semana Santa, verano y época de exámenes.</a:t>
            </a:r>
          </a:p>
          <a:p>
            <a:pPr>
              <a:buFont typeface="Arial" charset="0"/>
              <a:buNone/>
            </a:pPr>
            <a:endParaRPr lang="es-ES" altLang="es-ES" dirty="0" smtClean="0"/>
          </a:p>
        </p:txBody>
      </p:sp>
      <p:cxnSp>
        <p:nvCxnSpPr>
          <p:cNvPr id="10" name="9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0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eceraBU copia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836712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NSTALACIONES</a:t>
            </a:r>
            <a:endParaRPr lang="es-E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r>
              <a:rPr lang="es-ES" altLang="es-ES" dirty="0">
                <a:solidFill>
                  <a:schemeClr val="accent1">
                    <a:lumMod val="75000"/>
                  </a:schemeClr>
                </a:solidFill>
              </a:rPr>
              <a:t>BIBLIOTECA (Planta baja): 340 plazas de estudio/lectura.</a:t>
            </a:r>
          </a:p>
          <a:p>
            <a:r>
              <a:rPr lang="es-ES" altLang="es-ES" dirty="0">
                <a:solidFill>
                  <a:schemeClr val="accent1">
                    <a:lumMod val="75000"/>
                  </a:schemeClr>
                </a:solidFill>
              </a:rPr>
              <a:t>HEMEROTECA (1ª Planta):118 plazas  de estudio/lectura.</a:t>
            </a:r>
          </a:p>
          <a:p>
            <a:r>
              <a:rPr lang="es-ES_tradnl" altLang="es-E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_tradnl" alt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altLang="es-ES" dirty="0">
                <a:solidFill>
                  <a:schemeClr val="accent1">
                    <a:lumMod val="75000"/>
                  </a:schemeClr>
                </a:solidFill>
              </a:rPr>
              <a:t>SALAS DE TRABAJO EN GRUPO: </a:t>
            </a:r>
            <a:r>
              <a:rPr lang="es-ES_tradnl" altLang="es-ES" dirty="0" smtClean="0">
                <a:solidFill>
                  <a:schemeClr val="accent1">
                    <a:lumMod val="75000"/>
                  </a:schemeClr>
                </a:solidFill>
              </a:rPr>
              <a:t>42 </a:t>
            </a:r>
            <a:r>
              <a:rPr lang="es-ES_tradnl" altLang="es-ES" dirty="0">
                <a:solidFill>
                  <a:schemeClr val="accent1">
                    <a:lumMod val="75000"/>
                  </a:schemeClr>
                </a:solidFill>
              </a:rPr>
              <a:t>puestos de trabajo.</a:t>
            </a:r>
            <a:endParaRPr lang="es-ES" altLang="es-ES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ES" altLang="es-ES" dirty="0"/>
          </a:p>
          <a:p>
            <a:pPr algn="ctr">
              <a:buNone/>
            </a:pPr>
            <a:r>
              <a:rPr lang="es-ES" altLang="es-ES" dirty="0">
                <a:solidFill>
                  <a:schemeClr val="accent1">
                    <a:lumMod val="75000"/>
                  </a:schemeClr>
                </a:solidFill>
              </a:rPr>
              <a:t>TOTAL: </a:t>
            </a:r>
            <a:r>
              <a:rPr lang="es-ES" altLang="es-ES" dirty="0" smtClean="0">
                <a:solidFill>
                  <a:schemeClr val="accent1">
                    <a:lumMod val="75000"/>
                  </a:schemeClr>
                </a:solidFill>
              </a:rPr>
              <a:t>500</a:t>
            </a:r>
            <a:endParaRPr lang="es-ES" alt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29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eceraBU copia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836712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NSTALACIONES</a:t>
            </a:r>
            <a:endParaRPr lang="es-E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142148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115616" y="2791538"/>
            <a:ext cx="633132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s-E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\\bibuniv\BCEconomicas\Comun\FOTOS BIBLIOTECA HEMEROTECA\2014\Día del Libro-2014\fotossingente\IMG_20140423_081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5695"/>
            <a:ext cx="4710058" cy="35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bibuniv\BCEconomicas\Comun\FOTOS BIBLIOTECA HEMEROTECA\2014\Mostrador-2014\IMG_0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56749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bibuniv\BCEconomicas\Comun\FOTOS BIBLIOTECA HEMEROTECA\2014\Salas Estudio Biblioteca.Hemeroteca-2014\IMG_0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" y="1436976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bibuniv\BCEconomicas\Comun\FOTOS BIBLIOTECA HEMEROTECA\2014\Salas Estudio Biblioteca.Hemeroteca-2014\IMG_0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47878"/>
            <a:ext cx="5897893" cy="44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cabeceraBU copia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836712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NSTALACIONES</a:t>
            </a:r>
            <a:endParaRPr lang="es-E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1421487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3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eceraBU copia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836712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NSTALACIONES</a:t>
            </a:r>
            <a:endParaRPr lang="es-E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\\bibuniv\BCEconomicas\Comun\FOTOS BIBLIOTECA HEMEROTECA\2012-FACEBOOK\20120426_090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4" y="1431328"/>
            <a:ext cx="7020272" cy="5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eceraBU copia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836712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NSTALACIONES</a:t>
            </a:r>
            <a:endParaRPr lang="es-E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\\bibuniv\BCEconomicas\Comun\FOTOS BIBLIOTECA HEMEROTECA\2014\Salas Estudio Biblioteca.Hemeroteca-2014\IMG_0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437154"/>
            <a:ext cx="7848872" cy="50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2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beceraBU copia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97725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836712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12725" defTabSz="565150"/>
            <a:r>
              <a:rPr lang="es-ES_tradn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NSTALACIONES</a:t>
            </a:r>
            <a:endParaRPr lang="es-E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\\bibuniv\BCEconomicas\Comun\FOTOS BIBLIOTECA HEMEROTECA\2012-FACEBOOK\20120424_085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9409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bibuniv\BCEconomicas\Comun\FOTOS BIBLIOTECA HEMEROTECA\2012-FACEBOOK\Hemerotec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30" y="3356992"/>
            <a:ext cx="4475537" cy="33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282</Words>
  <Application>Microsoft Office PowerPoint</Application>
  <PresentationFormat>Presentación en pantalla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UMA</dc:creator>
  <cp:lastModifiedBy>nultava@hotmail.com</cp:lastModifiedBy>
  <cp:revision>67</cp:revision>
  <dcterms:created xsi:type="dcterms:W3CDTF">2013-11-26T11:22:46Z</dcterms:created>
  <dcterms:modified xsi:type="dcterms:W3CDTF">2016-11-25T11:58:55Z</dcterms:modified>
</cp:coreProperties>
</file>