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66" r:id="rId3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15620"/>
    <p:restoredTop sz="99643" autoAdjust="0"/>
  </p:normalViewPr>
  <p:slideViewPr>
    <p:cSldViewPr snapToGrid="0" snapToObjects="1" showGuides="1">
      <p:cViewPr>
        <p:scale>
          <a:sx n="289" d="100"/>
          <a:sy n="289" d="100"/>
        </p:scale>
        <p:origin x="8768" y="6768"/>
      </p:cViewPr>
      <p:guideLst>
        <p:guide orient="horz" pos="2080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18C4-0B43-1347-9E30-363166B3FD30}" type="datetimeFigureOut">
              <a:rPr lang="es-ES" smtClean="0"/>
              <a:t>19/03/19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A3DE-DD7A-B046-85C7-CA89EE0547B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9237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18C4-0B43-1347-9E30-363166B3FD30}" type="datetimeFigureOut">
              <a:rPr lang="es-ES" smtClean="0"/>
              <a:t>19/03/19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A3DE-DD7A-B046-85C7-CA89EE0547B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3780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18C4-0B43-1347-9E30-363166B3FD30}" type="datetimeFigureOut">
              <a:rPr lang="es-ES" smtClean="0"/>
              <a:t>19/03/19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A3DE-DD7A-B046-85C7-CA89EE0547B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2134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18C4-0B43-1347-9E30-363166B3FD30}" type="datetimeFigureOut">
              <a:rPr lang="es-ES" smtClean="0"/>
              <a:t>19/03/19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A3DE-DD7A-B046-85C7-CA89EE0547B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4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18C4-0B43-1347-9E30-363166B3FD30}" type="datetimeFigureOut">
              <a:rPr lang="es-ES" smtClean="0"/>
              <a:t>19/03/19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A3DE-DD7A-B046-85C7-CA89EE0547B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85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18C4-0B43-1347-9E30-363166B3FD30}" type="datetimeFigureOut">
              <a:rPr lang="es-ES" smtClean="0"/>
              <a:t>19/03/19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A3DE-DD7A-B046-85C7-CA89EE0547B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5096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18C4-0B43-1347-9E30-363166B3FD30}" type="datetimeFigureOut">
              <a:rPr lang="es-ES" smtClean="0"/>
              <a:t>19/03/19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A3DE-DD7A-B046-85C7-CA89EE0547B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3868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18C4-0B43-1347-9E30-363166B3FD30}" type="datetimeFigureOut">
              <a:rPr lang="es-ES" smtClean="0"/>
              <a:t>19/03/19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A3DE-DD7A-B046-85C7-CA89EE0547B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9115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18C4-0B43-1347-9E30-363166B3FD30}" type="datetimeFigureOut">
              <a:rPr lang="es-ES" smtClean="0"/>
              <a:t>19/03/19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A3DE-DD7A-B046-85C7-CA89EE0547B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2060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18C4-0B43-1347-9E30-363166B3FD30}" type="datetimeFigureOut">
              <a:rPr lang="es-ES" smtClean="0"/>
              <a:t>19/03/19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A3DE-DD7A-B046-85C7-CA89EE0547B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2035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18C4-0B43-1347-9E30-363166B3FD30}" type="datetimeFigureOut">
              <a:rPr lang="es-ES" smtClean="0"/>
              <a:t>19/03/19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A3DE-DD7A-B046-85C7-CA89EE0547B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322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018C4-0B43-1347-9E30-363166B3FD30}" type="datetimeFigureOut">
              <a:rPr lang="es-ES" smtClean="0"/>
              <a:t>19/03/19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1A3DE-DD7A-B046-85C7-CA89EE0547B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230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5" Type="http://schemas.openxmlformats.org/officeDocument/2006/relationships/image" Target="../media/image3.jpeg"/><Relationship Id="rId6" Type="http://schemas.microsoft.com/office/2007/relationships/hdphoto" Target="../media/hdphoto2.wdp"/><Relationship Id="rId7" Type="http://schemas.openxmlformats.org/officeDocument/2006/relationships/image" Target="../media/image4.tiff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y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80"/>
          <a:stretch/>
        </p:blipFill>
        <p:spPr>
          <a:xfrm>
            <a:off x="5315137" y="0"/>
            <a:ext cx="3828863" cy="6869202"/>
          </a:xfrm>
          <a:prstGeom prst="rect">
            <a:avLst/>
          </a:prstGeom>
        </p:spPr>
      </p:pic>
      <p:pic>
        <p:nvPicPr>
          <p:cNvPr id="8" name="Imagen 7" descr="7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597"/>
          <a:stretch/>
        </p:blipFill>
        <p:spPr>
          <a:xfrm>
            <a:off x="-17926" y="0"/>
            <a:ext cx="6163304" cy="6873000"/>
          </a:xfrm>
          <a:prstGeom prst="rect">
            <a:avLst/>
          </a:prstGeom>
        </p:spPr>
      </p:pic>
      <p:pic>
        <p:nvPicPr>
          <p:cNvPr id="4" name="Imagen 3" descr="6.jpg"/>
          <p:cNvPicPr>
            <a:picLocks noChangeAspect="1"/>
          </p:cNvPicPr>
          <p:nvPr/>
        </p:nvPicPr>
        <p:blipFill rotWithShape="1">
          <a:blip r:embed="rId5">
            <a:alphaModFix amt="94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94"/>
          <a:stretch/>
        </p:blipFill>
        <p:spPr>
          <a:xfrm>
            <a:off x="-8194" y="8194"/>
            <a:ext cx="3040118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383801" y="951622"/>
            <a:ext cx="25564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/>
              <a:t>APROXIMACIÓN AVANZADA A TÉCNICAS DE CAMPO Y DE LABORATORIO PARA EL ESTUDIO DE LA DIVERSIDAD BIOLÓGICA DE MACRÓFITOS MARINOS EN EL ZEC ISLAS CHAFARINAS</a:t>
            </a:r>
            <a:r>
              <a:rPr lang="es-ES" b="1" dirty="0" smtClean="0">
                <a:effectLst/>
              </a:rPr>
              <a:t> </a:t>
            </a:r>
            <a:endParaRPr lang="es-ES" b="1" dirty="0"/>
          </a:p>
        </p:txBody>
      </p:sp>
      <p:pic>
        <p:nvPicPr>
          <p:cNvPr id="9" name="Imagen 8" descr="MARCA UNIVERSIDAD copia.tiff"/>
          <p:cNvPicPr>
            <a:picLocks noChangeAspect="1"/>
          </p:cNvPicPr>
          <p:nvPr/>
        </p:nvPicPr>
        <p:blipFill>
          <a:blip r:embed="rId7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00" y="6436018"/>
            <a:ext cx="983245" cy="327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" descr="A description..."/>
          <p:cNvPicPr/>
          <p:nvPr/>
        </p:nvPicPr>
        <p:blipFill>
          <a:blip r:embed="rId8">
            <a:alphaModFix amt="70000"/>
          </a:blip>
          <a:srcRect/>
          <a:stretch>
            <a:fillRect/>
          </a:stretch>
        </p:blipFill>
        <p:spPr bwMode="auto">
          <a:xfrm>
            <a:off x="7872315" y="6436018"/>
            <a:ext cx="895452" cy="327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CuadroTexto 12"/>
          <p:cNvSpPr txBox="1"/>
          <p:nvPr/>
        </p:nvSpPr>
        <p:spPr>
          <a:xfrm>
            <a:off x="6822920" y="3623873"/>
            <a:ext cx="1698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>
                <a:solidFill>
                  <a:srgbClr val="FFFFFF"/>
                </a:solidFill>
                <a:latin typeface="+mj-lt"/>
                <a:cs typeface="Palatino"/>
              </a:rPr>
              <a:t>6 al 14 de junio de 2019</a:t>
            </a:r>
            <a:endParaRPr lang="es-ES" sz="1200" b="1" dirty="0">
              <a:solidFill>
                <a:srgbClr val="FFFFFF"/>
              </a:solidFill>
              <a:latin typeface="+mj-lt"/>
              <a:cs typeface="Palatino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556312" y="318216"/>
            <a:ext cx="2211455" cy="466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sz="1000" b="1" dirty="0" smtClean="0">
                <a:cs typeface="Palatino"/>
              </a:rPr>
              <a:t>Curso de formación doctoral en los Programas de Doctorado de las Universidades CEI-MAR</a:t>
            </a:r>
            <a:endParaRPr lang="es-ES" sz="1000" b="1" dirty="0">
              <a:cs typeface="Palatino"/>
            </a:endParaRPr>
          </a:p>
        </p:txBody>
      </p:sp>
      <p:pic>
        <p:nvPicPr>
          <p:cNvPr id="15" name="Picture" descr="A description..."/>
          <p:cNvPicPr/>
          <p:nvPr/>
        </p:nvPicPr>
        <p:blipFill>
          <a:blip r:embed="rId8">
            <a:alphaModFix amt="81000"/>
          </a:blip>
          <a:srcRect/>
          <a:stretch>
            <a:fillRect/>
          </a:stretch>
        </p:blipFill>
        <p:spPr bwMode="auto">
          <a:xfrm>
            <a:off x="3795891" y="5658556"/>
            <a:ext cx="1572493" cy="941513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21325" y="379964"/>
            <a:ext cx="1029326" cy="1029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CuadroTexto 17"/>
          <p:cNvSpPr txBox="1"/>
          <p:nvPr/>
        </p:nvSpPr>
        <p:spPr>
          <a:xfrm>
            <a:off x="3276026" y="5178778"/>
            <a:ext cx="2617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solidFill>
                  <a:schemeClr val="bg1"/>
                </a:solidFill>
              </a:rPr>
              <a:t>http://</a:t>
            </a:r>
            <a:r>
              <a:rPr lang="es-ES" sz="1400" b="1" dirty="0" err="1" smtClean="0">
                <a:solidFill>
                  <a:schemeClr val="bg1"/>
                </a:solidFill>
              </a:rPr>
              <a:t>www.campusdelmar.com</a:t>
            </a:r>
            <a:endParaRPr lang="es-ES" sz="1400" b="1" dirty="0">
              <a:solidFill>
                <a:schemeClr val="bg1"/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17161" y="379964"/>
            <a:ext cx="1029326" cy="1029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ectángulo redondeado 22"/>
          <p:cNvSpPr/>
          <p:nvPr/>
        </p:nvSpPr>
        <p:spPr>
          <a:xfrm>
            <a:off x="164988" y="2687443"/>
            <a:ext cx="2669772" cy="2223720"/>
          </a:xfrm>
          <a:prstGeom prst="roundRect">
            <a:avLst>
              <a:gd name="adj" fmla="val 5738"/>
            </a:avLst>
          </a:prstGeom>
          <a:solidFill>
            <a:schemeClr val="bg2">
              <a:lumMod val="75000"/>
              <a:alpha val="5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redondeado 23"/>
          <p:cNvSpPr/>
          <p:nvPr/>
        </p:nvSpPr>
        <p:spPr>
          <a:xfrm>
            <a:off x="164988" y="308064"/>
            <a:ext cx="2669772" cy="2141811"/>
          </a:xfrm>
          <a:prstGeom prst="roundRect">
            <a:avLst>
              <a:gd name="adj" fmla="val 5738"/>
            </a:avLst>
          </a:prstGeom>
          <a:solidFill>
            <a:schemeClr val="bg2">
              <a:lumMod val="75000"/>
              <a:alpha val="5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19"/>
          <p:cNvSpPr txBox="1"/>
          <p:nvPr/>
        </p:nvSpPr>
        <p:spPr>
          <a:xfrm>
            <a:off x="129940" y="253036"/>
            <a:ext cx="2647462" cy="4678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ES" b="1" i="1" dirty="0" smtClean="0">
                <a:solidFill>
                  <a:srgbClr val="FFFF00"/>
                </a:solidFill>
              </a:rPr>
              <a:t>E</a:t>
            </a:r>
            <a:r>
              <a:rPr lang="es-ES" sz="1050" b="1" i="1" dirty="0" smtClean="0">
                <a:solidFill>
                  <a:srgbClr val="000000"/>
                </a:solidFill>
              </a:rPr>
              <a:t>l </a:t>
            </a:r>
            <a:r>
              <a:rPr lang="es-ES" sz="1050" b="1" i="1" dirty="0">
                <a:solidFill>
                  <a:srgbClr val="000000"/>
                </a:solidFill>
              </a:rPr>
              <a:t>estudio de la biodiversidad marina es uno de los principales objetivos dentro del contexto </a:t>
            </a:r>
            <a:r>
              <a:rPr lang="es-ES" sz="1050" b="1" i="1" dirty="0" smtClean="0">
                <a:solidFill>
                  <a:srgbClr val="000000"/>
                </a:solidFill>
              </a:rPr>
              <a:t>CEI-MAR</a:t>
            </a:r>
            <a:r>
              <a:rPr lang="es-ES" sz="1050" b="1" i="1" dirty="0">
                <a:solidFill>
                  <a:srgbClr val="000000"/>
                </a:solidFill>
              </a:rPr>
              <a:t>, y de un buen número de sus estudiantes de doctorado. Los </a:t>
            </a:r>
            <a:r>
              <a:rPr lang="es-ES" sz="1050" b="1" i="1" dirty="0" err="1">
                <a:solidFill>
                  <a:srgbClr val="000000"/>
                </a:solidFill>
              </a:rPr>
              <a:t>macrófitos</a:t>
            </a:r>
            <a:r>
              <a:rPr lang="es-ES" sz="1050" b="1" i="1" dirty="0">
                <a:solidFill>
                  <a:srgbClr val="000000"/>
                </a:solidFill>
              </a:rPr>
              <a:t> marinos, algas y fanerógamas, son un importante elemento de los ecosistemas marinos, al ser ingenieros de los ecosistemas. El presente curso propone una aproximación avanzada al estudio de técnicas de campo y de laboratorio para el estudio de la diversidad biológica de </a:t>
            </a:r>
            <a:r>
              <a:rPr lang="es-ES" sz="1050" b="1" i="1" dirty="0" err="1">
                <a:solidFill>
                  <a:srgbClr val="000000"/>
                </a:solidFill>
              </a:rPr>
              <a:t>macrófitos</a:t>
            </a:r>
            <a:r>
              <a:rPr lang="es-ES" sz="1050" b="1" i="1" dirty="0">
                <a:solidFill>
                  <a:srgbClr val="000000"/>
                </a:solidFill>
              </a:rPr>
              <a:t> marinos. </a:t>
            </a:r>
            <a:endParaRPr lang="es-ES" sz="1050" b="1" i="1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endParaRPr lang="es-ES" sz="1050" b="1" i="1" dirty="0" smtClean="0">
              <a:solidFill>
                <a:schemeClr val="bg1"/>
              </a:solidFill>
            </a:endParaRPr>
          </a:p>
          <a:p>
            <a:pPr algn="r">
              <a:spcAft>
                <a:spcPts val="600"/>
              </a:spcAft>
            </a:pPr>
            <a:r>
              <a:rPr lang="es-ES" b="1" i="1" dirty="0" smtClean="0"/>
              <a:t> </a:t>
            </a:r>
            <a:r>
              <a:rPr lang="es-ES" b="1" i="1" dirty="0">
                <a:solidFill>
                  <a:srgbClr val="FFFF00"/>
                </a:solidFill>
              </a:rPr>
              <a:t>E</a:t>
            </a:r>
            <a:r>
              <a:rPr lang="es-ES" sz="1050" b="1" i="1" dirty="0" smtClean="0"/>
              <a:t>l curso </a:t>
            </a:r>
            <a:r>
              <a:rPr lang="es-ES" sz="1050" b="1" i="1" dirty="0"/>
              <a:t>se desarrollará en el </a:t>
            </a:r>
            <a:r>
              <a:rPr lang="es-ES" sz="1050" b="1" i="1" dirty="0" smtClean="0"/>
              <a:t>ZEC Islas Chafarinas, Reserva Nacional de Caza, gestionado por el Organismo Autónomo Parques Nacionales dependiente del Ministerio para la Transición Ecológica. Las Islas Chafarinas es un </a:t>
            </a:r>
            <a:r>
              <a:rPr lang="es-ES" sz="1050" b="1" i="1" dirty="0"/>
              <a:t>archipiélago español ubicado en la costa mediterránea norafricana, que ofrece ecosistemas marinos </a:t>
            </a:r>
            <a:r>
              <a:rPr lang="es-ES" sz="1050" b="1" i="1" dirty="0" smtClean="0"/>
              <a:t>perfectamente conservados </a:t>
            </a:r>
            <a:r>
              <a:rPr lang="es-ES" sz="1050" b="1" i="1" dirty="0"/>
              <a:t>y así como la infraestructura necesaria de vivienda, laboratorio y logística de buceo para poder abordar con garantías los objetivos </a:t>
            </a:r>
            <a:r>
              <a:rPr lang="es-ES" sz="1050" b="1" i="1" dirty="0" smtClean="0"/>
              <a:t>propuestos.</a:t>
            </a:r>
            <a:endParaRPr lang="es-ES" sz="1050" i="1" dirty="0"/>
          </a:p>
        </p:txBody>
      </p:sp>
      <p:sp>
        <p:nvSpPr>
          <p:cNvPr id="5" name="CuadroTexto 4"/>
          <p:cNvSpPr txBox="1"/>
          <p:nvPr/>
        </p:nvSpPr>
        <p:spPr>
          <a:xfrm rot="16200000">
            <a:off x="5909941" y="6511284"/>
            <a:ext cx="620683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00" b="1" dirty="0" smtClean="0">
                <a:solidFill>
                  <a:srgbClr val="FFFFFF"/>
                </a:solidFill>
              </a:rPr>
              <a:t>Foto: Javier Díaz</a:t>
            </a:r>
            <a:endParaRPr lang="es-ES" sz="5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846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22"/>
            <a:ext cx="9157228" cy="6867922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3274260" y="1324257"/>
            <a:ext cx="2527610" cy="3709665"/>
          </a:xfrm>
          <a:prstGeom prst="roundRect">
            <a:avLst>
              <a:gd name="adj" fmla="val 7477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3274260" y="1357034"/>
            <a:ext cx="258913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000" b="1" i="1" dirty="0" smtClean="0">
                <a:solidFill>
                  <a:srgbClr val="FFFF00"/>
                </a:solidFill>
              </a:rPr>
              <a:t>O</a:t>
            </a:r>
            <a:r>
              <a:rPr lang="es-ES" sz="1200" b="1" i="1" dirty="0" smtClean="0">
                <a:solidFill>
                  <a:srgbClr val="FFFF00"/>
                </a:solidFill>
              </a:rPr>
              <a:t>BJETIVOS DE APRENDIZAJE:</a:t>
            </a:r>
          </a:p>
          <a:p>
            <a:pPr>
              <a:spcAft>
                <a:spcPts val="600"/>
              </a:spcAft>
            </a:pPr>
            <a:endParaRPr lang="es-ES" sz="1200" b="1" i="1" dirty="0" smtClean="0">
              <a:solidFill>
                <a:srgbClr val="FFFF00"/>
              </a:solidFill>
            </a:endParaRPr>
          </a:p>
          <a:p>
            <a:pPr marL="182563" indent="-182563">
              <a:spcAft>
                <a:spcPts val="600"/>
              </a:spcAft>
            </a:pPr>
            <a:r>
              <a:rPr lang="es-ES" sz="1400" b="1" dirty="0">
                <a:solidFill>
                  <a:srgbClr val="FFFF00"/>
                </a:solidFill>
              </a:rPr>
              <a:t>1.</a:t>
            </a:r>
            <a:r>
              <a:rPr lang="es-ES" sz="1100" b="1" dirty="0">
                <a:solidFill>
                  <a:srgbClr val="FFFFFF"/>
                </a:solidFill>
              </a:rPr>
              <a:t> </a:t>
            </a:r>
            <a:r>
              <a:rPr lang="es-ES" sz="1100" b="1" i="1" dirty="0" smtClean="0">
                <a:solidFill>
                  <a:srgbClr val="FFFFFF"/>
                </a:solidFill>
              </a:rPr>
              <a:t>Técnicas</a:t>
            </a:r>
            <a:r>
              <a:rPr lang="es-ES" sz="1100" b="1" dirty="0" smtClean="0">
                <a:solidFill>
                  <a:srgbClr val="FFFFFF"/>
                </a:solidFill>
              </a:rPr>
              <a:t> </a:t>
            </a:r>
            <a:r>
              <a:rPr lang="es-ES" sz="1100" b="1" i="1" dirty="0" smtClean="0">
                <a:solidFill>
                  <a:srgbClr val="FFFFFF"/>
                </a:solidFill>
              </a:rPr>
              <a:t>de </a:t>
            </a:r>
            <a:r>
              <a:rPr lang="es-ES" sz="1100" b="1" i="1" dirty="0">
                <a:solidFill>
                  <a:srgbClr val="FFFFFF"/>
                </a:solidFill>
              </a:rPr>
              <a:t>campo de recogida de información cuantitativa y cualitativa sobre </a:t>
            </a:r>
            <a:r>
              <a:rPr lang="es-ES" sz="1100" b="1" i="1" dirty="0" smtClean="0">
                <a:solidFill>
                  <a:srgbClr val="FFFFFF"/>
                </a:solidFill>
              </a:rPr>
              <a:t>diversidad de flora marina</a:t>
            </a:r>
            <a:endParaRPr lang="es-ES" sz="1100" i="1" dirty="0">
              <a:solidFill>
                <a:srgbClr val="FFFFFF"/>
              </a:solidFill>
            </a:endParaRPr>
          </a:p>
          <a:p>
            <a:pPr marL="182563" indent="-182563">
              <a:spcAft>
                <a:spcPts val="600"/>
              </a:spcAft>
            </a:pPr>
            <a:r>
              <a:rPr lang="es-ES" sz="1400" b="1" dirty="0" smtClean="0">
                <a:solidFill>
                  <a:srgbClr val="FFFF00"/>
                </a:solidFill>
              </a:rPr>
              <a:t>2. </a:t>
            </a:r>
            <a:r>
              <a:rPr lang="es-ES" sz="1100" b="1" i="1" dirty="0" smtClean="0">
                <a:solidFill>
                  <a:srgbClr val="FFFFFF"/>
                </a:solidFill>
              </a:rPr>
              <a:t>Medidas </a:t>
            </a:r>
            <a:r>
              <a:rPr lang="es-ES" sz="1100" b="1" dirty="0">
                <a:solidFill>
                  <a:srgbClr val="FFFFFF"/>
                </a:solidFill>
              </a:rPr>
              <a:t>in situ </a:t>
            </a:r>
            <a:r>
              <a:rPr lang="es-ES" sz="1100" b="1" i="1" dirty="0">
                <a:solidFill>
                  <a:srgbClr val="FFFFFF"/>
                </a:solidFill>
              </a:rPr>
              <a:t>de actividad </a:t>
            </a:r>
            <a:r>
              <a:rPr lang="es-ES" sz="1100" b="1" i="1" dirty="0" smtClean="0">
                <a:solidFill>
                  <a:srgbClr val="FFFFFF"/>
                </a:solidFill>
              </a:rPr>
              <a:t>fotosintética</a:t>
            </a:r>
            <a:endParaRPr lang="es-ES" sz="1100" i="1" dirty="0">
              <a:solidFill>
                <a:srgbClr val="FFFFFF"/>
              </a:solidFill>
            </a:endParaRPr>
          </a:p>
          <a:p>
            <a:pPr marL="182563" indent="-182563">
              <a:spcAft>
                <a:spcPts val="600"/>
              </a:spcAft>
            </a:pPr>
            <a:r>
              <a:rPr lang="es-ES" sz="1400" b="1" dirty="0">
                <a:solidFill>
                  <a:srgbClr val="FFFF00"/>
                </a:solidFill>
              </a:rPr>
              <a:t>3. </a:t>
            </a:r>
            <a:r>
              <a:rPr lang="es-ES" sz="1100" b="1" i="1" dirty="0" smtClean="0">
                <a:solidFill>
                  <a:srgbClr val="FFFFFF"/>
                </a:solidFill>
              </a:rPr>
              <a:t>Técnicas </a:t>
            </a:r>
            <a:r>
              <a:rPr lang="es-ES" sz="1100" b="1" i="1" dirty="0">
                <a:solidFill>
                  <a:srgbClr val="FFFFFF"/>
                </a:solidFill>
              </a:rPr>
              <a:t>de recogida de muestras y </a:t>
            </a:r>
            <a:r>
              <a:rPr lang="es-ES" sz="1100" b="1" i="1" dirty="0" smtClean="0">
                <a:solidFill>
                  <a:srgbClr val="FFFFFF"/>
                </a:solidFill>
              </a:rPr>
              <a:t>preservación de flora marina</a:t>
            </a:r>
            <a:endParaRPr lang="es-ES" sz="1100" i="1" dirty="0">
              <a:solidFill>
                <a:srgbClr val="FFFFFF"/>
              </a:solidFill>
            </a:endParaRPr>
          </a:p>
          <a:p>
            <a:pPr marL="182563" indent="-182563">
              <a:spcAft>
                <a:spcPts val="600"/>
              </a:spcAft>
            </a:pPr>
            <a:r>
              <a:rPr lang="es-ES" sz="1400" b="1" dirty="0">
                <a:solidFill>
                  <a:srgbClr val="FFFF00"/>
                </a:solidFill>
              </a:rPr>
              <a:t>4.</a:t>
            </a:r>
            <a:r>
              <a:rPr lang="es-ES" sz="1100" b="1" dirty="0">
                <a:solidFill>
                  <a:srgbClr val="FFFFFF"/>
                </a:solidFill>
              </a:rPr>
              <a:t> </a:t>
            </a:r>
            <a:r>
              <a:rPr lang="es-ES" sz="1100" b="1" i="1" dirty="0" smtClean="0">
                <a:solidFill>
                  <a:srgbClr val="FFFFFF"/>
                </a:solidFill>
              </a:rPr>
              <a:t>Técnicas </a:t>
            </a:r>
            <a:r>
              <a:rPr lang="es-ES" sz="1100" b="1" i="1" dirty="0">
                <a:solidFill>
                  <a:srgbClr val="FFFFFF"/>
                </a:solidFill>
              </a:rPr>
              <a:t>de análisis cuantitativo y cualitativo de las muestras </a:t>
            </a:r>
            <a:r>
              <a:rPr lang="es-ES" sz="1100" b="1" i="1" dirty="0" smtClean="0">
                <a:solidFill>
                  <a:srgbClr val="FFFFFF"/>
                </a:solidFill>
              </a:rPr>
              <a:t>recogidas</a:t>
            </a:r>
            <a:endParaRPr lang="es-ES" sz="1100" i="1" dirty="0">
              <a:solidFill>
                <a:srgbClr val="FFFFFF"/>
              </a:solidFill>
            </a:endParaRPr>
          </a:p>
          <a:p>
            <a:pPr marL="182563" indent="-182563">
              <a:spcAft>
                <a:spcPts val="600"/>
              </a:spcAft>
            </a:pPr>
            <a:r>
              <a:rPr lang="es-ES" sz="1400" b="1" dirty="0">
                <a:solidFill>
                  <a:srgbClr val="FFFF00"/>
                </a:solidFill>
              </a:rPr>
              <a:t>5.</a:t>
            </a:r>
            <a:r>
              <a:rPr lang="es-ES" sz="1100" b="1" dirty="0">
                <a:solidFill>
                  <a:srgbClr val="FFFFFF"/>
                </a:solidFill>
              </a:rPr>
              <a:t> </a:t>
            </a:r>
            <a:r>
              <a:rPr lang="es-ES" sz="1100" b="1" i="1" dirty="0">
                <a:solidFill>
                  <a:srgbClr val="FFFFFF"/>
                </a:solidFill>
              </a:rPr>
              <a:t>Identificación de la flora marina </a:t>
            </a:r>
            <a:r>
              <a:rPr lang="es-ES" sz="1100" b="1" i="1" dirty="0" smtClean="0">
                <a:solidFill>
                  <a:srgbClr val="FFFFFF"/>
                </a:solidFill>
              </a:rPr>
              <a:t>mediterránea</a:t>
            </a:r>
            <a:endParaRPr lang="es-ES" sz="1100" i="1" dirty="0">
              <a:solidFill>
                <a:srgbClr val="FFFFFF"/>
              </a:solidFill>
            </a:endParaRPr>
          </a:p>
          <a:p>
            <a:pPr marL="182563" indent="-182563">
              <a:spcAft>
                <a:spcPts val="600"/>
              </a:spcAft>
            </a:pPr>
            <a:r>
              <a:rPr lang="es-ES" sz="1400" b="1" dirty="0">
                <a:solidFill>
                  <a:srgbClr val="FFFF00"/>
                </a:solidFill>
              </a:rPr>
              <a:t>6</a:t>
            </a:r>
            <a:r>
              <a:rPr lang="es-ES" sz="1400" b="1" dirty="0" smtClean="0">
                <a:solidFill>
                  <a:srgbClr val="FFFF00"/>
                </a:solidFill>
              </a:rPr>
              <a:t>.</a:t>
            </a:r>
            <a:r>
              <a:rPr lang="es-ES" sz="1100" b="1" dirty="0" smtClean="0">
                <a:solidFill>
                  <a:srgbClr val="FFFFFF"/>
                </a:solidFill>
              </a:rPr>
              <a:t> </a:t>
            </a:r>
            <a:r>
              <a:rPr lang="es-ES" sz="1100" b="1" i="1" dirty="0">
                <a:solidFill>
                  <a:srgbClr val="FFFFFF"/>
                </a:solidFill>
              </a:rPr>
              <a:t>Diseño experimental de campo y de </a:t>
            </a:r>
            <a:r>
              <a:rPr lang="es-ES" sz="1100" b="1" i="1" dirty="0" smtClean="0">
                <a:solidFill>
                  <a:srgbClr val="FFFFFF"/>
                </a:solidFill>
              </a:rPr>
              <a:t>laboratorio</a:t>
            </a:r>
            <a:endParaRPr lang="es-ES" sz="1100" i="1" dirty="0">
              <a:solidFill>
                <a:srgbClr val="FFFFFF"/>
              </a:solidFill>
            </a:endParaRPr>
          </a:p>
        </p:txBody>
      </p:sp>
      <p:sp>
        <p:nvSpPr>
          <p:cNvPr id="17" name="Rectángulo redondeado 16"/>
          <p:cNvSpPr/>
          <p:nvPr/>
        </p:nvSpPr>
        <p:spPr>
          <a:xfrm>
            <a:off x="6350000" y="196645"/>
            <a:ext cx="2654710" cy="6472903"/>
          </a:xfrm>
          <a:prstGeom prst="roundRect">
            <a:avLst>
              <a:gd name="adj" fmla="val 6790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6407605" y="127519"/>
            <a:ext cx="2507370" cy="6789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b="1" i="1" dirty="0" smtClean="0">
                <a:solidFill>
                  <a:srgbClr val="FFFF00"/>
                </a:solidFill>
              </a:rPr>
              <a:t>S</a:t>
            </a:r>
            <a:r>
              <a:rPr lang="es-ES" sz="1100" b="1" i="1" dirty="0" smtClean="0">
                <a:solidFill>
                  <a:srgbClr val="FFFF00"/>
                </a:solidFill>
              </a:rPr>
              <a:t>OLICITUDES Y AYUDAS</a:t>
            </a:r>
            <a:endParaRPr lang="es-ES" sz="1050" b="1" i="1" dirty="0" smtClean="0">
              <a:solidFill>
                <a:srgbClr val="FFFF00"/>
              </a:solidFill>
            </a:endParaRPr>
          </a:p>
          <a:p>
            <a:pPr marL="182563" indent="-182563">
              <a:spcAft>
                <a:spcPts val="600"/>
              </a:spcAft>
            </a:pPr>
            <a:r>
              <a:rPr lang="es-ES_tradnl" sz="900" b="1" i="1" dirty="0" smtClean="0">
                <a:solidFill>
                  <a:srgbClr val="FFFF00"/>
                </a:solidFill>
              </a:rPr>
              <a:t>Nº  Plazas</a:t>
            </a:r>
            <a:r>
              <a:rPr lang="es-ES_tradnl" sz="900" i="1" dirty="0" smtClean="0">
                <a:solidFill>
                  <a:schemeClr val="bg1"/>
                </a:solidFill>
              </a:rPr>
              <a:t>: </a:t>
            </a:r>
            <a:r>
              <a:rPr lang="es-ES_tradnl" sz="1050" b="1" i="1" dirty="0" smtClean="0">
                <a:solidFill>
                  <a:srgbClr val="FFFFFF"/>
                </a:solidFill>
              </a:rPr>
              <a:t>5</a:t>
            </a:r>
            <a:endParaRPr lang="es-ES_tradnl" sz="900" b="1" i="1" dirty="0" smtClean="0">
              <a:solidFill>
                <a:srgbClr val="FFFFFF"/>
              </a:solidFill>
            </a:endParaRPr>
          </a:p>
          <a:p>
            <a:pPr marL="182563" indent="-182563">
              <a:spcAft>
                <a:spcPts val="600"/>
              </a:spcAft>
            </a:pPr>
            <a:r>
              <a:rPr lang="es-ES_tradnl" sz="1050" b="1" i="1" dirty="0" smtClean="0">
                <a:solidFill>
                  <a:srgbClr val="FFFF00"/>
                </a:solidFill>
              </a:rPr>
              <a:t>S</a:t>
            </a:r>
            <a:r>
              <a:rPr lang="es-ES_tradnl" sz="900" b="1" i="1" dirty="0" smtClean="0">
                <a:solidFill>
                  <a:srgbClr val="FFFF00"/>
                </a:solidFill>
              </a:rPr>
              <a:t>olicitudes: </a:t>
            </a:r>
            <a:r>
              <a:rPr lang="es-ES_tradnl" sz="800" i="1" dirty="0" err="1" smtClean="0">
                <a:solidFill>
                  <a:srgbClr val="FFFFFF"/>
                </a:solidFill>
              </a:rPr>
              <a:t>ceimar@uma.es</a:t>
            </a:r>
            <a:endParaRPr lang="es-ES_tradnl" sz="900" i="1" dirty="0" smtClean="0">
              <a:solidFill>
                <a:srgbClr val="FFFFFF"/>
              </a:solidFill>
            </a:endParaRPr>
          </a:p>
          <a:p>
            <a:pPr marL="182563" indent="-182563">
              <a:spcAft>
                <a:spcPts val="600"/>
              </a:spcAft>
            </a:pPr>
            <a:r>
              <a:rPr lang="es-ES_tradnl" sz="1050" b="1" i="1" dirty="0" smtClean="0">
                <a:solidFill>
                  <a:srgbClr val="FFFF00"/>
                </a:solidFill>
              </a:rPr>
              <a:t>P</a:t>
            </a:r>
            <a:r>
              <a:rPr lang="es-ES_tradnl" sz="900" b="1" i="1" dirty="0" smtClean="0">
                <a:solidFill>
                  <a:srgbClr val="FFFF00"/>
                </a:solidFill>
              </a:rPr>
              <a:t>lazo de presentación</a:t>
            </a:r>
            <a:r>
              <a:rPr lang="es-ES_tradnl" sz="800" i="1" dirty="0" smtClean="0">
                <a:solidFill>
                  <a:srgbClr val="FFFFFF"/>
                </a:solidFill>
              </a:rPr>
              <a:t>: hasta el 10 abril 2019</a:t>
            </a:r>
            <a:endParaRPr lang="es-ES_tradnl" sz="900" i="1" dirty="0" smtClean="0">
              <a:solidFill>
                <a:srgbClr val="FFFFFF"/>
              </a:solidFill>
            </a:endParaRPr>
          </a:p>
          <a:p>
            <a:pPr marL="625475" indent="-625475">
              <a:spcAft>
                <a:spcPts val="600"/>
              </a:spcAft>
            </a:pPr>
            <a:r>
              <a:rPr lang="es-ES_tradnl" sz="1050" b="1" i="1" dirty="0" smtClean="0">
                <a:solidFill>
                  <a:srgbClr val="FFFF00"/>
                </a:solidFill>
              </a:rPr>
              <a:t>D</a:t>
            </a:r>
            <a:r>
              <a:rPr lang="es-ES_tradnl" sz="900" b="1" i="1" dirty="0" smtClean="0">
                <a:solidFill>
                  <a:srgbClr val="FFFF00"/>
                </a:solidFill>
              </a:rPr>
              <a:t>estinatarios</a:t>
            </a:r>
            <a:r>
              <a:rPr lang="es-ES_tradnl" sz="900" i="1" dirty="0" smtClean="0">
                <a:solidFill>
                  <a:schemeClr val="bg1"/>
                </a:solidFill>
              </a:rPr>
              <a:t>: </a:t>
            </a:r>
            <a:r>
              <a:rPr lang="es-ES_tradnl" sz="800" i="1" dirty="0" smtClean="0">
                <a:solidFill>
                  <a:srgbClr val="FFFFFF"/>
                </a:solidFill>
              </a:rPr>
              <a:t>estudiantes </a:t>
            </a:r>
            <a:r>
              <a:rPr lang="es-ES_tradnl" sz="800" i="1" dirty="0">
                <a:solidFill>
                  <a:srgbClr val="FFFFFF"/>
                </a:solidFill>
              </a:rPr>
              <a:t>de programas de doctorado de las Universidades CEI-</a:t>
            </a:r>
            <a:r>
              <a:rPr lang="es-ES_tradnl" sz="800" i="1" dirty="0" smtClean="0">
                <a:solidFill>
                  <a:srgbClr val="FFFFFF"/>
                </a:solidFill>
              </a:rPr>
              <a:t>MAR vinculados a temas de biodiversidad marina</a:t>
            </a:r>
            <a:endParaRPr lang="es-ES" sz="900" i="1" dirty="0" smtClean="0">
              <a:solidFill>
                <a:srgbClr val="FFFFFF"/>
              </a:solidFill>
              <a:effectLst/>
            </a:endParaRPr>
          </a:p>
          <a:p>
            <a:r>
              <a:rPr lang="es-ES_tradnl" sz="1050" b="1" i="1" dirty="0" smtClean="0">
                <a:solidFill>
                  <a:srgbClr val="FFFF00"/>
                </a:solidFill>
              </a:rPr>
              <a:t>F</a:t>
            </a:r>
            <a:r>
              <a:rPr lang="es-ES_tradnl" sz="900" b="1" i="1" dirty="0" smtClean="0">
                <a:solidFill>
                  <a:srgbClr val="FFFF00"/>
                </a:solidFill>
              </a:rPr>
              <a:t>inanciación</a:t>
            </a:r>
            <a:r>
              <a:rPr lang="es-ES_tradnl" sz="900" i="1" dirty="0">
                <a:solidFill>
                  <a:schemeClr val="bg1"/>
                </a:solidFill>
              </a:rPr>
              <a:t>:</a:t>
            </a:r>
            <a:endParaRPr lang="es-ES" sz="900" i="1" dirty="0">
              <a:solidFill>
                <a:schemeClr val="bg1"/>
              </a:solidFill>
            </a:endParaRPr>
          </a:p>
          <a:p>
            <a:pPr marL="85725" lvl="0" indent="-85725">
              <a:buClr>
                <a:srgbClr val="FFFF00"/>
              </a:buClr>
              <a:buFont typeface="Arial"/>
              <a:buChar char="•"/>
            </a:pPr>
            <a:r>
              <a:rPr lang="es-ES_tradnl" sz="800" i="1" dirty="0">
                <a:solidFill>
                  <a:schemeClr val="bg1"/>
                </a:solidFill>
              </a:rPr>
              <a:t>Participación en el curso</a:t>
            </a:r>
            <a:endParaRPr lang="es-ES" sz="800" i="1" dirty="0">
              <a:solidFill>
                <a:schemeClr val="bg1"/>
              </a:solidFill>
            </a:endParaRPr>
          </a:p>
          <a:p>
            <a:pPr marL="85725" lvl="0" indent="-85725">
              <a:buClr>
                <a:srgbClr val="FFFF00"/>
              </a:buClr>
              <a:buFont typeface="Arial"/>
              <a:buChar char="•"/>
            </a:pPr>
            <a:r>
              <a:rPr lang="es-ES_tradnl" sz="800" i="1" dirty="0">
                <a:solidFill>
                  <a:schemeClr val="bg1"/>
                </a:solidFill>
              </a:rPr>
              <a:t>Alojamiento y manutención durante los días del curso (del 6 al 13 de junio)</a:t>
            </a:r>
            <a:endParaRPr lang="es-ES" sz="800" i="1" dirty="0">
              <a:solidFill>
                <a:schemeClr val="bg1"/>
              </a:solidFill>
            </a:endParaRPr>
          </a:p>
          <a:p>
            <a:pPr marL="85725" lvl="0" indent="-85725">
              <a:buClr>
                <a:srgbClr val="FFFF00"/>
              </a:buClr>
              <a:buFont typeface="Arial"/>
              <a:buChar char="•"/>
            </a:pPr>
            <a:r>
              <a:rPr lang="es-ES_tradnl" sz="800" i="1" dirty="0">
                <a:solidFill>
                  <a:schemeClr val="bg1"/>
                </a:solidFill>
              </a:rPr>
              <a:t>Desplazamiento en barco de Melilla a las Islas Chafarinas </a:t>
            </a:r>
            <a:r>
              <a:rPr lang="es-ES_tradnl" sz="800" i="1" dirty="0" smtClean="0">
                <a:solidFill>
                  <a:schemeClr val="bg1"/>
                </a:solidFill>
              </a:rPr>
              <a:t>y </a:t>
            </a:r>
            <a:r>
              <a:rPr lang="es-ES_tradnl" sz="800" i="1" dirty="0">
                <a:solidFill>
                  <a:schemeClr val="bg1"/>
                </a:solidFill>
              </a:rPr>
              <a:t>de las Islas Chafarinas a </a:t>
            </a:r>
            <a:r>
              <a:rPr lang="es-ES_tradnl" sz="800" i="1" dirty="0" smtClean="0">
                <a:solidFill>
                  <a:schemeClr val="bg1"/>
                </a:solidFill>
              </a:rPr>
              <a:t>Melilla</a:t>
            </a:r>
            <a:endParaRPr lang="es-ES_tradnl" sz="800" b="1" i="1" dirty="0">
              <a:solidFill>
                <a:schemeClr val="bg1"/>
              </a:solidFill>
            </a:endParaRPr>
          </a:p>
          <a:p>
            <a:pPr lvl="0"/>
            <a:endParaRPr lang="es-ES_tradnl" sz="900" b="1" i="1" dirty="0" smtClean="0">
              <a:solidFill>
                <a:schemeClr val="bg1"/>
              </a:solidFill>
            </a:endParaRPr>
          </a:p>
          <a:p>
            <a:pPr lvl="0">
              <a:spcAft>
                <a:spcPts val="600"/>
              </a:spcAft>
            </a:pPr>
            <a:r>
              <a:rPr lang="es-ES_tradnl" sz="1050" b="1" i="1" dirty="0" smtClean="0">
                <a:solidFill>
                  <a:srgbClr val="FFFF00"/>
                </a:solidFill>
              </a:rPr>
              <a:t>C</a:t>
            </a:r>
            <a:r>
              <a:rPr lang="es-ES_tradnl" sz="900" b="1" i="1" dirty="0" smtClean="0">
                <a:solidFill>
                  <a:srgbClr val="FFFF00"/>
                </a:solidFill>
              </a:rPr>
              <a:t>riterios </a:t>
            </a:r>
            <a:r>
              <a:rPr lang="es-ES_tradnl" sz="900" b="1" i="1" dirty="0">
                <a:solidFill>
                  <a:srgbClr val="FFFF00"/>
                </a:solidFill>
              </a:rPr>
              <a:t>de valoración</a:t>
            </a:r>
            <a:r>
              <a:rPr lang="es-ES_tradnl" sz="900" b="1" dirty="0">
                <a:solidFill>
                  <a:srgbClr val="FFFF00"/>
                </a:solidFill>
              </a:rPr>
              <a:t>:</a:t>
            </a:r>
            <a:endParaRPr lang="es-ES" sz="900" b="1" dirty="0">
              <a:solidFill>
                <a:srgbClr val="FFFF00"/>
              </a:solidFill>
            </a:endParaRPr>
          </a:p>
          <a:p>
            <a:pPr marL="179388" indent="-179388">
              <a:lnSpc>
                <a:spcPct val="90000"/>
              </a:lnSpc>
              <a:spcAft>
                <a:spcPts val="600"/>
              </a:spcAft>
            </a:pPr>
            <a:r>
              <a:rPr lang="es-ES_tradnl" sz="1050" b="1" i="1" dirty="0">
                <a:solidFill>
                  <a:srgbClr val="FFFF00"/>
                </a:solidFill>
              </a:rPr>
              <a:t>R</a:t>
            </a:r>
            <a:r>
              <a:rPr lang="es-ES_tradnl" sz="900" b="1" i="1" dirty="0">
                <a:solidFill>
                  <a:srgbClr val="FFFF00"/>
                </a:solidFill>
              </a:rPr>
              <a:t>equisitos exigidos</a:t>
            </a:r>
            <a:r>
              <a:rPr lang="es-ES_tradnl" sz="900" i="1" dirty="0">
                <a:solidFill>
                  <a:schemeClr val="bg1"/>
                </a:solidFill>
              </a:rPr>
              <a:t>: </a:t>
            </a:r>
            <a:r>
              <a:rPr lang="es-ES_tradnl" sz="800" i="1" dirty="0">
                <a:solidFill>
                  <a:schemeClr val="bg1"/>
                </a:solidFill>
              </a:rPr>
              <a:t>Licenciados/Graduados en Biología, Ciencias Ambientales, Ciencias del Mar; Titulación de buceo mínimo Open </a:t>
            </a:r>
            <a:r>
              <a:rPr lang="es-ES_tradnl" sz="800" i="1" dirty="0" err="1">
                <a:solidFill>
                  <a:schemeClr val="bg1"/>
                </a:solidFill>
              </a:rPr>
              <a:t>Water</a:t>
            </a:r>
            <a:r>
              <a:rPr lang="es-ES_tradnl" sz="800" i="1" dirty="0">
                <a:solidFill>
                  <a:schemeClr val="bg1"/>
                </a:solidFill>
              </a:rPr>
              <a:t> o FEDAS Una estrella, mínimo 15 inmersiones acreditadas; seguro de buceo en vigor en el momento del curso; DNI o pasaporte en vigor; entrevista personal. Cada estudiante deberá aportar su equipo para buceo con escafandra autónoma, excepto la botella</a:t>
            </a:r>
            <a:r>
              <a:rPr lang="es-ES_tradnl" sz="900" i="1" dirty="0">
                <a:solidFill>
                  <a:schemeClr val="bg1"/>
                </a:solidFill>
              </a:rPr>
              <a:t>.</a:t>
            </a:r>
            <a:endParaRPr lang="es-ES" sz="900" i="1" dirty="0">
              <a:solidFill>
                <a:schemeClr val="bg1"/>
              </a:solidFill>
            </a:endParaRPr>
          </a:p>
          <a:p>
            <a:pPr marL="179388" indent="-179388">
              <a:lnSpc>
                <a:spcPct val="90000"/>
              </a:lnSpc>
              <a:spcAft>
                <a:spcPts val="1200"/>
              </a:spcAft>
            </a:pPr>
            <a:r>
              <a:rPr lang="es-ES_tradnl" sz="1050" b="1" i="1" dirty="0">
                <a:solidFill>
                  <a:srgbClr val="FFFF00"/>
                </a:solidFill>
              </a:rPr>
              <a:t>R</a:t>
            </a:r>
            <a:r>
              <a:rPr lang="es-ES_tradnl" sz="900" b="1" i="1" dirty="0">
                <a:solidFill>
                  <a:srgbClr val="FFFF00"/>
                </a:solidFill>
              </a:rPr>
              <a:t>equisitos preferentes</a:t>
            </a:r>
            <a:r>
              <a:rPr lang="es-ES_tradnl" sz="900" i="1" dirty="0">
                <a:solidFill>
                  <a:schemeClr val="bg1"/>
                </a:solidFill>
              </a:rPr>
              <a:t>: </a:t>
            </a:r>
            <a:r>
              <a:rPr lang="es-ES_tradnl" sz="800" i="1" dirty="0">
                <a:solidFill>
                  <a:schemeClr val="bg1"/>
                </a:solidFill>
              </a:rPr>
              <a:t>Programa de doctorado y tesis doctoral relacionados con biodiversidad y conservación marina, afinidad a la línea de investigación del estudiante, conocimientos de flora y vegetación marina acreditados, nivel de inglés mínimo B1 acreditado</a:t>
            </a:r>
            <a:endParaRPr lang="es-ES" sz="800" i="1" dirty="0">
              <a:solidFill>
                <a:schemeClr val="bg1"/>
              </a:solidFill>
            </a:endParaRPr>
          </a:p>
          <a:p>
            <a:r>
              <a:rPr lang="es-ES_tradnl" sz="1050" b="1" i="1" dirty="0" smtClean="0">
                <a:solidFill>
                  <a:srgbClr val="FFFF00"/>
                </a:solidFill>
              </a:rPr>
              <a:t>D</a:t>
            </a:r>
            <a:r>
              <a:rPr lang="es-ES_tradnl" sz="900" b="1" i="1" dirty="0" smtClean="0">
                <a:solidFill>
                  <a:srgbClr val="FFFF00"/>
                </a:solidFill>
              </a:rPr>
              <a:t>ocumentación </a:t>
            </a:r>
            <a:r>
              <a:rPr lang="es-ES_tradnl" sz="900" b="1" i="1" dirty="0">
                <a:solidFill>
                  <a:srgbClr val="FFFF00"/>
                </a:solidFill>
              </a:rPr>
              <a:t>a aportar</a:t>
            </a:r>
            <a:r>
              <a:rPr lang="es-ES_tradnl" sz="900" i="1" dirty="0">
                <a:solidFill>
                  <a:srgbClr val="FFFF00"/>
                </a:solidFill>
              </a:rPr>
              <a:t>:</a:t>
            </a:r>
            <a:endParaRPr lang="es-ES" sz="900" i="1" dirty="0">
              <a:solidFill>
                <a:srgbClr val="FFFF00"/>
              </a:solidFill>
            </a:endParaRPr>
          </a:p>
          <a:p>
            <a:pPr marL="85725" lvl="0" indent="-85725">
              <a:buClr>
                <a:srgbClr val="FFFF00"/>
              </a:buClr>
              <a:buFont typeface="Arial"/>
              <a:buChar char="•"/>
            </a:pPr>
            <a:r>
              <a:rPr lang="es-ES_tradnl" sz="800" i="1" dirty="0">
                <a:solidFill>
                  <a:schemeClr val="bg1"/>
                </a:solidFill>
              </a:rPr>
              <a:t>CV detallado</a:t>
            </a:r>
            <a:endParaRPr lang="es-ES" sz="800" i="1" dirty="0">
              <a:solidFill>
                <a:schemeClr val="bg1"/>
              </a:solidFill>
            </a:endParaRPr>
          </a:p>
          <a:p>
            <a:pPr marL="85725" lvl="0" indent="-85725">
              <a:buClr>
                <a:srgbClr val="FFFF00"/>
              </a:buClr>
              <a:buFont typeface="Arial"/>
              <a:buChar char="•"/>
            </a:pPr>
            <a:r>
              <a:rPr lang="es-ES_tradnl" sz="800" i="1" dirty="0">
                <a:solidFill>
                  <a:schemeClr val="bg1"/>
                </a:solidFill>
              </a:rPr>
              <a:t>Matrícula actualizada de programa de doctorado al que pertenezca</a:t>
            </a:r>
            <a:endParaRPr lang="es-ES" sz="800" i="1" dirty="0">
              <a:solidFill>
                <a:schemeClr val="bg1"/>
              </a:solidFill>
            </a:endParaRPr>
          </a:p>
          <a:p>
            <a:pPr marL="85725" lvl="0" indent="-85725">
              <a:buClr>
                <a:srgbClr val="FFFF00"/>
              </a:buClr>
              <a:buFont typeface="Arial"/>
              <a:buChar char="•"/>
            </a:pPr>
            <a:r>
              <a:rPr lang="es-ES_tradnl" sz="800" i="1" dirty="0">
                <a:solidFill>
                  <a:schemeClr val="bg1"/>
                </a:solidFill>
              </a:rPr>
              <a:t>Certificado de calificaciones de la titulación/grado</a:t>
            </a:r>
            <a:endParaRPr lang="es-ES" sz="800" i="1" dirty="0">
              <a:solidFill>
                <a:schemeClr val="bg1"/>
              </a:solidFill>
            </a:endParaRPr>
          </a:p>
          <a:p>
            <a:pPr marL="85725" lvl="0" indent="-85725">
              <a:buClr>
                <a:srgbClr val="FFFF00"/>
              </a:buClr>
              <a:buFont typeface="Arial"/>
              <a:buChar char="•"/>
            </a:pPr>
            <a:r>
              <a:rPr lang="es-ES_tradnl" sz="800" i="1" dirty="0">
                <a:solidFill>
                  <a:schemeClr val="bg1"/>
                </a:solidFill>
              </a:rPr>
              <a:t>Cuantos justificantes de méritos quiera le sean tenidos en cuenta en la valoración de su CV</a:t>
            </a:r>
            <a:endParaRPr lang="es-ES" sz="800" i="1" dirty="0">
              <a:solidFill>
                <a:schemeClr val="bg1"/>
              </a:solidFill>
            </a:endParaRPr>
          </a:p>
          <a:p>
            <a:pPr marL="85725" lvl="0" indent="-85725">
              <a:buClr>
                <a:srgbClr val="FFFF00"/>
              </a:buClr>
              <a:buFont typeface="Arial"/>
              <a:buChar char="•"/>
            </a:pPr>
            <a:r>
              <a:rPr lang="es-ES_tradnl" sz="800" i="1" dirty="0">
                <a:solidFill>
                  <a:schemeClr val="bg1"/>
                </a:solidFill>
              </a:rPr>
              <a:t>Titulación de buceo y declaración jurada del número de inmersiones (se requerirá cuaderno de buceo en la entrevista)</a:t>
            </a:r>
            <a:endParaRPr lang="es-ES" sz="800" i="1" dirty="0">
              <a:solidFill>
                <a:schemeClr val="bg1"/>
              </a:solidFill>
            </a:endParaRPr>
          </a:p>
          <a:p>
            <a:pPr marL="85725" lvl="0" indent="-85725">
              <a:buClr>
                <a:srgbClr val="FFFF00"/>
              </a:buClr>
              <a:buFont typeface="Arial"/>
              <a:buChar char="•"/>
            </a:pPr>
            <a:r>
              <a:rPr lang="es-ES_tradnl" sz="800" i="1" dirty="0">
                <a:solidFill>
                  <a:schemeClr val="bg1"/>
                </a:solidFill>
              </a:rPr>
              <a:t>Seguro de buceo</a:t>
            </a:r>
            <a:endParaRPr lang="es-ES" sz="800" i="1" dirty="0">
              <a:solidFill>
                <a:schemeClr val="bg1"/>
              </a:solidFill>
            </a:endParaRPr>
          </a:p>
          <a:p>
            <a:pPr marL="85725" lvl="0" indent="-85725">
              <a:buClr>
                <a:srgbClr val="FFFF00"/>
              </a:buClr>
              <a:buFont typeface="Arial"/>
              <a:buChar char="•"/>
            </a:pPr>
            <a:r>
              <a:rPr lang="es-ES_tradnl" sz="800" i="1" dirty="0">
                <a:solidFill>
                  <a:schemeClr val="bg1"/>
                </a:solidFill>
              </a:rPr>
              <a:t>Breve resumen del contexto, objetivos y metodología de su tesis doctoral</a:t>
            </a:r>
            <a:endParaRPr lang="es-ES" sz="800" i="1" dirty="0">
              <a:solidFill>
                <a:schemeClr val="bg1"/>
              </a:solidFill>
            </a:endParaRPr>
          </a:p>
          <a:p>
            <a:pPr marL="85725" lvl="0" indent="-85725">
              <a:buClr>
                <a:srgbClr val="FFFF00"/>
              </a:buClr>
              <a:buFont typeface="Arial"/>
              <a:buChar char="•"/>
            </a:pPr>
            <a:r>
              <a:rPr lang="es-ES_tradnl" sz="800" i="1" dirty="0">
                <a:solidFill>
                  <a:schemeClr val="bg1"/>
                </a:solidFill>
              </a:rPr>
              <a:t>Carta de motivación por el </a:t>
            </a:r>
            <a:r>
              <a:rPr lang="es-ES_tradnl" sz="800" i="1" dirty="0" smtClean="0">
                <a:solidFill>
                  <a:schemeClr val="bg1"/>
                </a:solidFill>
              </a:rPr>
              <a:t>curso</a:t>
            </a:r>
            <a:endParaRPr lang="es-ES" sz="800" i="1" dirty="0">
              <a:solidFill>
                <a:schemeClr val="bg1"/>
              </a:solidFill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238734" y="399205"/>
            <a:ext cx="2489934" cy="2330190"/>
          </a:xfrm>
          <a:prstGeom prst="roundRect">
            <a:avLst>
              <a:gd name="adj" fmla="val 9421"/>
            </a:avLst>
          </a:prstGeom>
          <a:solidFill>
            <a:schemeClr val="bg2">
              <a:lumMod val="75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/>
          <p:cNvSpPr txBox="1"/>
          <p:nvPr/>
        </p:nvSpPr>
        <p:spPr>
          <a:xfrm>
            <a:off x="238734" y="399206"/>
            <a:ext cx="23861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 smtClean="0">
                <a:solidFill>
                  <a:srgbClr val="FFFF00"/>
                </a:solidFill>
              </a:rPr>
              <a:t>P</a:t>
            </a:r>
            <a:r>
              <a:rPr lang="es-ES" sz="1400" b="1" i="1" dirty="0" smtClean="0">
                <a:solidFill>
                  <a:srgbClr val="FFFF00"/>
                </a:solidFill>
              </a:rPr>
              <a:t>ROFESORES DEL CURSO</a:t>
            </a:r>
            <a:endParaRPr lang="es-ES" sz="1400" b="1" dirty="0" smtClean="0"/>
          </a:p>
          <a:p>
            <a:pPr algn="r"/>
            <a:endParaRPr lang="es-ES" sz="1400" b="1" dirty="0" smtClean="0"/>
          </a:p>
          <a:p>
            <a:pPr algn="r"/>
            <a:r>
              <a:rPr lang="es-ES" sz="1400" b="1" i="1" dirty="0" smtClean="0">
                <a:solidFill>
                  <a:schemeClr val="bg1"/>
                </a:solidFill>
              </a:rPr>
              <a:t>María Altamirano </a:t>
            </a:r>
            <a:r>
              <a:rPr lang="es-ES" sz="1400" b="1" i="1" dirty="0" err="1" smtClean="0">
                <a:solidFill>
                  <a:schemeClr val="bg1"/>
                </a:solidFill>
              </a:rPr>
              <a:t>Jeschke</a:t>
            </a:r>
            <a:endParaRPr lang="es-ES" sz="1400" b="1" i="1" dirty="0" smtClean="0">
              <a:solidFill>
                <a:schemeClr val="bg1"/>
              </a:solidFill>
            </a:endParaRPr>
          </a:p>
          <a:p>
            <a:pPr algn="r"/>
            <a:r>
              <a:rPr lang="es-ES" sz="1100" b="1" dirty="0" smtClean="0"/>
              <a:t>Coordinadora del curso</a:t>
            </a:r>
          </a:p>
          <a:p>
            <a:pPr algn="r"/>
            <a:r>
              <a:rPr lang="es-ES" sz="1100" b="1" dirty="0" smtClean="0"/>
              <a:t>Dpto. Biología Vegetal (Botánica)</a:t>
            </a:r>
          </a:p>
          <a:p>
            <a:pPr algn="r">
              <a:spcAft>
                <a:spcPts val="600"/>
              </a:spcAft>
            </a:pPr>
            <a:r>
              <a:rPr lang="es-ES" sz="1100" b="1" dirty="0" smtClean="0"/>
              <a:t>Universidad de Málaga</a:t>
            </a:r>
          </a:p>
          <a:p>
            <a:pPr algn="r"/>
            <a:r>
              <a:rPr lang="es-ES" sz="1400" b="1" i="1" dirty="0" smtClean="0">
                <a:solidFill>
                  <a:srgbClr val="FFFFFF"/>
                </a:solidFill>
              </a:rPr>
              <a:t>Julio De La Rosa </a:t>
            </a:r>
            <a:r>
              <a:rPr lang="es-ES" sz="1400" b="1" i="1" dirty="0" smtClean="0">
                <a:solidFill>
                  <a:srgbClr val="FFFFFF"/>
                </a:solidFill>
              </a:rPr>
              <a:t>Álamos</a:t>
            </a:r>
          </a:p>
          <a:p>
            <a:pPr algn="r"/>
            <a:r>
              <a:rPr lang="es-ES" sz="1400" b="1" i="1" dirty="0" smtClean="0">
                <a:solidFill>
                  <a:srgbClr val="FFFFFF"/>
                </a:solidFill>
              </a:rPr>
              <a:t>Pedro Sánchez Castillo</a:t>
            </a:r>
            <a:endParaRPr lang="es-ES" sz="1400" b="1" i="1" dirty="0" smtClean="0">
              <a:solidFill>
                <a:srgbClr val="FFFFFF"/>
              </a:solidFill>
            </a:endParaRPr>
          </a:p>
          <a:p>
            <a:pPr algn="r"/>
            <a:r>
              <a:rPr lang="es-ES" sz="1100" b="1" dirty="0" smtClean="0"/>
              <a:t>Departamento de Botánica</a:t>
            </a:r>
          </a:p>
          <a:p>
            <a:pPr algn="r"/>
            <a:r>
              <a:rPr lang="es-ES" sz="1100" b="1" dirty="0" smtClean="0"/>
              <a:t>Universidad de Granada</a:t>
            </a:r>
            <a:endParaRPr lang="es-ES" sz="1100" b="1" dirty="0"/>
          </a:p>
        </p:txBody>
      </p:sp>
    </p:spTree>
    <p:extLst>
      <p:ext uri="{BB962C8B-B14F-4D97-AF65-F5344CB8AC3E}">
        <p14:creationId xmlns:p14="http://schemas.microsoft.com/office/powerpoint/2010/main" val="1001288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582</Words>
  <Application>Microsoft Macintosh PowerPoint</Application>
  <PresentationFormat>Presentación en pantalla (4:3)</PresentationFormat>
  <Paragraphs>48</Paragraphs>
  <Slides>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3" baseType="lpstr">
      <vt:lpstr>Tema de Office</vt:lpstr>
      <vt:lpstr>Presentación de PowerPoint</vt:lpstr>
      <vt:lpstr>Presentación de PowerPoint</vt:lpstr>
    </vt:vector>
  </TitlesOfParts>
  <Company>Universidad de Málaga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Altamirano</dc:creator>
  <cp:lastModifiedBy>Maria Altamirano</cp:lastModifiedBy>
  <cp:revision>43</cp:revision>
  <cp:lastPrinted>2019-03-19T11:57:13Z</cp:lastPrinted>
  <dcterms:created xsi:type="dcterms:W3CDTF">2019-03-18T19:04:40Z</dcterms:created>
  <dcterms:modified xsi:type="dcterms:W3CDTF">2019-03-19T15:40:52Z</dcterms:modified>
</cp:coreProperties>
</file>