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73" r:id="rId7"/>
    <p:sldId id="259" r:id="rId8"/>
    <p:sldId id="263" r:id="rId9"/>
    <p:sldId id="272" r:id="rId10"/>
    <p:sldId id="269" r:id="rId11"/>
    <p:sldId id="260" r:id="rId12"/>
    <p:sldId id="270" r:id="rId13"/>
    <p:sldId id="268" r:id="rId14"/>
    <p:sldId id="271" r:id="rId15"/>
    <p:sldId id="275" r:id="rId16"/>
    <p:sldId id="264" r:id="rId17"/>
    <p:sldId id="265" r:id="rId18"/>
    <p:sldId id="267" r:id="rId19"/>
    <p:sldId id="274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AD6"/>
    <a:srgbClr val="004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31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06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29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4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84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95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86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57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715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64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89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D16F9-6049-F148-A67E-B50ED7C651A6}" type="datetimeFigureOut">
              <a:rPr lang="es-ES" smtClean="0"/>
              <a:t>11/11/19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E5F45-1FFF-D043-8DCE-2BE364C338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39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89B0FDF-3662-524B-9C65-9051F9B74522}"/>
              </a:ext>
            </a:extLst>
          </p:cNvPr>
          <p:cNvSpPr txBox="1"/>
          <p:nvPr/>
        </p:nvSpPr>
        <p:spPr>
          <a:xfrm>
            <a:off x="1955973" y="3796859"/>
            <a:ext cx="594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Malacitana-Sans" pitchFamily="2" charset="77"/>
              </a:rPr>
              <a:t>IDENTIDAD VISUAL EN LA WEB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9028F85-7003-8F4F-BB66-F2F24CD19A38}"/>
              </a:ext>
            </a:extLst>
          </p:cNvPr>
          <p:cNvCxnSpPr>
            <a:cxnSpLocks/>
          </p:cNvCxnSpPr>
          <p:nvPr/>
        </p:nvCxnSpPr>
        <p:spPr>
          <a:xfrm>
            <a:off x="1974580" y="4364804"/>
            <a:ext cx="41674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E4FABE-B117-3644-AAD3-E54937705EDC}"/>
              </a:ext>
            </a:extLst>
          </p:cNvPr>
          <p:cNvSpPr txBox="1"/>
          <p:nvPr/>
        </p:nvSpPr>
        <p:spPr>
          <a:xfrm>
            <a:off x="1955974" y="4471085"/>
            <a:ext cx="5277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0AAD6"/>
                </a:solidFill>
                <a:latin typeface="Malacitana-Sans" pitchFamily="2" charset="77"/>
              </a:rPr>
              <a:t>Servicio de Comunicación</a:t>
            </a:r>
            <a:endParaRPr lang="es-ES" sz="1200" dirty="0">
              <a:solidFill>
                <a:schemeClr val="bg1"/>
              </a:solidFill>
              <a:latin typeface="Malacitana-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681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Imágenes en la web: banners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92254" y="3206594"/>
            <a:ext cx="7845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El enlace a las webs promocionales de los Máster se hará a través de un banner en la página principal. Esta imagen  tendrá el mismo diseño para todas las ramas de conocimiento.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CB57E9-5D9F-AA44-A92A-5DBD522F5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8" y="4306430"/>
            <a:ext cx="7767263" cy="14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13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Imágenes en la web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92254" y="3206594"/>
            <a:ext cx="784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Las imágenes en la web siguen el formato 4:3 con </a:t>
            </a:r>
            <a:r>
              <a:rPr lang="es-ES" dirty="0" err="1">
                <a:solidFill>
                  <a:srgbClr val="004479"/>
                </a:solidFill>
                <a:latin typeface="Malacitana-Sans" pitchFamily="2" charset="77"/>
              </a:rPr>
              <a:t>unás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 dimensiones de  700 </a:t>
            </a:r>
            <a:r>
              <a:rPr lang="es-ES" dirty="0" err="1">
                <a:solidFill>
                  <a:srgbClr val="004479"/>
                </a:solidFill>
                <a:latin typeface="Malacitana-Sans" pitchFamily="2" charset="77"/>
              </a:rPr>
              <a:t>px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 x 500 </a:t>
            </a:r>
            <a:r>
              <a:rPr lang="es-ES" dirty="0" err="1">
                <a:solidFill>
                  <a:srgbClr val="004479"/>
                </a:solidFill>
                <a:latin typeface="Malacitana-Sans" pitchFamily="2" charset="77"/>
              </a:rPr>
              <a:t>px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 (bloque de noticias y destacados) e imágenes anexas a documentos.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</p:spTree>
    <p:extLst>
      <p:ext uri="{BB962C8B-B14F-4D97-AF65-F5344CB8AC3E}">
        <p14:creationId xmlns:p14="http://schemas.microsoft.com/office/powerpoint/2010/main" val="165404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Imágenes en la web: iconos de redes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92254" y="3206594"/>
            <a:ext cx="784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El gestor de contenido Merengue dispone de un bloque  para enlazar las redes sociales pertenecientes a cada </a:t>
            </a:r>
            <a:r>
              <a:rPr lang="es-ES" dirty="0" err="1">
                <a:solidFill>
                  <a:srgbClr val="004479"/>
                </a:solidFill>
                <a:latin typeface="Malacitana-Sans" pitchFamily="2" charset="77"/>
              </a:rPr>
              <a:t>micrositio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D3B8A62-FF32-7D49-AD29-A0E2D8B69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36" y="4029431"/>
            <a:ext cx="4520630" cy="19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4"/>
            <a:ext cx="247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595900" y="2501910"/>
            <a:ext cx="318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Edición de textos Tipografía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25471" y="3631698"/>
            <a:ext cx="2194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La fuente corporativa de la web es la OPEN SANS.</a:t>
            </a: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80CF89-3769-A942-92C4-0D993B0E4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842" y="2101622"/>
            <a:ext cx="5399961" cy="377519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712C106-6F84-E54B-AED1-BA4E6E6710F8}"/>
              </a:ext>
            </a:extLst>
          </p:cNvPr>
          <p:cNvCxnSpPr>
            <a:cxnSpLocks/>
          </p:cNvCxnSpPr>
          <p:nvPr/>
        </p:nvCxnSpPr>
        <p:spPr>
          <a:xfrm>
            <a:off x="692253" y="3438485"/>
            <a:ext cx="206122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32120E7F-4D35-3644-9FF5-E418A2ED0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4"/>
            <a:ext cx="247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595900" y="2501910"/>
            <a:ext cx="318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Edición de textos Tipografía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25471" y="3631698"/>
            <a:ext cx="2194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La fuente corporativa de la web es la OPEN SANS.</a:t>
            </a: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712C106-6F84-E54B-AED1-BA4E6E6710F8}"/>
              </a:ext>
            </a:extLst>
          </p:cNvPr>
          <p:cNvCxnSpPr>
            <a:cxnSpLocks/>
          </p:cNvCxnSpPr>
          <p:nvPr/>
        </p:nvCxnSpPr>
        <p:spPr>
          <a:xfrm>
            <a:off x="692253" y="3438485"/>
            <a:ext cx="206122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84A6E7F5-BDF6-DD42-854A-287315AC8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22" y="2095588"/>
            <a:ext cx="5230615" cy="2594045"/>
          </a:xfrm>
          <a:prstGeom prst="rect">
            <a:avLst/>
          </a:prstGeom>
        </p:spPr>
      </p:pic>
      <p:sp>
        <p:nvSpPr>
          <p:cNvPr id="12" name="Marco 11">
            <a:extLst>
              <a:ext uri="{FF2B5EF4-FFF2-40B4-BE49-F238E27FC236}">
                <a16:creationId xmlns:a16="http://schemas.microsoft.com/office/drawing/2014/main" id="{48901968-24CD-404C-B971-FBD60FF0CC88}"/>
              </a:ext>
            </a:extLst>
          </p:cNvPr>
          <p:cNvSpPr/>
          <p:nvPr/>
        </p:nvSpPr>
        <p:spPr>
          <a:xfrm>
            <a:off x="3558743" y="2793816"/>
            <a:ext cx="3102795" cy="1078181"/>
          </a:xfrm>
          <a:prstGeom prst="frame">
            <a:avLst/>
          </a:prstGeom>
          <a:solidFill>
            <a:srgbClr val="00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59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4"/>
            <a:ext cx="247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595900" y="2501910"/>
            <a:ext cx="3181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Edición de textos Tipografía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712C106-6F84-E54B-AED1-BA4E6E6710F8}"/>
              </a:ext>
            </a:extLst>
          </p:cNvPr>
          <p:cNvCxnSpPr>
            <a:cxnSpLocks/>
          </p:cNvCxnSpPr>
          <p:nvPr/>
        </p:nvCxnSpPr>
        <p:spPr>
          <a:xfrm>
            <a:off x="692253" y="3438485"/>
            <a:ext cx="206122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FB53A5E5-720D-ED4E-BE9E-32F7ADCD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440" y="2147474"/>
            <a:ext cx="4735170" cy="37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Edición de textos en la web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92254" y="3206594"/>
            <a:ext cx="78455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El CMS de la UMA contiene en su hoja de estilo las siguientes especificaciones para los textos. </a:t>
            </a: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algn="just"/>
            <a:r>
              <a:rPr lang="es-ES" dirty="0">
                <a:solidFill>
                  <a:srgbClr val="00AAD6"/>
                </a:solidFill>
                <a:latin typeface="Malacitana-Sans" pitchFamily="2" charset="77"/>
              </a:rPr>
              <a:t>Titulares: 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(h2, h3, h4) color: #003366 tamaño16 px-20 </a:t>
            </a:r>
            <a:r>
              <a:rPr lang="es-ES" dirty="0" err="1">
                <a:solidFill>
                  <a:srgbClr val="004479"/>
                </a:solidFill>
                <a:latin typeface="Malacitana-Sans" pitchFamily="2" charset="77"/>
              </a:rPr>
              <a:t>px</a:t>
            </a:r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algn="just"/>
            <a:r>
              <a:rPr lang="es-ES" dirty="0">
                <a:solidFill>
                  <a:srgbClr val="00AAD6"/>
                </a:solidFill>
                <a:latin typeface="Malacitana-Sans" pitchFamily="2" charset="77"/>
              </a:rPr>
              <a:t>Cuerpo: 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color #6666cc tamaño 16 </a:t>
            </a:r>
            <a:r>
              <a:rPr lang="es-ES" dirty="0" err="1">
                <a:solidFill>
                  <a:srgbClr val="004479"/>
                </a:solidFill>
                <a:latin typeface="Malacitana-Sans" pitchFamily="2" charset="77"/>
              </a:rPr>
              <a:t>px</a:t>
            </a:r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algn="just"/>
            <a:r>
              <a:rPr lang="es-ES" dirty="0">
                <a:solidFill>
                  <a:srgbClr val="00AAD6"/>
                </a:solidFill>
                <a:latin typeface="Malacitana-Sans" pitchFamily="2" charset="77"/>
              </a:rPr>
              <a:t>Enlaces: 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color #0099cc</a:t>
            </a: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No se utilizará para los textos otra gama de colores que la incluida dentro de este manual.</a:t>
            </a: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</p:spTree>
    <p:extLst>
      <p:ext uri="{BB962C8B-B14F-4D97-AF65-F5344CB8AC3E}">
        <p14:creationId xmlns:p14="http://schemas.microsoft.com/office/powerpoint/2010/main" val="528085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25796E2-8C04-6343-A404-385A4B868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53" y="3284639"/>
            <a:ext cx="8044665" cy="221064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E40DD7B-6BFF-8746-AEA6-7A1B779883D5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4D59220-6098-F540-A448-BBE71B5BE827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Edición de textos en la web</a:t>
            </a:r>
          </a:p>
        </p:txBody>
      </p:sp>
    </p:spTree>
    <p:extLst>
      <p:ext uri="{BB962C8B-B14F-4D97-AF65-F5344CB8AC3E}">
        <p14:creationId xmlns:p14="http://schemas.microsoft.com/office/powerpoint/2010/main" val="2145741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Accesibilidad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92254" y="3206594"/>
            <a:ext cx="78455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La UMA encargó en 2018 un informe sobre la accesibilidad de nuestro </a:t>
            </a:r>
            <a:r>
              <a:rPr lang="es-ES" dirty="0" err="1">
                <a:solidFill>
                  <a:srgbClr val="004479"/>
                </a:solidFill>
                <a:latin typeface="Malacitana-Sans" pitchFamily="2" charset="77"/>
              </a:rPr>
              <a:t>micrositio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. Estos son las principales barreras de accesibilidad que nos interesan como editor:</a:t>
            </a: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Imágenes de texto sin describir (navegación por iconos)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Falta de encabezados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Uso incorrecto de niveles de encabezado. (frecuencia alta)</a:t>
            </a: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 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</p:spTree>
    <p:extLst>
      <p:ext uri="{BB962C8B-B14F-4D97-AF65-F5344CB8AC3E}">
        <p14:creationId xmlns:p14="http://schemas.microsoft.com/office/powerpoint/2010/main" val="1098738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Accesibilidad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2670A9-AD80-7D4D-BA10-62A1D2720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53" y="3557526"/>
            <a:ext cx="7489850" cy="1782780"/>
          </a:xfrm>
          <a:prstGeom prst="rect">
            <a:avLst/>
          </a:prstGeom>
        </p:spPr>
      </p:pic>
      <p:sp>
        <p:nvSpPr>
          <p:cNvPr id="9" name="Marco 8">
            <a:extLst>
              <a:ext uri="{FF2B5EF4-FFF2-40B4-BE49-F238E27FC236}">
                <a16:creationId xmlns:a16="http://schemas.microsoft.com/office/drawing/2014/main" id="{BDDDE283-D2CD-584E-A4E0-357C4685A46C}"/>
              </a:ext>
            </a:extLst>
          </p:cNvPr>
          <p:cNvSpPr/>
          <p:nvPr/>
        </p:nvSpPr>
        <p:spPr>
          <a:xfrm>
            <a:off x="3096406" y="4178529"/>
            <a:ext cx="3102795" cy="1078181"/>
          </a:xfrm>
          <a:prstGeom prst="frame">
            <a:avLst/>
          </a:prstGeom>
          <a:solidFill>
            <a:srgbClr val="00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Herramienta estratégica de comunicación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92254" y="3206594"/>
            <a:ext cx="7845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La web de la UMA es el mejor vehículo para la transmisión de la IMAGEN DE LA UMA. </a:t>
            </a:r>
          </a:p>
          <a:p>
            <a:pPr algn="just"/>
            <a:endParaRPr lang="es-ES" dirty="0">
              <a:solidFill>
                <a:srgbClr val="004479"/>
              </a:solidFill>
              <a:latin typeface="Malacitana-Sans" pitchFamily="2" charset="77"/>
            </a:endParaRPr>
          </a:p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La idoneidad de la herramienta se basa en la capacidad de </a:t>
            </a:r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comunicar el mensaje a miles de usuarios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, y a su vez a través de los diferentes dispositivos que puedan usar los mismos mediante sitios </a:t>
            </a:r>
            <a:r>
              <a:rPr lang="es-ES" dirty="0" err="1">
                <a:solidFill>
                  <a:srgbClr val="004479"/>
                </a:solidFill>
                <a:latin typeface="Malacitana-Sans" pitchFamily="2" charset="77"/>
              </a:rPr>
              <a:t>responsive</a:t>
            </a:r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.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</p:spTree>
    <p:extLst>
      <p:ext uri="{BB962C8B-B14F-4D97-AF65-F5344CB8AC3E}">
        <p14:creationId xmlns:p14="http://schemas.microsoft.com/office/powerpoint/2010/main" val="736661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EDD95E-14AC-7A45-AD1F-19D7AAE2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78" y="1915926"/>
            <a:ext cx="7502919" cy="39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D07E8F1-3B1A-744C-B909-D4378C4A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0" y="2690331"/>
            <a:ext cx="7835298" cy="308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4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D07E8F1-3B1A-744C-B909-D4378C4A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0" y="2690331"/>
            <a:ext cx="7835298" cy="308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BE57B4-CED5-6B48-9F4F-D47BA46A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609" y="1355078"/>
            <a:ext cx="5563312" cy="496352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6AD83EE-39CF-EA4D-8C19-3871FD707E7E}"/>
              </a:ext>
            </a:extLst>
          </p:cNvPr>
          <p:cNvSpPr txBox="1"/>
          <p:nvPr/>
        </p:nvSpPr>
        <p:spPr>
          <a:xfrm>
            <a:off x="565079" y="1526269"/>
            <a:ext cx="6759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Web de Máster</a:t>
            </a:r>
          </a:p>
        </p:txBody>
      </p:sp>
    </p:spTree>
    <p:extLst>
      <p:ext uri="{BB962C8B-B14F-4D97-AF65-F5344CB8AC3E}">
        <p14:creationId xmlns:p14="http://schemas.microsoft.com/office/powerpoint/2010/main" val="393623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C49567-D211-FB49-8B55-3F27CEC67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842" y="1649558"/>
            <a:ext cx="5351672" cy="41548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7D92BAE-BBE7-E044-9633-F44603D6E2AF}"/>
              </a:ext>
            </a:extLst>
          </p:cNvPr>
          <p:cNvSpPr txBox="1"/>
          <p:nvPr/>
        </p:nvSpPr>
        <p:spPr>
          <a:xfrm>
            <a:off x="565079" y="1526269"/>
            <a:ext cx="67594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Web de Máster</a:t>
            </a:r>
          </a:p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No oficial</a:t>
            </a:r>
          </a:p>
        </p:txBody>
      </p:sp>
    </p:spTree>
    <p:extLst>
      <p:ext uri="{BB962C8B-B14F-4D97-AF65-F5344CB8AC3E}">
        <p14:creationId xmlns:p14="http://schemas.microsoft.com/office/powerpoint/2010/main" val="32500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Colores web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92254" y="3206594"/>
            <a:ext cx="784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Según el manual de normas de identidad visual los colores de la web son: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290701A-F752-5244-8161-77BDBA210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90" y="3575926"/>
            <a:ext cx="72009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17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Colores web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3C4418-C699-D84F-9F1D-89FD4C8CD636}"/>
              </a:ext>
            </a:extLst>
          </p:cNvPr>
          <p:cNvSpPr txBox="1"/>
          <p:nvPr/>
        </p:nvSpPr>
        <p:spPr>
          <a:xfrm>
            <a:off x="692254" y="3206594"/>
            <a:ext cx="784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rgbClr val="004479"/>
                </a:solidFill>
                <a:latin typeface="Malacitana-Sans" pitchFamily="2" charset="77"/>
              </a:rPr>
              <a:t>El menú superior tiene estos colores web: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2F984E5-D2C7-FB40-B2A1-9EC1295C3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90" y="3660598"/>
            <a:ext cx="72009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71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66BA9BE-90A1-FD40-89D8-EEDA1788CE87}"/>
              </a:ext>
            </a:extLst>
          </p:cNvPr>
          <p:cNvSpPr txBox="1"/>
          <p:nvPr/>
        </p:nvSpPr>
        <p:spPr>
          <a:xfrm>
            <a:off x="692253" y="1885865"/>
            <a:ext cx="675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4479"/>
                </a:solidFill>
                <a:latin typeface="Malacitana-Sans" pitchFamily="2" charset="77"/>
              </a:rPr>
              <a:t>WEB UMA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B1D8CF-F5DF-CD45-8F53-827ECFF6FF39}"/>
              </a:ext>
            </a:extLst>
          </p:cNvPr>
          <p:cNvSpPr txBox="1"/>
          <p:nvPr/>
        </p:nvSpPr>
        <p:spPr>
          <a:xfrm>
            <a:off x="692253" y="2401424"/>
            <a:ext cx="6759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AAD6"/>
                </a:solidFill>
                <a:latin typeface="Malacitana-Sans" pitchFamily="2" charset="77"/>
              </a:rPr>
              <a:t>Colores web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53206D9-F7C3-EF4B-B55A-63F8CC3046AB}"/>
              </a:ext>
            </a:extLst>
          </p:cNvPr>
          <p:cNvCxnSpPr>
            <a:cxnSpLocks/>
          </p:cNvCxnSpPr>
          <p:nvPr/>
        </p:nvCxnSpPr>
        <p:spPr>
          <a:xfrm>
            <a:off x="780836" y="3030087"/>
            <a:ext cx="3442481" cy="0"/>
          </a:xfrm>
          <a:prstGeom prst="line">
            <a:avLst/>
          </a:prstGeom>
          <a:ln>
            <a:solidFill>
              <a:srgbClr val="00AA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1C716B7E-D309-1E4A-8380-75159113B149}"/>
              </a:ext>
            </a:extLst>
          </p:cNvPr>
          <p:cNvSpPr txBox="1"/>
          <p:nvPr/>
        </p:nvSpPr>
        <p:spPr>
          <a:xfrm>
            <a:off x="565079" y="640979"/>
            <a:ext cx="546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479"/>
                </a:solidFill>
                <a:latin typeface="Malacitana-Sans" pitchFamily="2" charset="77"/>
              </a:rPr>
              <a:t>IDENTIDAD VISUAL EN LA WEB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0D9496-EB59-294F-9248-2DA6B0788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36" y="3449139"/>
            <a:ext cx="7078894" cy="2286263"/>
          </a:xfrm>
          <a:prstGeom prst="rect">
            <a:avLst/>
          </a:prstGeom>
        </p:spPr>
      </p:pic>
      <p:sp>
        <p:nvSpPr>
          <p:cNvPr id="12" name="Marco 11">
            <a:extLst>
              <a:ext uri="{FF2B5EF4-FFF2-40B4-BE49-F238E27FC236}">
                <a16:creationId xmlns:a16="http://schemas.microsoft.com/office/drawing/2014/main" id="{3C96325A-3F7D-E142-9DF0-CE02A9E73112}"/>
              </a:ext>
            </a:extLst>
          </p:cNvPr>
          <p:cNvSpPr/>
          <p:nvPr/>
        </p:nvSpPr>
        <p:spPr>
          <a:xfrm>
            <a:off x="657545" y="5301470"/>
            <a:ext cx="7078893" cy="523220"/>
          </a:xfrm>
          <a:prstGeom prst="frame">
            <a:avLst/>
          </a:prstGeom>
          <a:solidFill>
            <a:srgbClr val="00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85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ENTIDAD WEB POWER POINT" id="{39D243A9-8FAE-5A41-90A7-5A5B874E736E}" vid="{E7D63287-D7CD-7742-85FC-41BD0F791CC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505</Words>
  <Application>Microsoft Macintosh PowerPoint</Application>
  <PresentationFormat>Presentación en pantalla (4:3)</PresentationFormat>
  <Paragraphs>81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Malacitana-Sans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32</cp:revision>
  <dcterms:created xsi:type="dcterms:W3CDTF">2019-06-10T11:00:10Z</dcterms:created>
  <dcterms:modified xsi:type="dcterms:W3CDTF">2019-11-11T12:55:15Z</dcterms:modified>
</cp:coreProperties>
</file>